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heme/themeOverride2.xml" ContentType="application/vnd.openxmlformats-officedocument.themeOverr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443" r:id="rId2"/>
    <p:sldId id="1471" r:id="rId3"/>
    <p:sldId id="1616" r:id="rId4"/>
    <p:sldId id="1605" r:id="rId5"/>
    <p:sldId id="1606" r:id="rId6"/>
    <p:sldId id="1140" r:id="rId7"/>
    <p:sldId id="1142" r:id="rId8"/>
    <p:sldId id="1144" r:id="rId9"/>
    <p:sldId id="1554" r:id="rId10"/>
    <p:sldId id="1146" r:id="rId11"/>
    <p:sldId id="1607" r:id="rId12"/>
    <p:sldId id="1608" r:id="rId13"/>
    <p:sldId id="1145" r:id="rId14"/>
    <p:sldId id="1147" r:id="rId15"/>
    <p:sldId id="1609" r:id="rId16"/>
    <p:sldId id="1148" r:id="rId17"/>
    <p:sldId id="1150" r:id="rId18"/>
    <p:sldId id="1151" r:id="rId19"/>
    <p:sldId id="1610" r:id="rId20"/>
    <p:sldId id="1611" r:id="rId21"/>
    <p:sldId id="1612" r:id="rId22"/>
    <p:sldId id="1613" r:id="rId23"/>
    <p:sldId id="1614" r:id="rId24"/>
    <p:sldId id="1152" r:id="rId25"/>
    <p:sldId id="1153" r:id="rId26"/>
    <p:sldId id="1555" r:id="rId27"/>
    <p:sldId id="1556" r:id="rId28"/>
    <p:sldId id="1557" r:id="rId29"/>
    <p:sldId id="1558" r:id="rId30"/>
    <p:sldId id="1559" r:id="rId31"/>
    <p:sldId id="1615" r:id="rId32"/>
    <p:sldId id="1560" r:id="rId33"/>
    <p:sldId id="1561" r:id="rId34"/>
    <p:sldId id="1562" r:id="rId35"/>
    <p:sldId id="1566" r:id="rId36"/>
    <p:sldId id="1571" r:id="rId37"/>
    <p:sldId id="1572" r:id="rId38"/>
    <p:sldId id="1573" r:id="rId39"/>
    <p:sldId id="1575" r:id="rId40"/>
    <p:sldId id="1576" r:id="rId41"/>
    <p:sldId id="1577" r:id="rId42"/>
    <p:sldId id="1578" r:id="rId43"/>
    <p:sldId id="1567" r:id="rId44"/>
    <p:sldId id="1579" r:id="rId45"/>
    <p:sldId id="1580" r:id="rId46"/>
    <p:sldId id="1568" r:id="rId47"/>
    <p:sldId id="1581" r:id="rId48"/>
    <p:sldId id="1582" r:id="rId49"/>
    <p:sldId id="1583" r:id="rId50"/>
    <p:sldId id="1584" r:id="rId51"/>
    <p:sldId id="1585" r:id="rId52"/>
    <p:sldId id="1590" r:id="rId53"/>
    <p:sldId id="1586" r:id="rId54"/>
    <p:sldId id="1617" r:id="rId55"/>
    <p:sldId id="1618" r:id="rId56"/>
    <p:sldId id="1619" r:id="rId57"/>
    <p:sldId id="1620" r:id="rId58"/>
    <p:sldId id="1621" r:id="rId59"/>
    <p:sldId id="1622" r:id="rId60"/>
    <p:sldId id="1623" r:id="rId61"/>
    <p:sldId id="1624" r:id="rId62"/>
    <p:sldId id="1625" r:id="rId63"/>
    <p:sldId id="1626" r:id="rId64"/>
    <p:sldId id="1563" r:id="rId65"/>
    <p:sldId id="1591" r:id="rId66"/>
    <p:sldId id="1592" r:id="rId67"/>
    <p:sldId id="1593" r:id="rId68"/>
    <p:sldId id="1594" r:id="rId69"/>
    <p:sldId id="1595" r:id="rId70"/>
    <p:sldId id="1596" r:id="rId71"/>
    <p:sldId id="1597" r:id="rId72"/>
    <p:sldId id="1598" r:id="rId73"/>
    <p:sldId id="1599" r:id="rId74"/>
    <p:sldId id="1600" r:id="rId75"/>
    <p:sldId id="1601" r:id="rId76"/>
    <p:sldId id="1603" r:id="rId77"/>
    <p:sldId id="1602" r:id="rId78"/>
    <p:sldId id="1627" r:id="rId79"/>
    <p:sldId id="1628" r:id="rId80"/>
    <p:sldId id="1629" r:id="rId81"/>
    <p:sldId id="1630" r:id="rId82"/>
    <p:sldId id="1631" r:id="rId83"/>
    <p:sldId id="1632" r:id="rId84"/>
    <p:sldId id="1633" r:id="rId85"/>
    <p:sldId id="1634" r:id="rId86"/>
    <p:sldId id="1635" r:id="rId87"/>
    <p:sldId id="1636" r:id="rId88"/>
    <p:sldId id="1637" r:id="rId89"/>
    <p:sldId id="1638" r:id="rId90"/>
    <p:sldId id="1639" r:id="rId91"/>
    <p:sldId id="1640" r:id="rId92"/>
    <p:sldId id="1641" r:id="rId93"/>
    <p:sldId id="1642" r:id="rId94"/>
    <p:sldId id="1643" r:id="rId95"/>
    <p:sldId id="1645" r:id="rId96"/>
    <p:sldId id="1646" r:id="rId97"/>
    <p:sldId id="1647" r:id="rId98"/>
    <p:sldId id="1648" r:id="rId99"/>
    <p:sldId id="1604" r:id="rId100"/>
  </p:sldIdLst>
  <p:sldSz cx="9144000" cy="6858000" type="screen4x3"/>
  <p:notesSz cx="6807200" cy="9939338"/>
  <p:defaultTextStyle>
    <a:defPPr>
      <a:defRPr lang="zh-TW"/>
    </a:defPPr>
    <a:lvl1pPr algn="l" rtl="0" fontAlgn="base">
      <a:spcBef>
        <a:spcPct val="0"/>
      </a:spcBef>
      <a:spcAft>
        <a:spcPct val="0"/>
      </a:spcAft>
      <a:defRPr kumimoji="1" sz="2800" kern="1200">
        <a:solidFill>
          <a:schemeClr val="tx1"/>
        </a:solidFill>
        <a:latin typeface="Arial" charset="0"/>
        <a:ea typeface="標楷體" pitchFamily="65" charset="-120"/>
        <a:cs typeface="+mn-cs"/>
      </a:defRPr>
    </a:lvl1pPr>
    <a:lvl2pPr marL="457200" algn="l" rtl="0" fontAlgn="base">
      <a:spcBef>
        <a:spcPct val="0"/>
      </a:spcBef>
      <a:spcAft>
        <a:spcPct val="0"/>
      </a:spcAft>
      <a:defRPr kumimoji="1" sz="2800"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sz="2800"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sz="2800"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sz="2800" kern="1200">
        <a:solidFill>
          <a:schemeClr val="tx1"/>
        </a:solidFill>
        <a:latin typeface="Arial" charset="0"/>
        <a:ea typeface="標楷體" pitchFamily="65" charset="-120"/>
        <a:cs typeface="+mn-cs"/>
      </a:defRPr>
    </a:lvl5pPr>
    <a:lvl6pPr marL="2286000" algn="l" defTabSz="914400" rtl="0" eaLnBrk="1" latinLnBrk="0" hangingPunct="1">
      <a:defRPr kumimoji="1" sz="2800" kern="1200">
        <a:solidFill>
          <a:schemeClr val="tx1"/>
        </a:solidFill>
        <a:latin typeface="Arial" charset="0"/>
        <a:ea typeface="標楷體" pitchFamily="65" charset="-120"/>
        <a:cs typeface="+mn-cs"/>
      </a:defRPr>
    </a:lvl6pPr>
    <a:lvl7pPr marL="2743200" algn="l" defTabSz="914400" rtl="0" eaLnBrk="1" latinLnBrk="0" hangingPunct="1">
      <a:defRPr kumimoji="1" sz="2800" kern="1200">
        <a:solidFill>
          <a:schemeClr val="tx1"/>
        </a:solidFill>
        <a:latin typeface="Arial" charset="0"/>
        <a:ea typeface="標楷體" pitchFamily="65" charset="-120"/>
        <a:cs typeface="+mn-cs"/>
      </a:defRPr>
    </a:lvl7pPr>
    <a:lvl8pPr marL="3200400" algn="l" defTabSz="914400" rtl="0" eaLnBrk="1" latinLnBrk="0" hangingPunct="1">
      <a:defRPr kumimoji="1" sz="2800" kern="1200">
        <a:solidFill>
          <a:schemeClr val="tx1"/>
        </a:solidFill>
        <a:latin typeface="Arial" charset="0"/>
        <a:ea typeface="標楷體" pitchFamily="65" charset="-120"/>
        <a:cs typeface="+mn-cs"/>
      </a:defRPr>
    </a:lvl8pPr>
    <a:lvl9pPr marL="3657600" algn="l" defTabSz="914400" rtl="0" eaLnBrk="1" latinLnBrk="0" hangingPunct="1">
      <a:defRPr kumimoji="1" sz="2800" kern="1200">
        <a:solidFill>
          <a:schemeClr val="tx1"/>
        </a:solidFill>
        <a:latin typeface="Arial" charset="0"/>
        <a:ea typeface="標楷體" pitchFamily="65" charset="-120"/>
        <a:cs typeface="+mn-cs"/>
      </a:defRPr>
    </a:lvl9pPr>
  </p:defaultTextStyle>
  <p:extLst>
    <p:ext uri="{521415D9-36F7-43E2-AB2F-B90AF26B5E84}">
      <p14:sectionLst xmlns:p14="http://schemas.microsoft.com/office/powerpoint/2010/main">
        <p14:section name="預設章節" id="{81256067-1106-4B7C-BB85-C72EFE7E4DC0}">
          <p14:sldIdLst>
            <p14:sldId id="443"/>
            <p14:sldId id="1471"/>
            <p14:sldId id="1616"/>
            <p14:sldId id="1605"/>
            <p14:sldId id="1606"/>
            <p14:sldId id="1140"/>
            <p14:sldId id="1142"/>
            <p14:sldId id="1144"/>
            <p14:sldId id="1554"/>
            <p14:sldId id="1146"/>
            <p14:sldId id="1607"/>
            <p14:sldId id="1608"/>
            <p14:sldId id="1145"/>
            <p14:sldId id="1147"/>
            <p14:sldId id="1609"/>
            <p14:sldId id="1148"/>
            <p14:sldId id="1150"/>
            <p14:sldId id="1151"/>
            <p14:sldId id="1610"/>
            <p14:sldId id="1611"/>
            <p14:sldId id="1612"/>
            <p14:sldId id="1613"/>
            <p14:sldId id="1614"/>
            <p14:sldId id="1152"/>
            <p14:sldId id="1153"/>
            <p14:sldId id="1555"/>
            <p14:sldId id="1556"/>
            <p14:sldId id="1557"/>
            <p14:sldId id="1558"/>
            <p14:sldId id="1559"/>
            <p14:sldId id="1615"/>
            <p14:sldId id="1560"/>
            <p14:sldId id="1561"/>
            <p14:sldId id="1562"/>
            <p14:sldId id="1566"/>
            <p14:sldId id="1571"/>
            <p14:sldId id="1572"/>
            <p14:sldId id="1573"/>
            <p14:sldId id="1575"/>
            <p14:sldId id="1576"/>
            <p14:sldId id="1577"/>
            <p14:sldId id="1578"/>
            <p14:sldId id="1567"/>
            <p14:sldId id="1579"/>
            <p14:sldId id="1580"/>
            <p14:sldId id="1568"/>
            <p14:sldId id="1581"/>
            <p14:sldId id="1582"/>
            <p14:sldId id="1583"/>
            <p14:sldId id="1584"/>
            <p14:sldId id="1585"/>
            <p14:sldId id="1590"/>
            <p14:sldId id="1586"/>
            <p14:sldId id="1617"/>
            <p14:sldId id="1618"/>
            <p14:sldId id="1619"/>
            <p14:sldId id="1620"/>
            <p14:sldId id="1621"/>
            <p14:sldId id="1622"/>
            <p14:sldId id="1623"/>
            <p14:sldId id="1624"/>
            <p14:sldId id="1625"/>
            <p14:sldId id="1626"/>
            <p14:sldId id="1563"/>
            <p14:sldId id="1591"/>
            <p14:sldId id="1592"/>
            <p14:sldId id="1593"/>
            <p14:sldId id="1594"/>
            <p14:sldId id="1595"/>
            <p14:sldId id="1596"/>
            <p14:sldId id="1597"/>
            <p14:sldId id="1598"/>
            <p14:sldId id="1599"/>
            <p14:sldId id="1600"/>
            <p14:sldId id="1601"/>
            <p14:sldId id="1603"/>
            <p14:sldId id="1602"/>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5"/>
            <p14:sldId id="1646"/>
            <p14:sldId id="1647"/>
            <p14:sldId id="1648"/>
            <p14:sldId id="1604"/>
          </p14:sldIdLst>
        </p14:section>
      </p14:sectionLst>
    </p:ext>
    <p:ext uri="{EFAFB233-063F-42B5-8137-9DF3F51BA10A}">
      <p15:sldGuideLst xmlns:p15="http://schemas.microsoft.com/office/powerpoint/2012/main">
        <p15:guide id="1" orient="horz" pos="2205">
          <p15:clr>
            <a:srgbClr val="A4A3A4"/>
          </p15:clr>
        </p15:guide>
        <p15:guide id="2" pos="2925">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4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C99"/>
    <a:srgbClr val="00CC00"/>
    <a:srgbClr val="FFFF00"/>
    <a:srgbClr val="FF3300"/>
    <a:srgbClr val="CC66FF"/>
    <a:srgbClr val="33CC33"/>
    <a:srgbClr val="FFCC00"/>
    <a:srgbClr val="66FF6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樣式 2 - 輔色 5/輔色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樣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394" autoAdjust="0"/>
  </p:normalViewPr>
  <p:slideViewPr>
    <p:cSldViewPr showGuides="1">
      <p:cViewPr varScale="1">
        <p:scale>
          <a:sx n="89" d="100"/>
          <a:sy n="89" d="100"/>
        </p:scale>
        <p:origin x="2202" y="114"/>
      </p:cViewPr>
      <p:guideLst>
        <p:guide orient="horz" pos="2205"/>
        <p:guide pos="292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96"/>
    </p:cViewPr>
  </p:sorterViewPr>
  <p:notesViewPr>
    <p:cSldViewPr showGuides="1">
      <p:cViewPr varScale="1">
        <p:scale>
          <a:sx n="75" d="100"/>
          <a:sy n="75" d="100"/>
        </p:scale>
        <p:origin x="2184" y="84"/>
      </p:cViewPr>
      <p:guideLst>
        <p:guide orient="horz" pos="3132"/>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1"/>
            <a:ext cx="2950529" cy="49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5" tIns="45778" rIns="91555" bIns="45778" numCol="1" anchor="t" anchorCtr="0" compatLnSpc="1">
            <a:prstTxWarp prst="textNoShape">
              <a:avLst/>
            </a:prstTxWarp>
          </a:bodyPr>
          <a:lstStyle>
            <a:lvl1pPr>
              <a:defRPr sz="1200">
                <a:ea typeface="新細明體" pitchFamily="18" charset="-120"/>
              </a:defRPr>
            </a:lvl1pPr>
          </a:lstStyle>
          <a:p>
            <a:endParaRPr lang="en-US" altLang="zh-TW"/>
          </a:p>
        </p:txBody>
      </p:sp>
      <p:sp>
        <p:nvSpPr>
          <p:cNvPr id="258051" name="Rectangle 3"/>
          <p:cNvSpPr>
            <a:spLocks noGrp="1" noChangeArrowheads="1"/>
          </p:cNvSpPr>
          <p:nvPr>
            <p:ph type="dt" sz="quarter" idx="1"/>
          </p:nvPr>
        </p:nvSpPr>
        <p:spPr bwMode="auto">
          <a:xfrm>
            <a:off x="3855082" y="1"/>
            <a:ext cx="2950529" cy="49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5" tIns="45778" rIns="91555" bIns="45778" numCol="1" anchor="t" anchorCtr="0" compatLnSpc="1">
            <a:prstTxWarp prst="textNoShape">
              <a:avLst/>
            </a:prstTxWarp>
          </a:bodyPr>
          <a:lstStyle>
            <a:lvl1pPr algn="r">
              <a:defRPr sz="1200">
                <a:ea typeface="新細明體" pitchFamily="18" charset="-120"/>
              </a:defRPr>
            </a:lvl1pPr>
          </a:lstStyle>
          <a:p>
            <a:endParaRPr lang="en-US" altLang="zh-TW"/>
          </a:p>
        </p:txBody>
      </p:sp>
      <p:sp>
        <p:nvSpPr>
          <p:cNvPr id="258052" name="Rectangle 4"/>
          <p:cNvSpPr>
            <a:spLocks noGrp="1" noChangeArrowheads="1"/>
          </p:cNvSpPr>
          <p:nvPr>
            <p:ph type="ftr" sz="quarter" idx="2"/>
          </p:nvPr>
        </p:nvSpPr>
        <p:spPr bwMode="auto">
          <a:xfrm>
            <a:off x="0" y="9440306"/>
            <a:ext cx="2950529" cy="49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5" tIns="45778" rIns="91555" bIns="45778" numCol="1" anchor="b" anchorCtr="0" compatLnSpc="1">
            <a:prstTxWarp prst="textNoShape">
              <a:avLst/>
            </a:prstTxWarp>
          </a:bodyPr>
          <a:lstStyle>
            <a:lvl1pPr>
              <a:defRPr sz="1200">
                <a:ea typeface="新細明體" pitchFamily="18" charset="-120"/>
              </a:defRPr>
            </a:lvl1pPr>
          </a:lstStyle>
          <a:p>
            <a:endParaRPr lang="en-US" altLang="zh-TW"/>
          </a:p>
        </p:txBody>
      </p:sp>
      <p:sp>
        <p:nvSpPr>
          <p:cNvPr id="258053" name="Rectangle 5"/>
          <p:cNvSpPr>
            <a:spLocks noGrp="1" noChangeArrowheads="1"/>
          </p:cNvSpPr>
          <p:nvPr>
            <p:ph type="sldNum" sz="quarter" idx="3"/>
          </p:nvPr>
        </p:nvSpPr>
        <p:spPr bwMode="auto">
          <a:xfrm>
            <a:off x="3855082" y="9440306"/>
            <a:ext cx="2950529" cy="49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5" tIns="45778" rIns="91555" bIns="45778" numCol="1" anchor="b" anchorCtr="0" compatLnSpc="1">
            <a:prstTxWarp prst="textNoShape">
              <a:avLst/>
            </a:prstTxWarp>
          </a:bodyPr>
          <a:lstStyle>
            <a:lvl1pPr algn="r">
              <a:defRPr sz="1200">
                <a:ea typeface="新細明體" pitchFamily="18" charset="-120"/>
              </a:defRPr>
            </a:lvl1pPr>
          </a:lstStyle>
          <a:p>
            <a:fld id="{C6127DBC-C019-4046-B85D-FD0331FC1485}" type="slidenum">
              <a:rPr lang="en-US" altLang="zh-TW"/>
              <a:pPr/>
              <a:t>‹#›</a:t>
            </a:fld>
            <a:endParaRPr lang="en-US" altLang="zh-TW"/>
          </a:p>
        </p:txBody>
      </p:sp>
    </p:spTree>
    <p:extLst>
      <p:ext uri="{BB962C8B-B14F-4D97-AF65-F5344CB8AC3E}">
        <p14:creationId xmlns:p14="http://schemas.microsoft.com/office/powerpoint/2010/main" val="2750524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1"/>
            <a:ext cx="2950529" cy="49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5" tIns="45778" rIns="91555" bIns="45778" numCol="1" anchor="t" anchorCtr="0" compatLnSpc="1">
            <a:prstTxWarp prst="textNoShape">
              <a:avLst/>
            </a:prstTxWarp>
          </a:bodyPr>
          <a:lstStyle>
            <a:lvl1pPr>
              <a:defRPr sz="1200">
                <a:ea typeface="新細明體" pitchFamily="18" charset="-120"/>
              </a:defRPr>
            </a:lvl1pPr>
          </a:lstStyle>
          <a:p>
            <a:endParaRPr lang="en-US" altLang="zh-TW"/>
          </a:p>
        </p:txBody>
      </p:sp>
      <p:sp>
        <p:nvSpPr>
          <p:cNvPr id="4099" name="Rectangle 3"/>
          <p:cNvSpPr>
            <a:spLocks noGrp="1" noChangeArrowheads="1"/>
          </p:cNvSpPr>
          <p:nvPr>
            <p:ph type="dt" idx="1"/>
          </p:nvPr>
        </p:nvSpPr>
        <p:spPr bwMode="auto">
          <a:xfrm>
            <a:off x="3855082" y="1"/>
            <a:ext cx="2950529" cy="49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5" tIns="45778" rIns="91555" bIns="45778" numCol="1" anchor="t" anchorCtr="0" compatLnSpc="1">
            <a:prstTxWarp prst="textNoShape">
              <a:avLst/>
            </a:prstTxWarp>
          </a:bodyPr>
          <a:lstStyle>
            <a:lvl1pPr algn="r">
              <a:defRPr sz="1200">
                <a:ea typeface="新細明體" pitchFamily="18" charset="-120"/>
              </a:defRPr>
            </a:lvl1pPr>
          </a:lstStyle>
          <a:p>
            <a:endParaRPr lang="en-US" altLang="zh-TW"/>
          </a:p>
        </p:txBody>
      </p:sp>
      <p:sp>
        <p:nvSpPr>
          <p:cNvPr id="4100" name="Rectangle 4"/>
          <p:cNvSpPr>
            <a:spLocks noGrp="1" noRot="1" noChangeAspect="1" noChangeArrowheads="1" noTextEdit="1"/>
          </p:cNvSpPr>
          <p:nvPr>
            <p:ph type="sldImg" idx="2"/>
          </p:nvPr>
        </p:nvSpPr>
        <p:spPr bwMode="auto">
          <a:xfrm>
            <a:off x="917575" y="744538"/>
            <a:ext cx="4972050" cy="37290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0403" y="4721743"/>
            <a:ext cx="5446396" cy="4473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5" tIns="45778" rIns="91555" bIns="45778"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102" name="Rectangle 6"/>
          <p:cNvSpPr>
            <a:spLocks noGrp="1" noChangeArrowheads="1"/>
          </p:cNvSpPr>
          <p:nvPr>
            <p:ph type="ftr" sz="quarter" idx="4"/>
          </p:nvPr>
        </p:nvSpPr>
        <p:spPr bwMode="auto">
          <a:xfrm>
            <a:off x="0" y="9440306"/>
            <a:ext cx="2950529" cy="49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5" tIns="45778" rIns="91555" bIns="45778" numCol="1" anchor="b" anchorCtr="0" compatLnSpc="1">
            <a:prstTxWarp prst="textNoShape">
              <a:avLst/>
            </a:prstTxWarp>
          </a:bodyPr>
          <a:lstStyle>
            <a:lvl1pPr>
              <a:defRPr sz="1200">
                <a:ea typeface="新細明體" pitchFamily="18" charset="-120"/>
              </a:defRPr>
            </a:lvl1pPr>
          </a:lstStyle>
          <a:p>
            <a:endParaRPr lang="en-US" altLang="zh-TW"/>
          </a:p>
        </p:txBody>
      </p:sp>
      <p:sp>
        <p:nvSpPr>
          <p:cNvPr id="4103" name="Rectangle 7"/>
          <p:cNvSpPr>
            <a:spLocks noGrp="1" noChangeArrowheads="1"/>
          </p:cNvSpPr>
          <p:nvPr>
            <p:ph type="sldNum" sz="quarter" idx="5"/>
          </p:nvPr>
        </p:nvSpPr>
        <p:spPr bwMode="auto">
          <a:xfrm>
            <a:off x="3855082" y="9440306"/>
            <a:ext cx="2950529" cy="49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55" tIns="45778" rIns="91555" bIns="45778" numCol="1" anchor="b" anchorCtr="0" compatLnSpc="1">
            <a:prstTxWarp prst="textNoShape">
              <a:avLst/>
            </a:prstTxWarp>
          </a:bodyPr>
          <a:lstStyle>
            <a:lvl1pPr algn="r">
              <a:defRPr sz="1200">
                <a:ea typeface="新細明體" pitchFamily="18" charset="-120"/>
              </a:defRPr>
            </a:lvl1pPr>
          </a:lstStyle>
          <a:p>
            <a:fld id="{802A8E05-228F-4E7E-BE4F-38EC0A4C3C56}" type="slidenum">
              <a:rPr lang="en-US" altLang="zh-TW"/>
              <a:pPr/>
              <a:t>‹#›</a:t>
            </a:fld>
            <a:endParaRPr lang="en-US" altLang="zh-TW"/>
          </a:p>
        </p:txBody>
      </p:sp>
    </p:spTree>
    <p:extLst>
      <p:ext uri="{BB962C8B-B14F-4D97-AF65-F5344CB8AC3E}">
        <p14:creationId xmlns:p14="http://schemas.microsoft.com/office/powerpoint/2010/main" val="305883318"/>
      </p:ext>
    </p:extLst>
  </p:cSld>
  <p:clrMap bg1="lt1" tx1="dk1" bg2="lt2" tx2="dk2" accent1="accent1" accent2="accent2" accent3="accent3" accent4="accent4" accent5="accent5" accent6="accent6" hlink="hlink" folHlink="folHlink"/>
  <p:notesStyle>
    <a:lvl1pPr algn="just" rtl="0" fontAlgn="base">
      <a:spcBef>
        <a:spcPct val="30000"/>
      </a:spcBef>
      <a:spcAft>
        <a:spcPct val="0"/>
      </a:spcAft>
      <a:defRPr kumimoji="1" sz="1400" kern="1200">
        <a:solidFill>
          <a:schemeClr val="tx1"/>
        </a:solidFill>
        <a:latin typeface="標楷體" panose="03000509000000000000" pitchFamily="65" charset="-120"/>
        <a:ea typeface="標楷體" panose="03000509000000000000" pitchFamily="65" charset="-120"/>
        <a:cs typeface="+mn-cs"/>
      </a:defRPr>
    </a:lvl1pPr>
    <a:lvl2pPr marL="457200" algn="just" rtl="0" fontAlgn="base">
      <a:spcBef>
        <a:spcPct val="30000"/>
      </a:spcBef>
      <a:spcAft>
        <a:spcPct val="0"/>
      </a:spcAft>
      <a:defRPr kumimoji="1" sz="1400" kern="1200">
        <a:solidFill>
          <a:schemeClr val="tx1"/>
        </a:solidFill>
        <a:latin typeface="標楷體" panose="03000509000000000000" pitchFamily="65" charset="-120"/>
        <a:ea typeface="標楷體" panose="03000509000000000000" pitchFamily="65" charset="-120"/>
        <a:cs typeface="+mn-cs"/>
      </a:defRPr>
    </a:lvl2pPr>
    <a:lvl3pPr marL="914400" algn="just" rtl="0" fontAlgn="base">
      <a:spcBef>
        <a:spcPct val="30000"/>
      </a:spcBef>
      <a:spcAft>
        <a:spcPct val="0"/>
      </a:spcAft>
      <a:defRPr kumimoji="1" sz="1400" kern="1200">
        <a:solidFill>
          <a:schemeClr val="tx1"/>
        </a:solidFill>
        <a:latin typeface="標楷體" panose="03000509000000000000" pitchFamily="65" charset="-120"/>
        <a:ea typeface="標楷體" panose="03000509000000000000" pitchFamily="65" charset="-120"/>
        <a:cs typeface="+mn-cs"/>
      </a:defRPr>
    </a:lvl3pPr>
    <a:lvl4pPr marL="1371600" algn="just" rtl="0" fontAlgn="base">
      <a:spcBef>
        <a:spcPct val="30000"/>
      </a:spcBef>
      <a:spcAft>
        <a:spcPct val="0"/>
      </a:spcAft>
      <a:defRPr kumimoji="1" sz="1400" kern="1200">
        <a:solidFill>
          <a:schemeClr val="tx1"/>
        </a:solidFill>
        <a:latin typeface="標楷體" panose="03000509000000000000" pitchFamily="65" charset="-120"/>
        <a:ea typeface="標楷體" panose="03000509000000000000" pitchFamily="65" charset="-120"/>
        <a:cs typeface="+mn-cs"/>
      </a:defRPr>
    </a:lvl4pPr>
    <a:lvl5pPr marL="1828800" algn="just" rtl="0" fontAlgn="base">
      <a:spcBef>
        <a:spcPct val="30000"/>
      </a:spcBef>
      <a:spcAft>
        <a:spcPct val="0"/>
      </a:spcAft>
      <a:defRPr kumimoji="1" sz="1400" kern="1200">
        <a:solidFill>
          <a:schemeClr val="tx1"/>
        </a:solidFill>
        <a:latin typeface="標楷體" panose="03000509000000000000" pitchFamily="65" charset="-120"/>
        <a:ea typeface="標楷體" panose="03000509000000000000" pitchFamily="65"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latin typeface="標楷體" panose="03000509000000000000" pitchFamily="65" charset="-120"/>
                <a:ea typeface="標楷體" panose="03000509000000000000" pitchFamily="65" charset="-120"/>
              </a:rPr>
              <a:t>各位同學大家好，從現在開始將與大家共同探討國內外資通安全相關法規，首先教官要向各位同學報告，今後上課方式、研討重點與課程簡介。</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a:t>
            </a:fld>
            <a:endParaRPr lang="en-US" altLang="zh-TW"/>
          </a:p>
        </p:txBody>
      </p:sp>
    </p:spTree>
    <p:extLst>
      <p:ext uri="{BB962C8B-B14F-4D97-AF65-F5344CB8AC3E}">
        <p14:creationId xmlns:p14="http://schemas.microsoft.com/office/powerpoint/2010/main" val="44871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主要使公務機關及其他對公共安全與民眾福祉有重要影響的特定非公務機關</a:t>
            </a:r>
            <a:r>
              <a:rPr lang="en-US" altLang="zh-TW" dirty="0"/>
              <a:t>(</a:t>
            </a:r>
            <a:r>
              <a:rPr lang="zh-TW" altLang="en-US" dirty="0"/>
              <a:t>如油、水、電、醫療、電信機構</a:t>
            </a:r>
            <a:r>
              <a:rPr lang="en-US" altLang="zh-TW" dirty="0"/>
              <a:t>)</a:t>
            </a:r>
            <a:r>
              <a:rPr lang="zh-TW" altLang="en-US" dirty="0"/>
              <a:t>，能更重視資通安全，並有系統的持續精進資安維護事宜</a:t>
            </a:r>
            <a:r>
              <a:rPr lang="zh-TW" altLang="en-US" dirty="0" smtClean="0"/>
              <a:t>。</a:t>
            </a:r>
            <a:endParaRPr lang="en-US" altLang="zh-TW" dirty="0" smtClean="0"/>
          </a:p>
          <a:p>
            <a:r>
              <a:rPr lang="zh-TW" altLang="en-US" dirty="0" smtClean="0"/>
              <a:t>雖然</a:t>
            </a:r>
            <a:r>
              <a:rPr lang="zh-TW" altLang="en-US" dirty="0"/>
              <a:t>目前適用對象不包括大多數臺商或其他一般企業，但是資安法要求之資通安全維護計畫或應辦事項，例如導入資訊安全管理系統、採行資通安全防護措施、提升人員認知等事項，都是因應資安威脅或建置管理機制的重要項目，可供</a:t>
            </a:r>
            <a:r>
              <a:rPr lang="zh-TW" altLang="en-US" dirty="0" smtClean="0"/>
              <a:t>企業</a:t>
            </a:r>
            <a:r>
              <a:rPr lang="zh-TW" altLang="en-US" dirty="0"/>
              <a:t>研擬</a:t>
            </a:r>
            <a:r>
              <a:rPr lang="zh-TW" altLang="en-US" dirty="0" smtClean="0"/>
              <a:t>資</a:t>
            </a:r>
            <a:r>
              <a:rPr lang="zh-TW" altLang="en-US" dirty="0"/>
              <a:t>安防護方針與發展、調整商業策略時參考。</a:t>
            </a:r>
            <a:endParaRPr lang="zh-TW" altLang="zh-TW" dirty="0"/>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10</a:t>
            </a:fld>
            <a:endParaRPr lang="en-US" altLang="zh-TW"/>
          </a:p>
        </p:txBody>
      </p:sp>
    </p:spTree>
    <p:extLst>
      <p:ext uri="{BB962C8B-B14F-4D97-AF65-F5344CB8AC3E}">
        <p14:creationId xmlns:p14="http://schemas.microsoft.com/office/powerpoint/2010/main" val="2303790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透過資通安全責任等級辦法來區分自身或所屬單位的資安責任等級。</a:t>
            </a:r>
            <a:endParaRPr lang="en-US" altLang="zh-TW" dirty="0" smtClean="0"/>
          </a:p>
          <a:p>
            <a:r>
              <a:rPr lang="zh-TW" altLang="en-US" dirty="0" smtClean="0"/>
              <a:t>在擬定資安維護計劃時，必須參照資通安全管理法施行細則來發展。</a:t>
            </a:r>
            <a:endParaRPr lang="en-US" altLang="zh-TW" dirty="0" smtClean="0"/>
          </a:p>
          <a:p>
            <a:r>
              <a:rPr lang="zh-TW" altLang="en-US" dirty="0" smtClean="0"/>
              <a:t>計劃核定後由主管機關實施相關稽核工作。</a:t>
            </a:r>
            <a:endParaRPr lang="en-US" altLang="zh-TW" dirty="0" smtClean="0"/>
          </a:p>
          <a:p>
            <a:r>
              <a:rPr lang="zh-TW" altLang="en-US" dirty="0" smtClean="0"/>
              <a:t>制定事件通報應變機制，研擬單位發生資安事件時，各項處置方式與作業流程。</a:t>
            </a:r>
            <a:endParaRPr lang="en-US" altLang="zh-TW" dirty="0" smtClean="0"/>
          </a:p>
          <a:p>
            <a:r>
              <a:rPr lang="zh-TW" altLang="en-US" dirty="0" smtClean="0"/>
              <a:t>針對主管稽核所見缺失提出改善報告，並依情資分享辦法將狀況公布分享。並依事件狀況論功行賞或懲處。</a:t>
            </a:r>
            <a:endParaRPr lang="en-US" altLang="zh-TW" dirty="0" smtClean="0"/>
          </a:p>
          <a:p>
            <a:r>
              <a:rPr lang="zh-TW" altLang="en-US" dirty="0"/>
              <a:t>評估</a:t>
            </a:r>
            <a:r>
              <a:rPr lang="zh-TW" altLang="en-US" dirty="0" smtClean="0"/>
              <a:t>發布之資安則任等級及維護計畫是否有修正必要。</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11</a:t>
            </a:fld>
            <a:endParaRPr lang="en-US" altLang="zh-TW"/>
          </a:p>
        </p:txBody>
      </p:sp>
    </p:spTree>
    <p:extLst>
      <p:ext uri="{BB962C8B-B14F-4D97-AF65-F5344CB8AC3E}">
        <p14:creationId xmlns:p14="http://schemas.microsoft.com/office/powerpoint/2010/main" val="2105060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各級主官機關所扮演的角色及隸屬關係</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12</a:t>
            </a:fld>
            <a:endParaRPr lang="en-US" altLang="zh-TW"/>
          </a:p>
        </p:txBody>
      </p:sp>
    </p:spTree>
    <p:extLst>
      <p:ext uri="{BB962C8B-B14F-4D97-AF65-F5344CB8AC3E}">
        <p14:creationId xmlns:p14="http://schemas.microsoft.com/office/powerpoint/2010/main" val="4021983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defTabSz="915497">
              <a:defRPr/>
            </a:pPr>
            <a:r>
              <a:rPr lang="zh-TW" altLang="en-US" dirty="0" smtClean="0">
                <a:solidFill>
                  <a:schemeClr val="tx1"/>
                </a:solidFill>
              </a:rPr>
              <a:t>當單位角色與法規律定對象重疊時，資安法規範強度依優先權區分公務機關</a:t>
            </a:r>
            <a:r>
              <a:rPr lang="en-US" altLang="zh-TW" dirty="0" smtClean="0">
                <a:solidFill>
                  <a:schemeClr val="tx1"/>
                </a:solidFill>
              </a:rPr>
              <a:t>&gt;</a:t>
            </a:r>
            <a:r>
              <a:rPr lang="zh-TW" altLang="en-US" dirty="0" smtClean="0">
                <a:solidFill>
                  <a:schemeClr val="tx1"/>
                </a:solidFill>
              </a:rPr>
              <a:t>關鍵基礎設施提供者</a:t>
            </a:r>
            <a:r>
              <a:rPr lang="en-US" altLang="zh-TW" dirty="0" smtClean="0">
                <a:solidFill>
                  <a:schemeClr val="tx1"/>
                </a:solidFill>
              </a:rPr>
              <a:t>&gt;</a:t>
            </a:r>
            <a:r>
              <a:rPr lang="zh-TW" altLang="en-US" dirty="0" smtClean="0">
                <a:solidFill>
                  <a:schemeClr val="tx1"/>
                </a:solidFill>
              </a:rPr>
              <a:t>公營事業財團法人</a:t>
            </a:r>
            <a:endParaRPr lang="zh-TW" altLang="zh-TW" dirty="0" smtClean="0">
              <a:solidFill>
                <a:schemeClr val="tx1"/>
              </a:solidFill>
            </a:endParaRPr>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13</a:t>
            </a:fld>
            <a:endParaRPr lang="en-US" altLang="zh-TW"/>
          </a:p>
        </p:txBody>
      </p:sp>
    </p:spTree>
    <p:extLst>
      <p:ext uri="{BB962C8B-B14F-4D97-AF65-F5344CB8AC3E}">
        <p14:creationId xmlns:p14="http://schemas.microsoft.com/office/powerpoint/2010/main" val="49746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defTabSz="915497">
              <a:defRPr/>
            </a:pPr>
            <a:r>
              <a:rPr lang="zh-TW" altLang="en-US" dirty="0" smtClean="0">
                <a:solidFill>
                  <a:schemeClr val="tx1"/>
                </a:solidFill>
              </a:rPr>
              <a:t>律定公務機關與特定非公務機關角色與權責</a:t>
            </a:r>
            <a:endParaRPr lang="zh-TW" altLang="zh-TW" dirty="0" smtClean="0">
              <a:solidFill>
                <a:schemeClr val="tx1"/>
              </a:solidFill>
            </a:endParaRPr>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14</a:t>
            </a:fld>
            <a:endParaRPr lang="en-US" altLang="zh-TW"/>
          </a:p>
        </p:txBody>
      </p:sp>
    </p:spTree>
    <p:extLst>
      <p:ext uri="{BB962C8B-B14F-4D97-AF65-F5344CB8AC3E}">
        <p14:creationId xmlns:p14="http://schemas.microsoft.com/office/powerpoint/2010/main" val="253512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提交機關應每</a:t>
            </a:r>
            <a:r>
              <a:rPr lang="en-US" altLang="zh-TW" dirty="0" smtClean="0"/>
              <a:t>2</a:t>
            </a:r>
            <a:r>
              <a:rPr lang="zh-TW" altLang="en-US" dirty="0" smtClean="0"/>
              <a:t>年提交所屬責任等級，報行政院核定。</a:t>
            </a:r>
            <a:endParaRPr lang="en-US" altLang="zh-TW" dirty="0" smtClean="0"/>
          </a:p>
          <a:p>
            <a:r>
              <a:rPr lang="zh-TW" altLang="en-US" dirty="0"/>
              <a:t>行政院直屬</a:t>
            </a:r>
            <a:r>
              <a:rPr lang="zh-TW" altLang="en-US" dirty="0" smtClean="0"/>
              <a:t>機關：依行政院組織法律定行政院直屬機關有內政部、外交部、國防部、財政部、教育部、法務部、交通部及建設部等多個機關。</a:t>
            </a:r>
            <a:endParaRPr lang="en-US" altLang="zh-TW" dirty="0" smtClean="0"/>
          </a:p>
          <a:p>
            <a:r>
              <a:rPr lang="zh-TW" altLang="en-US" dirty="0" smtClean="0"/>
              <a:t>國防部直屬單位：國防部部本部、參謀本部、部本部直屬機關</a:t>
            </a:r>
            <a:r>
              <a:rPr lang="en-US" altLang="zh-TW" dirty="0" smtClean="0"/>
              <a:t>(</a:t>
            </a:r>
            <a:r>
              <a:rPr lang="zh-TW" altLang="en-US" dirty="0" smtClean="0"/>
              <a:t>後備指揮部、憲兵指揮部</a:t>
            </a:r>
            <a:r>
              <a:rPr lang="zh-TW" altLang="en-US" dirty="0"/>
              <a:t>、政治</a:t>
            </a:r>
            <a:r>
              <a:rPr lang="zh-TW" altLang="en-US" dirty="0" smtClean="0"/>
              <a:t>作戰局、軍備局、主計局、軍醫局</a:t>
            </a:r>
            <a:r>
              <a:rPr lang="en-US" altLang="zh-TW" dirty="0" smtClean="0"/>
              <a:t>)</a:t>
            </a:r>
            <a:r>
              <a:rPr lang="zh-TW" altLang="en-US" dirty="0" smtClean="0"/>
              <a:t>、參謀本部直屬單位</a:t>
            </a:r>
            <a:r>
              <a:rPr lang="en-US" altLang="zh-TW" dirty="0" smtClean="0"/>
              <a:t>(</a:t>
            </a:r>
            <a:r>
              <a:rPr lang="zh-TW" altLang="en-US" dirty="0" smtClean="0"/>
              <a:t>軍事情報局、電訊發展室</a:t>
            </a:r>
            <a:r>
              <a:rPr lang="en-US" altLang="zh-TW" dirty="0" smtClean="0"/>
              <a:t>)</a:t>
            </a:r>
            <a:r>
              <a:rPr lang="zh-TW" altLang="en-US" dirty="0" smtClean="0"/>
              <a:t>、陸軍司令部、海軍司令部、空軍司令部及資通電軍指揮部。</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15</a:t>
            </a:fld>
            <a:endParaRPr lang="en-US" altLang="zh-TW"/>
          </a:p>
        </p:txBody>
      </p:sp>
    </p:spTree>
    <p:extLst>
      <p:ext uri="{BB962C8B-B14F-4D97-AF65-F5344CB8AC3E}">
        <p14:creationId xmlns:p14="http://schemas.microsoft.com/office/powerpoint/2010/main" val="3123359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rPr>
              <a:t>施行細則計有</a:t>
            </a:r>
            <a:r>
              <a:rPr lang="en-US" altLang="zh-TW" dirty="0" smtClean="0">
                <a:solidFill>
                  <a:schemeClr val="tx1"/>
                </a:solidFill>
              </a:rPr>
              <a:t>13</a:t>
            </a:r>
            <a:r>
              <a:rPr lang="zh-TW" altLang="en-US" dirty="0" smtClean="0">
                <a:solidFill>
                  <a:schemeClr val="tx1"/>
                </a:solidFill>
              </a:rPr>
              <a:t>條：</a:t>
            </a:r>
            <a:endParaRPr lang="en-US" altLang="zh-TW" dirty="0" smtClean="0">
              <a:solidFill>
                <a:schemeClr val="tx1"/>
              </a:solidFill>
            </a:endParaRPr>
          </a:p>
          <a:p>
            <a:r>
              <a:rPr lang="zh-TW" altLang="en-US" dirty="0" smtClean="0">
                <a:solidFill>
                  <a:schemeClr val="tx1"/>
                </a:solidFill>
              </a:rPr>
              <a:t>第</a:t>
            </a:r>
            <a:r>
              <a:rPr lang="en-US" altLang="zh-TW" dirty="0" smtClean="0">
                <a:solidFill>
                  <a:schemeClr val="tx1"/>
                </a:solidFill>
              </a:rPr>
              <a:t>1</a:t>
            </a:r>
            <a:r>
              <a:rPr lang="zh-TW" altLang="en-US" dirty="0" smtClean="0">
                <a:solidFill>
                  <a:schemeClr val="tx1"/>
                </a:solidFill>
              </a:rPr>
              <a:t>條</a:t>
            </a:r>
            <a:r>
              <a:rPr lang="en-US" altLang="zh-TW" dirty="0" smtClean="0">
                <a:solidFill>
                  <a:schemeClr val="tx1"/>
                </a:solidFill>
              </a:rPr>
              <a:t>-</a:t>
            </a:r>
            <a:r>
              <a:rPr lang="zh-TW" altLang="en-US" dirty="0" smtClean="0">
                <a:solidFill>
                  <a:schemeClr val="tx1"/>
                </a:solidFill>
              </a:rPr>
              <a:t>行政院訂定。</a:t>
            </a:r>
            <a:endParaRPr lang="en-US" altLang="zh-TW" dirty="0" smtClean="0">
              <a:solidFill>
                <a:schemeClr val="tx1"/>
              </a:solidFill>
            </a:endParaRPr>
          </a:p>
          <a:p>
            <a:r>
              <a:rPr lang="zh-TW" altLang="en-US" dirty="0" smtClean="0"/>
              <a:t>第</a:t>
            </a:r>
            <a:r>
              <a:rPr lang="en-US" altLang="zh-TW" dirty="0" smtClean="0"/>
              <a:t>2</a:t>
            </a:r>
            <a:r>
              <a:rPr lang="zh-TW" altLang="en-US" dirty="0" smtClean="0"/>
              <a:t>條</a:t>
            </a:r>
            <a:r>
              <a:rPr lang="en-US" altLang="zh-TW" dirty="0" smtClean="0"/>
              <a:t>-</a:t>
            </a:r>
            <a:r>
              <a:rPr lang="zh-TW" altLang="en-US" dirty="0" smtClean="0"/>
              <a:t>軍事機關及情報機關相關解釋名詞說明。</a:t>
            </a:r>
            <a:endParaRPr lang="en-US" altLang="zh-TW" dirty="0" smtClean="0"/>
          </a:p>
          <a:p>
            <a:r>
              <a:rPr lang="zh-TW" altLang="en-US" dirty="0" smtClean="0">
                <a:solidFill>
                  <a:schemeClr val="tx1"/>
                </a:solidFill>
              </a:rPr>
              <a:t>第</a:t>
            </a:r>
            <a:r>
              <a:rPr lang="en-US" altLang="zh-TW" dirty="0" smtClean="0">
                <a:solidFill>
                  <a:schemeClr val="tx1"/>
                </a:solidFill>
              </a:rPr>
              <a:t>3</a:t>
            </a:r>
            <a:r>
              <a:rPr lang="zh-TW" altLang="en-US" dirty="0" smtClean="0">
                <a:solidFill>
                  <a:schemeClr val="tx1"/>
                </a:solidFill>
              </a:rPr>
              <a:t>條</a:t>
            </a:r>
            <a:r>
              <a:rPr lang="en-US" altLang="zh-TW" dirty="0" smtClean="0">
                <a:solidFill>
                  <a:schemeClr val="tx1"/>
                </a:solidFill>
              </a:rPr>
              <a:t>-</a:t>
            </a:r>
            <a:r>
              <a:rPr lang="zh-TW" altLang="en-US" dirty="0" smtClean="0">
                <a:solidFill>
                  <a:schemeClr val="tx1"/>
                </a:solidFill>
              </a:rPr>
              <a:t>說明改善報告要有哪些內容。</a:t>
            </a:r>
            <a:endParaRPr lang="en-US" altLang="zh-TW" dirty="0" smtClean="0">
              <a:solidFill>
                <a:schemeClr val="tx1"/>
              </a:solidFill>
            </a:endParaRPr>
          </a:p>
          <a:p>
            <a:r>
              <a:rPr lang="zh-TW" altLang="en-US" dirty="0" smtClean="0"/>
              <a:t>第</a:t>
            </a:r>
            <a:r>
              <a:rPr lang="en-US" altLang="zh-TW" dirty="0" smtClean="0"/>
              <a:t>4</a:t>
            </a:r>
            <a:r>
              <a:rPr lang="zh-TW" altLang="en-US" dirty="0" smtClean="0"/>
              <a:t>條</a:t>
            </a:r>
            <a:r>
              <a:rPr lang="en-US" altLang="zh-TW" dirty="0" smtClean="0"/>
              <a:t>-</a:t>
            </a:r>
            <a:r>
              <a:rPr lang="zh-TW" altLang="en-US" dirty="0" smtClean="0"/>
              <a:t>委外相關注意事項。</a:t>
            </a:r>
            <a:endParaRPr lang="en-US" altLang="zh-TW" dirty="0" smtClean="0"/>
          </a:p>
          <a:p>
            <a:r>
              <a:rPr lang="zh-TW" altLang="en-US" dirty="0" smtClean="0">
                <a:solidFill>
                  <a:schemeClr val="tx1"/>
                </a:solidFill>
              </a:rPr>
              <a:t>第</a:t>
            </a:r>
            <a:r>
              <a:rPr lang="en-US" altLang="zh-TW" dirty="0" smtClean="0">
                <a:solidFill>
                  <a:schemeClr val="tx1"/>
                </a:solidFill>
              </a:rPr>
              <a:t>5</a:t>
            </a:r>
            <a:r>
              <a:rPr lang="zh-TW" altLang="en-US" dirty="0" smtClean="0">
                <a:solidFill>
                  <a:schemeClr val="tx1"/>
                </a:solidFill>
              </a:rPr>
              <a:t>條</a:t>
            </a:r>
            <a:r>
              <a:rPr lang="en-US" altLang="zh-TW" dirty="0" smtClean="0">
                <a:solidFill>
                  <a:schemeClr val="tx1"/>
                </a:solidFill>
              </a:rPr>
              <a:t>-</a:t>
            </a:r>
            <a:r>
              <a:rPr lang="zh-TW" altLang="en-US" dirty="0" smtClean="0">
                <a:solidFill>
                  <a:schemeClr val="tx1"/>
                </a:solidFill>
              </a:rPr>
              <a:t>說明改善報告以電子文件說明。</a:t>
            </a:r>
            <a:endParaRPr lang="en-US" altLang="zh-TW" dirty="0" smtClean="0">
              <a:solidFill>
                <a:schemeClr val="tx1"/>
              </a:solidFill>
            </a:endParaRPr>
          </a:p>
          <a:p>
            <a:r>
              <a:rPr lang="zh-TW" altLang="en-US" dirty="0" smtClean="0"/>
              <a:t>第</a:t>
            </a:r>
            <a:r>
              <a:rPr lang="en-US" altLang="zh-TW" dirty="0" smtClean="0"/>
              <a:t>6</a:t>
            </a:r>
            <a:r>
              <a:rPr lang="zh-TW" altLang="en-US" dirty="0" smtClean="0"/>
              <a:t>條</a:t>
            </a:r>
            <a:r>
              <a:rPr lang="en-US" altLang="zh-TW" dirty="0" smtClean="0"/>
              <a:t>-</a:t>
            </a:r>
            <a:r>
              <a:rPr lang="zh-TW" altLang="en-US" dirty="0" smtClean="0"/>
              <a:t>撰寫資通安全維護計畫要有注意事項。</a:t>
            </a:r>
            <a:endParaRPr lang="en-US" altLang="zh-TW" dirty="0" smtClean="0"/>
          </a:p>
          <a:p>
            <a:r>
              <a:rPr lang="zh-TW" altLang="en-US" dirty="0" smtClean="0">
                <a:solidFill>
                  <a:schemeClr val="tx1"/>
                </a:solidFill>
              </a:rPr>
              <a:t>第</a:t>
            </a:r>
            <a:r>
              <a:rPr lang="en-US" altLang="zh-TW" dirty="0" smtClean="0">
                <a:solidFill>
                  <a:schemeClr val="tx1"/>
                </a:solidFill>
              </a:rPr>
              <a:t>7</a:t>
            </a:r>
            <a:r>
              <a:rPr lang="zh-TW" altLang="en-US" dirty="0" smtClean="0">
                <a:solidFill>
                  <a:schemeClr val="tx1"/>
                </a:solidFill>
              </a:rPr>
              <a:t>條</a:t>
            </a:r>
            <a:r>
              <a:rPr lang="en-US" altLang="zh-TW" dirty="0" smtClean="0">
                <a:solidFill>
                  <a:schemeClr val="tx1"/>
                </a:solidFill>
              </a:rPr>
              <a:t>-</a:t>
            </a:r>
            <a:r>
              <a:rPr lang="zh-TW" altLang="en-US" dirty="0" smtClean="0">
                <a:solidFill>
                  <a:schemeClr val="tx1"/>
                </a:solidFill>
              </a:rPr>
              <a:t>定義核心業務範圍。</a:t>
            </a:r>
            <a:endParaRPr lang="en-US" altLang="zh-TW" dirty="0" smtClean="0">
              <a:solidFill>
                <a:schemeClr val="tx1"/>
              </a:solidFill>
            </a:endParaRPr>
          </a:p>
          <a:p>
            <a:r>
              <a:rPr lang="zh-TW" altLang="en-US" dirty="0" smtClean="0"/>
              <a:t>第</a:t>
            </a:r>
            <a:r>
              <a:rPr lang="en-US" altLang="zh-TW" dirty="0" smtClean="0"/>
              <a:t>8</a:t>
            </a:r>
            <a:r>
              <a:rPr lang="zh-TW" altLang="en-US" dirty="0" smtClean="0"/>
              <a:t>條</a:t>
            </a:r>
            <a:r>
              <a:rPr lang="en-US" altLang="zh-TW" dirty="0" smtClean="0"/>
              <a:t>-</a:t>
            </a:r>
            <a:r>
              <a:rPr lang="zh-TW" altLang="en-US" dirty="0" smtClean="0"/>
              <a:t>資</a:t>
            </a:r>
            <a:r>
              <a:rPr lang="zh-TW" altLang="en-US" dirty="0"/>
              <a:t>通安全事件調查、處理及改善</a:t>
            </a:r>
            <a:r>
              <a:rPr lang="zh-TW" altLang="en-US" dirty="0" smtClean="0"/>
              <a:t>報告注意事項。</a:t>
            </a:r>
            <a:endParaRPr lang="en-US" altLang="zh-TW" dirty="0" smtClean="0"/>
          </a:p>
          <a:p>
            <a:r>
              <a:rPr lang="zh-TW" altLang="en-US" dirty="0" smtClean="0">
                <a:solidFill>
                  <a:schemeClr val="tx1"/>
                </a:solidFill>
              </a:rPr>
              <a:t>第</a:t>
            </a:r>
            <a:r>
              <a:rPr lang="en-US" altLang="zh-TW" dirty="0" smtClean="0">
                <a:solidFill>
                  <a:schemeClr val="tx1"/>
                </a:solidFill>
              </a:rPr>
              <a:t>9</a:t>
            </a:r>
            <a:r>
              <a:rPr lang="zh-TW" altLang="en-US" dirty="0" smtClean="0">
                <a:solidFill>
                  <a:schemeClr val="tx1"/>
                </a:solidFill>
              </a:rPr>
              <a:t>條</a:t>
            </a:r>
            <a:r>
              <a:rPr lang="en-US" altLang="zh-TW" dirty="0" smtClean="0">
                <a:solidFill>
                  <a:schemeClr val="tx1"/>
                </a:solidFill>
              </a:rPr>
              <a:t>-</a:t>
            </a:r>
            <a:r>
              <a:rPr lang="zh-TW" altLang="en-US" dirty="0" smtClean="0">
                <a:solidFill>
                  <a:schemeClr val="tx1"/>
                </a:solidFill>
              </a:rPr>
              <a:t>要給予陳述意見機會。</a:t>
            </a:r>
            <a:endParaRPr lang="en-US" altLang="zh-TW" dirty="0" smtClean="0">
              <a:solidFill>
                <a:schemeClr val="tx1"/>
              </a:solidFill>
            </a:endParaRPr>
          </a:p>
          <a:p>
            <a:r>
              <a:rPr lang="zh-TW" altLang="en-US" dirty="0" smtClean="0"/>
              <a:t>第</a:t>
            </a:r>
            <a:r>
              <a:rPr lang="en-US" altLang="zh-TW" dirty="0" smtClean="0"/>
              <a:t>10</a:t>
            </a:r>
            <a:r>
              <a:rPr lang="zh-TW" altLang="en-US" dirty="0" smtClean="0"/>
              <a:t>條</a:t>
            </a:r>
            <a:r>
              <a:rPr lang="en-US" altLang="zh-TW" dirty="0" smtClean="0"/>
              <a:t>-</a:t>
            </a:r>
          </a:p>
          <a:p>
            <a:r>
              <a:rPr lang="zh-TW" altLang="en-US" dirty="0" smtClean="0">
                <a:solidFill>
                  <a:schemeClr val="tx1"/>
                </a:solidFill>
              </a:rPr>
              <a:t>第</a:t>
            </a:r>
            <a:r>
              <a:rPr lang="en-US" altLang="zh-TW" dirty="0" smtClean="0">
                <a:solidFill>
                  <a:schemeClr val="tx1"/>
                </a:solidFill>
              </a:rPr>
              <a:t>11</a:t>
            </a:r>
            <a:r>
              <a:rPr lang="zh-TW" altLang="en-US" dirty="0" smtClean="0">
                <a:solidFill>
                  <a:schemeClr val="tx1"/>
                </a:solidFill>
              </a:rPr>
              <a:t>條</a:t>
            </a:r>
            <a:r>
              <a:rPr lang="en-US" altLang="zh-TW" dirty="0" smtClean="0">
                <a:solidFill>
                  <a:schemeClr val="tx1"/>
                </a:solidFill>
              </a:rPr>
              <a:t>-</a:t>
            </a:r>
            <a:r>
              <a:rPr lang="zh-TW" altLang="en-US" dirty="0"/>
              <a:t>重大</a:t>
            </a:r>
            <a:r>
              <a:rPr lang="zh-TW" altLang="en-US" dirty="0" smtClean="0">
                <a:solidFill>
                  <a:schemeClr val="tx1"/>
                </a:solidFill>
              </a:rPr>
              <a:t>資安事件公告相關說明。</a:t>
            </a:r>
            <a:endParaRPr lang="en-US" altLang="zh-TW" dirty="0" smtClean="0">
              <a:solidFill>
                <a:schemeClr val="tx1"/>
              </a:solidFill>
            </a:endParaRPr>
          </a:p>
          <a:p>
            <a:r>
              <a:rPr lang="zh-TW" altLang="en-US" dirty="0" smtClean="0"/>
              <a:t>第</a:t>
            </a:r>
            <a:r>
              <a:rPr lang="en-US" altLang="zh-TW" dirty="0" smtClean="0"/>
              <a:t>12</a:t>
            </a:r>
            <a:r>
              <a:rPr lang="zh-TW" altLang="en-US" dirty="0" smtClean="0"/>
              <a:t>條</a:t>
            </a:r>
            <a:r>
              <a:rPr lang="en-US" altLang="zh-TW" dirty="0" smtClean="0"/>
              <a:t>-</a:t>
            </a:r>
            <a:r>
              <a:rPr lang="zh-TW" altLang="en-US" dirty="0" smtClean="0"/>
              <a:t>定義當非公務機關有多個中央目的事業主管機關負責時，由行政院選定由誰來辦理。</a:t>
            </a:r>
            <a:endParaRPr lang="en-US" altLang="zh-TW" dirty="0" smtClean="0"/>
          </a:p>
          <a:p>
            <a:r>
              <a:rPr lang="zh-TW" altLang="en-US" dirty="0" smtClean="0"/>
              <a:t>第</a:t>
            </a:r>
            <a:r>
              <a:rPr lang="en-US" altLang="zh-TW" dirty="0" smtClean="0"/>
              <a:t>13</a:t>
            </a:r>
            <a:r>
              <a:rPr lang="zh-TW" altLang="en-US" dirty="0" smtClean="0"/>
              <a:t>條</a:t>
            </a:r>
            <a:r>
              <a:rPr lang="en-US" altLang="zh-TW" dirty="0" smtClean="0"/>
              <a:t>-</a:t>
            </a:r>
            <a:r>
              <a:rPr lang="zh-TW" altLang="en-US" dirty="0" smtClean="0"/>
              <a:t>相關細則施行日期由行政院負責定之。</a:t>
            </a:r>
            <a:endParaRPr lang="zh-TW" altLang="zh-TW" dirty="0" smtClean="0">
              <a:solidFill>
                <a:schemeClr val="tx1"/>
              </a:solidFill>
            </a:endParaRPr>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16</a:t>
            </a:fld>
            <a:endParaRPr lang="en-US" altLang="zh-TW"/>
          </a:p>
        </p:txBody>
      </p:sp>
    </p:spTree>
    <p:extLst>
      <p:ext uri="{BB962C8B-B14F-4D97-AF65-F5344CB8AC3E}">
        <p14:creationId xmlns:p14="http://schemas.microsoft.com/office/powerpoint/2010/main" val="1364988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defTabSz="915497">
              <a:defRPr/>
            </a:pPr>
            <a:r>
              <a:rPr lang="zh-TW" altLang="en-US" dirty="0" smtClean="0">
                <a:solidFill>
                  <a:schemeClr val="tx1"/>
                </a:solidFill>
              </a:rPr>
              <a:t>資通安全責任等級分級辦法</a:t>
            </a:r>
            <a:endParaRPr lang="zh-TW" altLang="zh-TW" dirty="0" smtClean="0">
              <a:solidFill>
                <a:schemeClr val="tx1"/>
              </a:solidFill>
            </a:endParaRPr>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17</a:t>
            </a:fld>
            <a:endParaRPr lang="en-US" altLang="zh-TW"/>
          </a:p>
        </p:txBody>
      </p:sp>
    </p:spTree>
    <p:extLst>
      <p:ext uri="{BB962C8B-B14F-4D97-AF65-F5344CB8AC3E}">
        <p14:creationId xmlns:p14="http://schemas.microsoft.com/office/powerpoint/2010/main" val="1994794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en-US" dirty="0"/>
              <a:t>以教育體系範例</a:t>
            </a:r>
            <a:endParaRPr lang="en-US" altLang="zh-TW" dirty="0"/>
          </a:p>
          <a:p>
            <a:pPr algn="just">
              <a:spcBef>
                <a:spcPts val="200"/>
              </a:spcBef>
            </a:pPr>
            <a:r>
              <a:rPr lang="en-US" altLang="zh-TW" dirty="0"/>
              <a:t>A</a:t>
            </a:r>
            <a:r>
              <a:rPr lang="zh-TW" altLang="en-US" dirty="0"/>
              <a:t>級：全國性影響</a:t>
            </a:r>
            <a:endParaRPr lang="en-US" altLang="zh-TW" dirty="0"/>
          </a:p>
          <a:p>
            <a:pPr algn="just">
              <a:spcBef>
                <a:spcPts val="200"/>
              </a:spcBef>
            </a:pPr>
            <a:r>
              <a:rPr lang="zh-TW" altLang="en-US" dirty="0"/>
              <a:t>全國性個資檔案、全國性服務、國家機密、如教育部、醫學中心</a:t>
            </a:r>
            <a:r>
              <a:rPr lang="en-US" altLang="zh-TW" dirty="0"/>
              <a:t>-</a:t>
            </a:r>
            <a:r>
              <a:rPr lang="zh-TW" altLang="en-US" dirty="0"/>
              <a:t>成大醫院。</a:t>
            </a:r>
            <a:endParaRPr lang="en-US" altLang="zh-TW" dirty="0"/>
          </a:p>
          <a:p>
            <a:pPr algn="just">
              <a:spcBef>
                <a:spcPts val="200"/>
              </a:spcBef>
            </a:pPr>
            <a:r>
              <a:rPr lang="en-US" altLang="zh-TW" dirty="0" smtClean="0"/>
              <a:t>B</a:t>
            </a:r>
            <a:r>
              <a:rPr lang="zh-TW" altLang="en-US" dirty="0" smtClean="0"/>
              <a:t>級：區域性、地區性影響</a:t>
            </a:r>
            <a:endParaRPr lang="en-US" altLang="zh-TW" dirty="0" smtClean="0"/>
          </a:p>
          <a:p>
            <a:pPr algn="just">
              <a:spcBef>
                <a:spcPts val="200"/>
              </a:spcBef>
            </a:pPr>
            <a:r>
              <a:rPr lang="zh-TW" altLang="en-US" dirty="0"/>
              <a:t>區域性、地區性個資檔案、民眾服務、跨機構公用系統，如各大學、區域醫院</a:t>
            </a:r>
            <a:r>
              <a:rPr lang="en-US" altLang="zh-TW" dirty="0"/>
              <a:t>-</a:t>
            </a:r>
            <a:r>
              <a:rPr lang="zh-TW" altLang="en-US" dirty="0"/>
              <a:t>陽明醫院。</a:t>
            </a:r>
            <a:endParaRPr lang="en-US" altLang="zh-TW" dirty="0"/>
          </a:p>
          <a:p>
            <a:pPr algn="just">
              <a:spcBef>
                <a:spcPts val="200"/>
              </a:spcBef>
            </a:pPr>
            <a:r>
              <a:rPr lang="en-US" altLang="zh-TW" dirty="0" smtClean="0"/>
              <a:t>C</a:t>
            </a:r>
            <a:r>
              <a:rPr lang="zh-TW" altLang="en-US" dirty="0" smtClean="0"/>
              <a:t>級：維運資通系統者</a:t>
            </a:r>
            <a:endParaRPr lang="en-US" altLang="zh-TW" dirty="0" smtClean="0"/>
          </a:p>
          <a:p>
            <a:pPr algn="just">
              <a:spcBef>
                <a:spcPts val="200"/>
              </a:spcBef>
            </a:pPr>
            <a:r>
              <a:rPr lang="zh-TW" altLang="en-US" dirty="0"/>
              <a:t>自行</a:t>
            </a:r>
            <a:r>
              <a:rPr lang="zh-TW" altLang="en-US" dirty="0" smtClean="0"/>
              <a:t>或委外開發之資通系統者，如專科、學院、有維運核心系統之高中、大學附設機構</a:t>
            </a:r>
            <a:r>
              <a:rPr lang="en-US" altLang="zh-TW" dirty="0" smtClean="0"/>
              <a:t>(</a:t>
            </a:r>
            <a:r>
              <a:rPr lang="zh-TW" altLang="en-US" dirty="0" smtClean="0"/>
              <a:t>農林場</a:t>
            </a:r>
            <a:r>
              <a:rPr lang="en-US" altLang="zh-TW" dirty="0" smtClean="0"/>
              <a:t>-</a:t>
            </a:r>
            <a:r>
              <a:rPr lang="zh-TW" altLang="en-US" dirty="0" smtClean="0"/>
              <a:t>實驗林管理處</a:t>
            </a:r>
            <a:r>
              <a:rPr lang="en-US" altLang="zh-TW" dirty="0" smtClean="0"/>
              <a:t>)</a:t>
            </a:r>
            <a:r>
              <a:rPr lang="zh-TW" altLang="en-US" dirty="0" smtClean="0"/>
              <a:t>。</a:t>
            </a:r>
            <a:endParaRPr lang="en-US" altLang="zh-TW" dirty="0" smtClean="0"/>
          </a:p>
          <a:p>
            <a:pPr algn="just">
              <a:spcBef>
                <a:spcPts val="200"/>
              </a:spcBef>
            </a:pPr>
            <a:r>
              <a:rPr lang="en-US" altLang="zh-TW" dirty="0" smtClean="0"/>
              <a:t>D</a:t>
            </a:r>
            <a:r>
              <a:rPr lang="zh-TW" altLang="en-US" dirty="0" smtClean="0"/>
              <a:t>級：自辦資通業務者</a:t>
            </a:r>
            <a:endParaRPr lang="en-US" altLang="zh-TW" dirty="0" smtClean="0"/>
          </a:p>
          <a:p>
            <a:pPr algn="just">
              <a:spcBef>
                <a:spcPts val="200"/>
              </a:spcBef>
            </a:pPr>
            <a:r>
              <a:rPr lang="zh-TW" altLang="en-US" dirty="0" smtClean="0"/>
              <a:t>如高中有維運非核心資通系統者、自辦資通業務，無維運資通系統者。</a:t>
            </a:r>
            <a:endParaRPr lang="en-US" altLang="zh-TW" dirty="0" smtClean="0"/>
          </a:p>
          <a:p>
            <a:pPr algn="just">
              <a:spcBef>
                <a:spcPts val="200"/>
              </a:spcBef>
            </a:pPr>
            <a:r>
              <a:rPr lang="en-US" altLang="zh-TW" dirty="0" smtClean="0"/>
              <a:t>E</a:t>
            </a:r>
            <a:r>
              <a:rPr lang="zh-TW" altLang="en-US" dirty="0" smtClean="0"/>
              <a:t>級：非以上等級者</a:t>
            </a:r>
            <a:endParaRPr lang="en-US" altLang="zh-TW" dirty="0" smtClean="0"/>
          </a:p>
          <a:p>
            <a:pPr algn="just">
              <a:spcBef>
                <a:spcPts val="200"/>
              </a:spcBef>
            </a:pPr>
            <a:r>
              <a:rPr lang="zh-TW" altLang="en-US" dirty="0" smtClean="0"/>
              <a:t>全部資通業務由其上級機關兼辦或代管者</a:t>
            </a:r>
            <a:endParaRPr lang="en-US" altLang="zh-TW" dirty="0" smtClean="0"/>
          </a:p>
          <a:p>
            <a:pPr algn="just">
              <a:spcBef>
                <a:spcPts val="200"/>
              </a:spcBef>
            </a:pPr>
            <a:r>
              <a:rPr lang="zh-TW" altLang="en-US" dirty="0" smtClean="0"/>
              <a:t>依據</a:t>
            </a:r>
            <a:r>
              <a:rPr lang="zh-TW" altLang="en-US" dirty="0" smtClean="0"/>
              <a:t>機關之資安責任等級，分別從管理面、技術面以及認知與訓練等三大面向規定各等級機關之應辦事項。</a:t>
            </a:r>
            <a:endParaRPr lang="en-US" altLang="zh-TW" dirty="0" smtClean="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18</a:t>
            </a:fld>
            <a:endParaRPr lang="en-US" altLang="zh-TW"/>
          </a:p>
        </p:txBody>
      </p:sp>
    </p:spTree>
    <p:extLst>
      <p:ext uri="{BB962C8B-B14F-4D97-AF65-F5344CB8AC3E}">
        <p14:creationId xmlns:p14="http://schemas.microsoft.com/office/powerpoint/2010/main" val="204786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核心資通系統：指資通安全管理法施行細則第七條第二項之核心通資系統</a:t>
            </a:r>
            <a:r>
              <a:rPr lang="en-US" altLang="zh-TW" dirty="0" smtClean="0"/>
              <a:t>(</a:t>
            </a:r>
            <a:r>
              <a:rPr lang="zh-TW" altLang="en-US" dirty="0" smtClean="0"/>
              <a:t>如官方網站、應用於行政及重要業務之電子郵件服務系統、網域名稱系統、公文系統、用兵後勤系統或其他持有人員個人資料檔案通資系統</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19</a:t>
            </a:fld>
            <a:endParaRPr lang="en-US" altLang="zh-TW"/>
          </a:p>
        </p:txBody>
      </p:sp>
    </p:spTree>
    <p:extLst>
      <p:ext uri="{BB962C8B-B14F-4D97-AF65-F5344CB8AC3E}">
        <p14:creationId xmlns:p14="http://schemas.microsoft.com/office/powerpoint/2010/main" val="1938668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3842" indent="-286093" eaLnBrk="0" hangingPunct="0">
              <a:defRPr kumimoji="1">
                <a:solidFill>
                  <a:schemeClr val="tx1"/>
                </a:solidFill>
                <a:latin typeface="Arial" pitchFamily="34" charset="0"/>
                <a:ea typeface="新細明體" pitchFamily="18" charset="-120"/>
              </a:defRPr>
            </a:lvl2pPr>
            <a:lvl3pPr marL="1144372" indent="-228874" eaLnBrk="0" hangingPunct="0">
              <a:defRPr kumimoji="1">
                <a:solidFill>
                  <a:schemeClr val="tx1"/>
                </a:solidFill>
                <a:latin typeface="Arial" pitchFamily="34" charset="0"/>
                <a:ea typeface="新細明體" pitchFamily="18" charset="-120"/>
              </a:defRPr>
            </a:lvl3pPr>
            <a:lvl4pPr marL="1602120" indent="-228874" eaLnBrk="0" hangingPunct="0">
              <a:defRPr kumimoji="1">
                <a:solidFill>
                  <a:schemeClr val="tx1"/>
                </a:solidFill>
                <a:latin typeface="Arial" pitchFamily="34" charset="0"/>
                <a:ea typeface="新細明體" pitchFamily="18" charset="-120"/>
              </a:defRPr>
            </a:lvl4pPr>
            <a:lvl5pPr marL="2059869" indent="-228874" eaLnBrk="0" hangingPunct="0">
              <a:defRPr kumimoji="1">
                <a:solidFill>
                  <a:schemeClr val="tx1"/>
                </a:solidFill>
                <a:latin typeface="Arial" pitchFamily="34" charset="0"/>
                <a:ea typeface="新細明體" pitchFamily="18" charset="-120"/>
              </a:defRPr>
            </a:lvl5pPr>
            <a:lvl6pPr marL="2517618" indent="-228874"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5366" indent="-228874" eaLnBrk="0" fontAlgn="base" hangingPunct="0">
              <a:spcBef>
                <a:spcPct val="0"/>
              </a:spcBef>
              <a:spcAft>
                <a:spcPct val="0"/>
              </a:spcAft>
              <a:defRPr kumimoji="1">
                <a:solidFill>
                  <a:schemeClr val="tx1"/>
                </a:solidFill>
                <a:latin typeface="Arial" pitchFamily="34" charset="0"/>
                <a:ea typeface="新細明體" pitchFamily="18" charset="-120"/>
              </a:defRPr>
            </a:lvl7pPr>
            <a:lvl8pPr marL="3433115" indent="-228874" eaLnBrk="0" fontAlgn="base" hangingPunct="0">
              <a:spcBef>
                <a:spcPct val="0"/>
              </a:spcBef>
              <a:spcAft>
                <a:spcPct val="0"/>
              </a:spcAft>
              <a:defRPr kumimoji="1">
                <a:solidFill>
                  <a:schemeClr val="tx1"/>
                </a:solidFill>
                <a:latin typeface="Arial" pitchFamily="34" charset="0"/>
                <a:ea typeface="新細明體" pitchFamily="18" charset="-120"/>
              </a:defRPr>
            </a:lvl8pPr>
            <a:lvl9pPr marL="3890863" indent="-228874"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fld id="{DC6A1C7E-CC52-4B83-A199-C6C6EDE43B74}" type="slidenum">
              <a:rPr lang="en-US" altLang="zh-TW" smtClean="0"/>
              <a:pPr eaLnBrk="1" hangingPunct="1"/>
              <a:t>2</a:t>
            </a:fld>
            <a:endParaRPr lang="en-US" altLang="zh-TW" smtClean="0"/>
          </a:p>
        </p:txBody>
      </p:sp>
      <p:sp>
        <p:nvSpPr>
          <p:cNvPr id="174083" name="Rectangle 2"/>
          <p:cNvSpPr>
            <a:spLocks noGrp="1" noRot="1" noChangeAspect="1" noChangeArrowheads="1" noTextEdit="1"/>
          </p:cNvSpPr>
          <p:nvPr>
            <p:ph type="sldImg"/>
          </p:nvPr>
        </p:nvSpPr>
        <p:spPr>
          <a:xfrm>
            <a:off x="923925" y="747713"/>
            <a:ext cx="4967288" cy="3725862"/>
          </a:xfrm>
          <a:ln/>
        </p:spPr>
      </p:sp>
      <p:sp>
        <p:nvSpPr>
          <p:cNvPr id="174084" name="Rectangle 3"/>
          <p:cNvSpPr>
            <a:spLocks noGrp="1" noChangeArrowheads="1"/>
          </p:cNvSpPr>
          <p:nvPr>
            <p:ph type="body" idx="1"/>
          </p:nvPr>
        </p:nvSpPr>
        <p:spPr>
          <a:xfrm>
            <a:off x="907733" y="4722499"/>
            <a:ext cx="4991735" cy="445116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0" dirty="0" smtClean="0"/>
              <a:t>首先介紹本課課程大綱，計有</a:t>
            </a:r>
            <a:endParaRPr lang="en-US" altLang="zh-TW" b="0" dirty="0" smtClean="0"/>
          </a:p>
          <a:p>
            <a:r>
              <a:rPr lang="zh-TW" altLang="en-US" dirty="0"/>
              <a:t>一、資通安全管理之重要性</a:t>
            </a:r>
          </a:p>
          <a:p>
            <a:r>
              <a:rPr lang="zh-TW" altLang="en-US" dirty="0"/>
              <a:t>二、國家資通安全管理法</a:t>
            </a:r>
            <a:endParaRPr lang="en-US" altLang="zh-TW" dirty="0"/>
          </a:p>
          <a:p>
            <a:r>
              <a:rPr lang="zh-TW" altLang="en-US" dirty="0"/>
              <a:t>三、國際資安法規</a:t>
            </a:r>
          </a:p>
          <a:p>
            <a:r>
              <a:rPr lang="zh-TW" altLang="en-US" dirty="0"/>
              <a:t>四、資通安全實務分享</a:t>
            </a:r>
          </a:p>
          <a:p>
            <a:r>
              <a:rPr lang="zh-TW" altLang="en-US" b="0" dirty="0" smtClean="0"/>
              <a:t>五、總結與問題討論</a:t>
            </a:r>
            <a:endParaRPr lang="en-US" altLang="zh-TW" b="0" dirty="0" smtClean="0"/>
          </a:p>
          <a:p>
            <a:r>
              <a:rPr lang="zh-TW" altLang="en-US" b="0" dirty="0" smtClean="0"/>
              <a:t>等</a:t>
            </a:r>
            <a:r>
              <a:rPr lang="en-US" altLang="zh-TW" b="0" dirty="0" smtClean="0"/>
              <a:t>5</a:t>
            </a:r>
            <a:r>
              <a:rPr lang="zh-TW" altLang="en-US" b="0" dirty="0" smtClean="0"/>
              <a:t>個章節。</a:t>
            </a:r>
          </a:p>
          <a:p>
            <a:endParaRPr lang="zh-TW" altLang="en-US" dirty="0"/>
          </a:p>
        </p:txBody>
      </p:sp>
    </p:spTree>
    <p:extLst>
      <p:ext uri="{BB962C8B-B14F-4D97-AF65-F5344CB8AC3E}">
        <p14:creationId xmlns:p14="http://schemas.microsoft.com/office/powerpoint/2010/main" val="3074130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分級作業辦法應辦事項</a:t>
            </a:r>
            <a:r>
              <a:rPr lang="en-US" altLang="zh-TW" dirty="0" smtClean="0"/>
              <a:t>-</a:t>
            </a:r>
            <a:r>
              <a:rPr lang="zh-TW" altLang="en-US" dirty="0" smtClean="0"/>
              <a:t>技術面</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20</a:t>
            </a:fld>
            <a:endParaRPr lang="en-US" altLang="zh-TW"/>
          </a:p>
        </p:txBody>
      </p:sp>
    </p:spTree>
    <p:extLst>
      <p:ext uri="{BB962C8B-B14F-4D97-AF65-F5344CB8AC3E}">
        <p14:creationId xmlns:p14="http://schemas.microsoft.com/office/powerpoint/2010/main" val="2014132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分級作業辦法應辦事項</a:t>
            </a:r>
            <a:r>
              <a:rPr lang="en-US" altLang="zh-TW" dirty="0" smtClean="0"/>
              <a:t>-</a:t>
            </a:r>
            <a:r>
              <a:rPr lang="zh-TW" altLang="en-US" dirty="0" smtClean="0"/>
              <a:t>技術面</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21</a:t>
            </a:fld>
            <a:endParaRPr lang="en-US" altLang="zh-TW"/>
          </a:p>
        </p:txBody>
      </p:sp>
    </p:spTree>
    <p:extLst>
      <p:ext uri="{BB962C8B-B14F-4D97-AF65-F5344CB8AC3E}">
        <p14:creationId xmlns:p14="http://schemas.microsoft.com/office/powerpoint/2010/main" val="2565570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分級作業辦法應辦事項</a:t>
            </a:r>
            <a:r>
              <a:rPr lang="en-US" altLang="zh-TW" dirty="0" smtClean="0"/>
              <a:t>-</a:t>
            </a:r>
            <a:r>
              <a:rPr lang="zh-TW" altLang="en-US" dirty="0" smtClean="0"/>
              <a:t>認知與訓練</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22</a:t>
            </a:fld>
            <a:endParaRPr lang="en-US" altLang="zh-TW"/>
          </a:p>
        </p:txBody>
      </p:sp>
    </p:spTree>
    <p:extLst>
      <p:ext uri="{BB962C8B-B14F-4D97-AF65-F5344CB8AC3E}">
        <p14:creationId xmlns:p14="http://schemas.microsoft.com/office/powerpoint/2010/main" val="3703012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分級作業辦法應辦事項</a:t>
            </a:r>
            <a:r>
              <a:rPr lang="en-US" altLang="zh-TW" dirty="0" smtClean="0"/>
              <a:t>-D</a:t>
            </a:r>
            <a:r>
              <a:rPr lang="zh-TW" altLang="en-US" dirty="0" smtClean="0"/>
              <a:t>、</a:t>
            </a:r>
            <a:r>
              <a:rPr lang="en-US" altLang="zh-TW" dirty="0" smtClean="0"/>
              <a:t>E</a:t>
            </a:r>
            <a:r>
              <a:rPr lang="zh-TW" altLang="en-US" dirty="0" smtClean="0"/>
              <a:t>級</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23</a:t>
            </a:fld>
            <a:endParaRPr lang="en-US" altLang="zh-TW"/>
          </a:p>
        </p:txBody>
      </p:sp>
    </p:spTree>
    <p:extLst>
      <p:ext uri="{BB962C8B-B14F-4D97-AF65-F5344CB8AC3E}">
        <p14:creationId xmlns:p14="http://schemas.microsoft.com/office/powerpoint/2010/main" val="994976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rPr>
              <a:t>為強化各機關之資安事件應變處置，規範事件之分級、事前演練、事中通報及應變，以及事後改善之程序與機制。</a:t>
            </a:r>
            <a:endParaRPr lang="en-US" altLang="zh-TW" dirty="0" smtClean="0">
              <a:solidFill>
                <a:schemeClr val="tx1"/>
              </a:solidFill>
            </a:endParaRPr>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24</a:t>
            </a:fld>
            <a:endParaRPr lang="en-US" altLang="zh-TW"/>
          </a:p>
        </p:txBody>
      </p:sp>
    </p:spTree>
    <p:extLst>
      <p:ext uri="{BB962C8B-B14F-4D97-AF65-F5344CB8AC3E}">
        <p14:creationId xmlns:p14="http://schemas.microsoft.com/office/powerpoint/2010/main" val="1253670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依事件發生時的</a:t>
            </a:r>
            <a:r>
              <a:rPr lang="en-US" altLang="zh-TW" dirty="0" smtClean="0"/>
              <a:t>C,</a:t>
            </a:r>
            <a:r>
              <a:rPr lang="en-US" altLang="zh-TW" baseline="0" dirty="0" smtClean="0"/>
              <a:t> I, A</a:t>
            </a:r>
            <a:r>
              <a:rPr lang="zh-TW" altLang="en-US" baseline="0" dirty="0" smtClean="0"/>
              <a:t>三面向，初判資通安全事件等級，分門別類擬定相對應之解決方案。</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25</a:t>
            </a:fld>
            <a:endParaRPr lang="en-US" altLang="zh-TW"/>
          </a:p>
        </p:txBody>
      </p:sp>
    </p:spTree>
    <p:extLst>
      <p:ext uri="{BB962C8B-B14F-4D97-AF65-F5344CB8AC3E}">
        <p14:creationId xmlns:p14="http://schemas.microsoft.com/office/powerpoint/2010/main" val="349605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spcBef>
                <a:spcPts val="200"/>
              </a:spcBef>
            </a:pPr>
            <a:r>
              <a:rPr lang="zh-TW" altLang="en-US" b="0" dirty="0" smtClean="0"/>
              <a:t>第</a:t>
            </a:r>
            <a:r>
              <a:rPr lang="en-US" altLang="zh-TW" b="0" dirty="0" smtClean="0"/>
              <a:t>3</a:t>
            </a:r>
            <a:r>
              <a:rPr lang="zh-TW" altLang="en-US" b="0" dirty="0" smtClean="0"/>
              <a:t>條規定</a:t>
            </a:r>
            <a:endParaRPr lang="en-US" altLang="zh-TW" b="0" dirty="0" smtClean="0"/>
          </a:p>
          <a:p>
            <a:pPr>
              <a:spcBef>
                <a:spcPts val="200"/>
              </a:spcBef>
            </a:pPr>
            <a:r>
              <a:rPr lang="zh-TW" altLang="en-US" b="0" dirty="0" smtClean="0"/>
              <a:t>資</a:t>
            </a:r>
            <a:r>
              <a:rPr lang="zh-TW" altLang="en-US" b="0" dirty="0"/>
              <a:t>通安全事件之通報內容，應包括下列項目：</a:t>
            </a:r>
          </a:p>
          <a:p>
            <a:pPr>
              <a:spcBef>
                <a:spcPts val="200"/>
              </a:spcBef>
            </a:pPr>
            <a:r>
              <a:rPr lang="zh-TW" altLang="en-US" b="0" dirty="0"/>
              <a:t>一、發生機關。</a:t>
            </a:r>
          </a:p>
          <a:p>
            <a:pPr>
              <a:spcBef>
                <a:spcPts val="200"/>
              </a:spcBef>
            </a:pPr>
            <a:r>
              <a:rPr lang="zh-TW" altLang="en-US" b="0" dirty="0"/>
              <a:t>二、發生或知悉時間。</a:t>
            </a:r>
          </a:p>
          <a:p>
            <a:pPr>
              <a:spcBef>
                <a:spcPts val="200"/>
              </a:spcBef>
            </a:pPr>
            <a:r>
              <a:rPr lang="zh-TW" altLang="en-US" b="0" dirty="0"/>
              <a:t>三、狀況之描述。</a:t>
            </a:r>
          </a:p>
          <a:p>
            <a:pPr>
              <a:spcBef>
                <a:spcPts val="200"/>
              </a:spcBef>
            </a:pPr>
            <a:r>
              <a:rPr lang="zh-TW" altLang="en-US" b="0" dirty="0"/>
              <a:t>四、等級之評估。</a:t>
            </a:r>
          </a:p>
          <a:p>
            <a:pPr>
              <a:spcBef>
                <a:spcPts val="200"/>
              </a:spcBef>
            </a:pPr>
            <a:r>
              <a:rPr lang="zh-TW" altLang="en-US" b="0" dirty="0"/>
              <a:t>五、因應事件所採取之措施。</a:t>
            </a:r>
          </a:p>
          <a:p>
            <a:pPr>
              <a:spcBef>
                <a:spcPts val="200"/>
              </a:spcBef>
            </a:pPr>
            <a:r>
              <a:rPr lang="zh-TW" altLang="en-US" b="0" dirty="0"/>
              <a:t>六、外部支援需求評估</a:t>
            </a:r>
            <a:r>
              <a:rPr lang="zh-TW" altLang="en-US" b="0" dirty="0" smtClean="0"/>
              <a:t>。</a:t>
            </a:r>
            <a:endParaRPr lang="en-US" altLang="zh-TW" b="0" dirty="0" smtClean="0"/>
          </a:p>
          <a:p>
            <a:pPr>
              <a:spcBef>
                <a:spcPts val="200"/>
              </a:spcBef>
            </a:pPr>
            <a:r>
              <a:rPr lang="zh-TW" altLang="en-US" b="0" dirty="0"/>
              <a:t>七、其他相關事項</a:t>
            </a:r>
            <a:r>
              <a:rPr lang="zh-TW" altLang="en-US" b="0" dirty="0" smtClean="0"/>
              <a:t>。</a:t>
            </a:r>
            <a:endParaRPr lang="en-US" altLang="zh-TW" b="0" dirty="0" smtClean="0"/>
          </a:p>
          <a:p>
            <a:pPr>
              <a:spcBef>
                <a:spcPts val="200"/>
              </a:spcBef>
            </a:pPr>
            <a:r>
              <a:rPr lang="zh-TW" altLang="en-US" b="0" dirty="0" smtClean="0"/>
              <a:t>第</a:t>
            </a:r>
            <a:r>
              <a:rPr lang="en-US" altLang="zh-TW" b="0" dirty="0" smtClean="0"/>
              <a:t>8</a:t>
            </a:r>
            <a:r>
              <a:rPr lang="zh-TW" altLang="en-US" b="0" dirty="0" smtClean="0"/>
              <a:t>條規定</a:t>
            </a:r>
            <a:endParaRPr lang="en-US" altLang="zh-TW" b="0" dirty="0" smtClean="0"/>
          </a:p>
          <a:p>
            <a:pPr>
              <a:spcBef>
                <a:spcPts val="200"/>
              </a:spcBef>
            </a:pPr>
            <a:r>
              <a:rPr lang="zh-TW" altLang="en-US" b="0" dirty="0"/>
              <a:t>及前開鄉（鎮、市）、直轄市山地原住民區民代表會，應規劃及辦理資通安全演練作業，並於完成後一個月內，將執行情形及成果報告送交主管機關。</a:t>
            </a:r>
          </a:p>
          <a:p>
            <a:pPr>
              <a:spcBef>
                <a:spcPts val="200"/>
              </a:spcBef>
            </a:pPr>
            <a:r>
              <a:rPr lang="zh-TW" altLang="en-US" b="0" dirty="0"/>
              <a:t>前項演練作業之內容，應至少包括下列項目：</a:t>
            </a:r>
          </a:p>
          <a:p>
            <a:pPr>
              <a:spcBef>
                <a:spcPts val="200"/>
              </a:spcBef>
            </a:pPr>
            <a:r>
              <a:rPr lang="zh-TW" altLang="en-US" b="0" dirty="0"/>
              <a:t>一、每半年辦理一次社交工程演練。</a:t>
            </a:r>
          </a:p>
          <a:p>
            <a:pPr>
              <a:spcBef>
                <a:spcPts val="200"/>
              </a:spcBef>
            </a:pPr>
            <a:r>
              <a:rPr lang="zh-TW" altLang="en-US" b="0" dirty="0"/>
              <a:t>二、每年辦理一次資通安全事件通報及應變演練。</a:t>
            </a:r>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26</a:t>
            </a:fld>
            <a:endParaRPr lang="en-US" altLang="zh-TW"/>
          </a:p>
        </p:txBody>
      </p:sp>
    </p:spTree>
    <p:extLst>
      <p:ext uri="{BB962C8B-B14F-4D97-AF65-F5344CB8AC3E}">
        <p14:creationId xmlns:p14="http://schemas.microsoft.com/office/powerpoint/2010/main" val="4126205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smtClean="0">
                <a:solidFill>
                  <a:schemeClr val="accent2"/>
                </a:solidFill>
                <a:latin typeface="Times New Roman" pitchFamily="18" charset="0"/>
                <a:ea typeface="標楷體" pitchFamily="65" charset="-120"/>
              </a:rPr>
              <a:t>事件通報流程</a:t>
            </a:r>
            <a:r>
              <a:rPr lang="en-US" altLang="zh-TW" b="0" dirty="0" smtClean="0">
                <a:solidFill>
                  <a:schemeClr val="accent2"/>
                </a:solidFill>
                <a:latin typeface="Times New Roman" pitchFamily="18" charset="0"/>
                <a:ea typeface="標楷體" pitchFamily="65" charset="-120"/>
              </a:rPr>
              <a:t>-</a:t>
            </a:r>
            <a:r>
              <a:rPr lang="zh-TW" altLang="en-US" b="0" dirty="0" smtClean="0">
                <a:solidFill>
                  <a:schemeClr val="accent2"/>
                </a:solidFill>
                <a:latin typeface="Times New Roman" pitchFamily="18" charset="0"/>
                <a:ea typeface="標楷體" pitchFamily="65" charset="-120"/>
              </a:rPr>
              <a:t>特定非公務機關</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27</a:t>
            </a:fld>
            <a:endParaRPr lang="en-US" altLang="zh-TW"/>
          </a:p>
        </p:txBody>
      </p:sp>
    </p:spTree>
    <p:extLst>
      <p:ext uri="{BB962C8B-B14F-4D97-AF65-F5344CB8AC3E}">
        <p14:creationId xmlns:p14="http://schemas.microsoft.com/office/powerpoint/2010/main" val="2692964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主管機關應每年擇定當年度各季受稽核之特定非公務機關</a:t>
            </a:r>
            <a:r>
              <a:rPr lang="en-US" altLang="zh-TW" dirty="0"/>
              <a:t>(</a:t>
            </a:r>
            <a:r>
              <a:rPr lang="zh-TW" altLang="en-US" dirty="0"/>
              <a:t>以下簡稱受稽核機關</a:t>
            </a:r>
            <a:r>
              <a:rPr lang="en-US" altLang="zh-TW" dirty="0"/>
              <a:t>)</a:t>
            </a:r>
            <a:r>
              <a:rPr lang="zh-TW" altLang="en-US" dirty="0"/>
              <a:t>，並以現場實地稽核之方式，稽核其資通安全維護計畫實施情形。</a:t>
            </a:r>
            <a:endParaRPr lang="en-US" altLang="zh-TW" dirty="0" smtClean="0"/>
          </a:p>
          <a:p>
            <a:r>
              <a:rPr lang="zh-TW" altLang="en-US" dirty="0" smtClean="0"/>
              <a:t>主管機關</a:t>
            </a:r>
            <a:r>
              <a:rPr lang="zh-TW" altLang="en-US" dirty="0"/>
              <a:t>擇定前項受稽核機關時，應綜合考量其業務之重要性與機敏性、資通系統之規模與性質、資通安全事件發生之頻率與程度、資通安全演練之成果、歷年受主管機關或中央目的事業主管機關稽核之頻率與結果或其他與資通安全相關之因素。</a:t>
            </a:r>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28</a:t>
            </a:fld>
            <a:endParaRPr lang="en-US" altLang="zh-TW"/>
          </a:p>
        </p:txBody>
      </p:sp>
    </p:spTree>
    <p:extLst>
      <p:ext uri="{BB962C8B-B14F-4D97-AF65-F5344CB8AC3E}">
        <p14:creationId xmlns:p14="http://schemas.microsoft.com/office/powerpoint/2010/main" val="3539249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受稽核機關如因業務因素或有其他正當理由，得於收受前項通知後五日內，以書面敘明理由向主管機關申請調整稽核日期。</a:t>
            </a:r>
          </a:p>
          <a:p>
            <a:r>
              <a:rPr lang="zh-TW" altLang="en-US" dirty="0"/>
              <a:t>前項申請，除有不可抗力之事由外，以一次為限。</a:t>
            </a:r>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29</a:t>
            </a:fld>
            <a:endParaRPr lang="en-US" altLang="zh-TW"/>
          </a:p>
        </p:txBody>
      </p:sp>
    </p:spTree>
    <p:extLst>
      <p:ext uri="{BB962C8B-B14F-4D97-AF65-F5344CB8AC3E}">
        <p14:creationId xmlns:p14="http://schemas.microsoft.com/office/powerpoint/2010/main" val="1355793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C973DB-5138-40E4-9CE7-38821B7F803F}" type="slidenum">
              <a:rPr lang="en-US" altLang="zh-TW"/>
              <a:pPr/>
              <a:t>3</a:t>
            </a:fld>
            <a:endParaRPr lang="en-US" altLang="zh-TW"/>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pPr algn="l" defTabSz="915497">
              <a:defRPr/>
            </a:pPr>
            <a:r>
              <a:rPr lang="zh-TW" altLang="en-US" b="0" kern="0" dirty="0" smtClean="0">
                <a:latin typeface="Times New Roman" pitchFamily="18" charset="0"/>
                <a:ea typeface="標楷體" pitchFamily="65" charset="-120"/>
              </a:rPr>
              <a:t>資通安全管理之重要性</a:t>
            </a:r>
          </a:p>
          <a:p>
            <a:pPr algn="l" defTabSz="915497">
              <a:defRPr/>
            </a:pPr>
            <a:endParaRPr lang="zh-TW" altLang="en-US" b="1" kern="0" dirty="0" smtClean="0">
              <a:latin typeface="Times New Roman" pitchFamily="18" charset="0"/>
              <a:ea typeface="標楷體" pitchFamily="65" charset="-120"/>
            </a:endParaRPr>
          </a:p>
        </p:txBody>
      </p:sp>
    </p:spTree>
    <p:extLst>
      <p:ext uri="{BB962C8B-B14F-4D97-AF65-F5344CB8AC3E}">
        <p14:creationId xmlns:p14="http://schemas.microsoft.com/office/powerpoint/2010/main" val="1065630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透過資通安全情資分享辦法，強化資安相關資訊之交流，提升各機關對於資安之預警能力。</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30</a:t>
            </a:fld>
            <a:endParaRPr lang="en-US" altLang="zh-TW"/>
          </a:p>
        </p:txBody>
      </p:sp>
    </p:spTree>
    <p:extLst>
      <p:ext uri="{BB962C8B-B14F-4D97-AF65-F5344CB8AC3E}">
        <p14:creationId xmlns:p14="http://schemas.microsoft.com/office/powerpoint/2010/main" val="1223283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pic>
        <p:nvPicPr>
          <p:cNvPr id="5" name="圖片 4"/>
          <p:cNvPicPr>
            <a:picLocks noChangeAspect="1"/>
          </p:cNvPicPr>
          <p:nvPr/>
        </p:nvPicPr>
        <p:blipFill>
          <a:blip r:embed="rId3"/>
          <a:stretch>
            <a:fillRect/>
          </a:stretch>
        </p:blipFill>
        <p:spPr>
          <a:xfrm>
            <a:off x="2387536" y="4856010"/>
            <a:ext cx="2032127" cy="4614815"/>
          </a:xfrm>
          <a:prstGeom prst="rect">
            <a:avLst/>
          </a:prstGeom>
        </p:spPr>
      </p:pic>
      <p:sp>
        <p:nvSpPr>
          <p:cNvPr id="3" name="備忘稿版面配置區 2"/>
          <p:cNvSpPr>
            <a:spLocks noGrp="1"/>
          </p:cNvSpPr>
          <p:nvPr>
            <p:ph type="body" idx="1"/>
          </p:nvPr>
        </p:nvSpPr>
        <p:spPr>
          <a:xfrm>
            <a:off x="680403" y="4721743"/>
            <a:ext cx="5446396" cy="4501153"/>
          </a:xfrm>
        </p:spPr>
        <p:txBody>
          <a:bodyPr/>
          <a:lstStyle/>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31</a:t>
            </a:fld>
            <a:endParaRPr lang="en-US" altLang="zh-TW"/>
          </a:p>
        </p:txBody>
      </p:sp>
    </p:spTree>
    <p:extLst>
      <p:ext uri="{BB962C8B-B14F-4D97-AF65-F5344CB8AC3E}">
        <p14:creationId xmlns:p14="http://schemas.microsoft.com/office/powerpoint/2010/main" val="1882534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除情資分享例外所述之外的相關資訊，可列為分享情資。</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32</a:t>
            </a:fld>
            <a:endParaRPr lang="en-US" altLang="zh-TW"/>
          </a:p>
        </p:txBody>
      </p:sp>
    </p:spTree>
    <p:extLst>
      <p:ext uri="{BB962C8B-B14F-4D97-AF65-F5344CB8AC3E}">
        <p14:creationId xmlns:p14="http://schemas.microsoft.com/office/powerpoint/2010/main" val="4240588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情資分享時，應確定「應分享」與「得分享」之差異性。</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33</a:t>
            </a:fld>
            <a:endParaRPr lang="en-US" altLang="zh-TW"/>
          </a:p>
        </p:txBody>
      </p:sp>
    </p:spTree>
    <p:extLst>
      <p:ext uri="{BB962C8B-B14F-4D97-AF65-F5344CB8AC3E}">
        <p14:creationId xmlns:p14="http://schemas.microsoft.com/office/powerpoint/2010/main" val="332292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訂定資通安全事項獎懲辦法，敦促公務機關所屬人員執行資通安全維護相關事務。</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34</a:t>
            </a:fld>
            <a:endParaRPr lang="en-US" altLang="zh-TW"/>
          </a:p>
        </p:txBody>
      </p:sp>
    </p:spTree>
    <p:extLst>
      <p:ext uri="{BB962C8B-B14F-4D97-AF65-F5344CB8AC3E}">
        <p14:creationId xmlns:p14="http://schemas.microsoft.com/office/powerpoint/2010/main" val="234461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第一章總則所列條文共計</a:t>
            </a:r>
            <a:r>
              <a:rPr lang="en-US" altLang="zh-TW" dirty="0" smtClean="0"/>
              <a:t>9</a:t>
            </a:r>
            <a:r>
              <a:rPr lang="zh-TW" altLang="en-US" dirty="0" smtClean="0"/>
              <a:t>條。</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35</a:t>
            </a:fld>
            <a:endParaRPr lang="en-US" altLang="zh-TW"/>
          </a:p>
        </p:txBody>
      </p:sp>
    </p:spTree>
    <p:extLst>
      <p:ext uri="{BB962C8B-B14F-4D97-AF65-F5344CB8AC3E}">
        <p14:creationId xmlns:p14="http://schemas.microsoft.com/office/powerpoint/2010/main" val="3156285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第一章第</a:t>
            </a:r>
            <a:r>
              <a:rPr lang="en-US" altLang="zh-TW" dirty="0" smtClean="0"/>
              <a:t>3</a:t>
            </a:r>
            <a:r>
              <a:rPr lang="zh-TW" altLang="en-US" dirty="0" smtClean="0"/>
              <a:t>條旨在用詞定義。</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36</a:t>
            </a:fld>
            <a:endParaRPr lang="en-US" altLang="zh-TW"/>
          </a:p>
        </p:txBody>
      </p:sp>
    </p:spTree>
    <p:extLst>
      <p:ext uri="{BB962C8B-B14F-4D97-AF65-F5344CB8AC3E}">
        <p14:creationId xmlns:p14="http://schemas.microsoft.com/office/powerpoint/2010/main" val="2361496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t>第一章第</a:t>
            </a:r>
            <a:r>
              <a:rPr lang="en-US" altLang="zh-TW" dirty="0" smtClean="0"/>
              <a:t>3</a:t>
            </a:r>
            <a:r>
              <a:rPr lang="zh-TW" altLang="en-US" dirty="0" smtClean="0"/>
              <a:t>條旨在用詞定義。</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37</a:t>
            </a:fld>
            <a:endParaRPr lang="en-US" altLang="zh-TW"/>
          </a:p>
        </p:txBody>
      </p:sp>
    </p:spTree>
    <p:extLst>
      <p:ext uri="{BB962C8B-B14F-4D97-AF65-F5344CB8AC3E}">
        <p14:creationId xmlns:p14="http://schemas.microsoft.com/office/powerpoint/2010/main" val="2213396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t>第一章第</a:t>
            </a:r>
            <a:r>
              <a:rPr lang="en-US" altLang="zh-TW" dirty="0" smtClean="0"/>
              <a:t>3</a:t>
            </a:r>
            <a:r>
              <a:rPr lang="zh-TW" altLang="en-US" dirty="0" smtClean="0"/>
              <a:t>條旨在用詞定義。</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38</a:t>
            </a:fld>
            <a:endParaRPr lang="en-US" altLang="zh-TW"/>
          </a:p>
        </p:txBody>
      </p:sp>
    </p:spTree>
    <p:extLst>
      <p:ext uri="{BB962C8B-B14F-4D97-AF65-F5344CB8AC3E}">
        <p14:creationId xmlns:p14="http://schemas.microsoft.com/office/powerpoint/2010/main" val="2402655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t>第一章第</a:t>
            </a:r>
            <a:r>
              <a:rPr lang="en-US" altLang="zh-TW" dirty="0" smtClean="0"/>
              <a:t>3</a:t>
            </a:r>
            <a:r>
              <a:rPr lang="zh-TW" altLang="en-US" dirty="0" smtClean="0"/>
              <a:t>條旨在用詞定義。</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39</a:t>
            </a:fld>
            <a:endParaRPr lang="en-US" altLang="zh-TW"/>
          </a:p>
        </p:txBody>
      </p:sp>
    </p:spTree>
    <p:extLst>
      <p:ext uri="{BB962C8B-B14F-4D97-AF65-F5344CB8AC3E}">
        <p14:creationId xmlns:p14="http://schemas.microsoft.com/office/powerpoint/2010/main" val="2935375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風險與便利乃一刀兩刃，高度便利性具有高度風險，在現今科技發達的時代，任何事物無法離開網際網路獨立運作，世界各國惟有做好資安管控，防患未然，才能讓人民高枕無憂，想受科技所帶來的便利性。</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a:t>
            </a:fld>
            <a:endParaRPr lang="en-US" altLang="zh-TW"/>
          </a:p>
        </p:txBody>
      </p:sp>
    </p:spTree>
    <p:extLst>
      <p:ext uri="{BB962C8B-B14F-4D97-AF65-F5344CB8AC3E}">
        <p14:creationId xmlns:p14="http://schemas.microsoft.com/office/powerpoint/2010/main" val="3390643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第一章第</a:t>
            </a:r>
            <a:r>
              <a:rPr lang="en-US" altLang="zh-TW" dirty="0" smtClean="0"/>
              <a:t>4</a:t>
            </a:r>
            <a:r>
              <a:rPr lang="zh-TW" altLang="en-US" dirty="0" smtClean="0"/>
              <a:t>條明列為提升資通安全，政府應提供資源，整合民間及產業力量，提升全民資通安全意識，共同推動之事項。</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40</a:t>
            </a:fld>
            <a:endParaRPr lang="en-US" altLang="zh-TW"/>
          </a:p>
        </p:txBody>
      </p:sp>
    </p:spTree>
    <p:extLst>
      <p:ext uri="{BB962C8B-B14F-4D97-AF65-F5344CB8AC3E}">
        <p14:creationId xmlns:p14="http://schemas.microsoft.com/office/powerpoint/2010/main" val="3654256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第一章第</a:t>
            </a:r>
            <a:r>
              <a:rPr lang="en-US" altLang="zh-TW" dirty="0" smtClean="0"/>
              <a:t>4</a:t>
            </a:r>
            <a:r>
              <a:rPr lang="zh-TW" altLang="en-US" dirty="0" smtClean="0"/>
              <a:t>條明列為提升資通安全，政府應提供資源，整合民間及產業力量，提升全民資通安全意識，共同推動之事項。</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41</a:t>
            </a:fld>
            <a:endParaRPr lang="en-US" altLang="zh-TW"/>
          </a:p>
        </p:txBody>
      </p:sp>
    </p:spTree>
    <p:extLst>
      <p:ext uri="{BB962C8B-B14F-4D97-AF65-F5344CB8AC3E}">
        <p14:creationId xmlns:p14="http://schemas.microsoft.com/office/powerpoint/2010/main" val="4289773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defTabSz="915497"/>
            <a:r>
              <a:rPr lang="zh-TW" altLang="en-US" dirty="0" smtClean="0"/>
              <a:t>第一章第</a:t>
            </a:r>
            <a:r>
              <a:rPr lang="en-US" altLang="zh-TW" dirty="0" smtClean="0"/>
              <a:t>5</a:t>
            </a:r>
            <a:r>
              <a:rPr lang="zh-TW" altLang="en-US" dirty="0" smtClean="0"/>
              <a:t>條明列主管機關應規劃並推動國家資通安全政策、資通安全科技發展、國際交流合作及資通安全整體防護等相關事宜，並應定期公布國家資通安全情勢報告、對公務機關資通安全維護計畫實施情形稽核概況報告及資通安全發展方案。</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42</a:t>
            </a:fld>
            <a:endParaRPr lang="en-US" altLang="zh-TW"/>
          </a:p>
        </p:txBody>
      </p:sp>
    </p:spTree>
    <p:extLst>
      <p:ext uri="{BB962C8B-B14F-4D97-AF65-F5344CB8AC3E}">
        <p14:creationId xmlns:p14="http://schemas.microsoft.com/office/powerpoint/2010/main" val="4148917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第一章第</a:t>
            </a:r>
            <a:r>
              <a:rPr lang="en-US" altLang="zh-TW" dirty="0" smtClean="0"/>
              <a:t>6</a:t>
            </a:r>
            <a:r>
              <a:rPr lang="zh-TW" altLang="en-US" dirty="0" smtClean="0"/>
              <a:t>條說明主管機關得委任或委託相關專業單位辦理資通安全相關事務。</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43</a:t>
            </a:fld>
            <a:endParaRPr lang="en-US" altLang="zh-TW"/>
          </a:p>
        </p:txBody>
      </p:sp>
    </p:spTree>
    <p:extLst>
      <p:ext uri="{BB962C8B-B14F-4D97-AF65-F5344CB8AC3E}">
        <p14:creationId xmlns:p14="http://schemas.microsoft.com/office/powerpoint/2010/main" val="4186670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第一章第</a:t>
            </a:r>
            <a:r>
              <a:rPr lang="en-US" altLang="zh-TW" dirty="0" smtClean="0"/>
              <a:t>7</a:t>
            </a:r>
            <a:r>
              <a:rPr lang="zh-TW" altLang="en-US" dirty="0" smtClean="0"/>
              <a:t>條律定主管機關應訂定資通安全責任等級之分級。</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44</a:t>
            </a:fld>
            <a:endParaRPr lang="en-US" altLang="zh-TW"/>
          </a:p>
        </p:txBody>
      </p:sp>
    </p:spTree>
    <p:extLst>
      <p:ext uri="{BB962C8B-B14F-4D97-AF65-F5344CB8AC3E}">
        <p14:creationId xmlns:p14="http://schemas.microsoft.com/office/powerpoint/2010/main" val="1263947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第一章第</a:t>
            </a:r>
            <a:r>
              <a:rPr lang="en-US" altLang="zh-TW" dirty="0" smtClean="0"/>
              <a:t>7</a:t>
            </a:r>
            <a:r>
              <a:rPr lang="zh-TW" altLang="en-US" dirty="0" smtClean="0"/>
              <a:t>條律定主管機關應訂定資通安全責任等級之分級。</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45</a:t>
            </a:fld>
            <a:endParaRPr lang="en-US" altLang="zh-TW"/>
          </a:p>
        </p:txBody>
      </p:sp>
    </p:spTree>
    <p:extLst>
      <p:ext uri="{BB962C8B-B14F-4D97-AF65-F5344CB8AC3E}">
        <p14:creationId xmlns:p14="http://schemas.microsoft.com/office/powerpoint/2010/main" val="3346388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t>第一章第</a:t>
            </a:r>
            <a:r>
              <a:rPr lang="en-US" altLang="zh-TW" dirty="0" smtClean="0"/>
              <a:t>8</a:t>
            </a:r>
            <a:r>
              <a:rPr lang="zh-TW" altLang="en-US" dirty="0" smtClean="0"/>
              <a:t>條律定主管機關應訂定建立資通安全情資分享機制。</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46</a:t>
            </a:fld>
            <a:endParaRPr lang="en-US" altLang="zh-TW"/>
          </a:p>
        </p:txBody>
      </p:sp>
    </p:spTree>
    <p:extLst>
      <p:ext uri="{BB962C8B-B14F-4D97-AF65-F5344CB8AC3E}">
        <p14:creationId xmlns:p14="http://schemas.microsoft.com/office/powerpoint/2010/main" val="790981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t>第一章第</a:t>
            </a:r>
            <a:r>
              <a:rPr lang="en-US" altLang="zh-TW" dirty="0" smtClean="0"/>
              <a:t>9</a:t>
            </a:r>
            <a:r>
              <a:rPr lang="zh-TW" altLang="en-US" dirty="0" smtClean="0"/>
              <a:t>條律定委外項目應選任適當之受託者，並監督其資通安全維護情形。</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47</a:t>
            </a:fld>
            <a:endParaRPr lang="en-US" altLang="zh-TW"/>
          </a:p>
        </p:txBody>
      </p:sp>
    </p:spTree>
    <p:extLst>
      <p:ext uri="{BB962C8B-B14F-4D97-AF65-F5344CB8AC3E}">
        <p14:creationId xmlns:p14="http://schemas.microsoft.com/office/powerpoint/2010/main" val="1107406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t>第二章律定公務機關資通安全管理相關遵循條文。</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48</a:t>
            </a:fld>
            <a:endParaRPr lang="en-US" altLang="zh-TW"/>
          </a:p>
        </p:txBody>
      </p:sp>
    </p:spTree>
    <p:extLst>
      <p:ext uri="{BB962C8B-B14F-4D97-AF65-F5344CB8AC3E}">
        <p14:creationId xmlns:p14="http://schemas.microsoft.com/office/powerpoint/2010/main" val="1239757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defRPr/>
            </a:pPr>
            <a:r>
              <a:rPr lang="zh-TW" altLang="en-US" dirty="0" smtClean="0"/>
              <a:t>第二章律定公務機關資通安全管理相關遵循條文。</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49</a:t>
            </a:fld>
            <a:endParaRPr lang="en-US" altLang="zh-TW"/>
          </a:p>
        </p:txBody>
      </p:sp>
    </p:spTree>
    <p:extLst>
      <p:ext uri="{BB962C8B-B14F-4D97-AF65-F5344CB8AC3E}">
        <p14:creationId xmlns:p14="http://schemas.microsoft.com/office/powerpoint/2010/main" val="507972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1602"/>
              </a:lnSpc>
              <a:spcBef>
                <a:spcPts val="0"/>
              </a:spcBef>
            </a:pPr>
            <a:r>
              <a:rPr lang="en-US" altLang="zh-TW" dirty="0" smtClean="0"/>
              <a:t>1.</a:t>
            </a:r>
            <a:r>
              <a:rPr lang="zh-TW" altLang="en-US" dirty="0" smtClean="0"/>
              <a:t>進階持續威脅攻擊竊取機密資料：</a:t>
            </a:r>
            <a:endParaRPr lang="en-US" altLang="zh-TW" dirty="0" smtClean="0"/>
          </a:p>
          <a:p>
            <a:pPr marL="180216">
              <a:lnSpc>
                <a:spcPts val="1602"/>
              </a:lnSpc>
              <a:spcBef>
                <a:spcPts val="0"/>
              </a:spcBef>
            </a:pPr>
            <a:r>
              <a:rPr lang="zh-TW" altLang="en-US" dirty="0" smtClean="0"/>
              <a:t>駭客利用進階持續威脅</a:t>
            </a:r>
            <a:r>
              <a:rPr lang="en-US" altLang="zh-TW" dirty="0" smtClean="0"/>
              <a:t>(APT)</a:t>
            </a:r>
            <a:r>
              <a:rPr lang="zh-TW" altLang="en-US" dirty="0" smtClean="0"/>
              <a:t>攻擊手法，入侵金融業的案件數量增加，以獲利為目的之網路犯罪型態，成為主要入侵的原因。此外，趨勢科技預測，透過電子郵件鎖定高報酬攻擊對象之威脅，將持續進行。</a:t>
            </a:r>
            <a:endParaRPr lang="en-US" altLang="zh-TW" dirty="0"/>
          </a:p>
          <a:p>
            <a:pPr marL="180216">
              <a:lnSpc>
                <a:spcPts val="1602"/>
              </a:lnSpc>
              <a:spcBef>
                <a:spcPts val="0"/>
              </a:spcBef>
            </a:pPr>
            <a:r>
              <a:rPr lang="en-US" altLang="zh-TW" dirty="0" smtClean="0"/>
              <a:t>-</a:t>
            </a:r>
            <a:r>
              <a:rPr lang="en-US" altLang="zh-TW" dirty="0"/>
              <a:t>105</a:t>
            </a:r>
            <a:r>
              <a:rPr lang="zh-TW" altLang="en-US" dirty="0"/>
              <a:t>年孟加拉營行</a:t>
            </a:r>
            <a:r>
              <a:rPr lang="en-US" altLang="zh-TW" dirty="0"/>
              <a:t>SWIFT</a:t>
            </a:r>
            <a:r>
              <a:rPr lang="zh-TW" altLang="en-US" dirty="0"/>
              <a:t>系統被入侵，取得</a:t>
            </a:r>
            <a:r>
              <a:rPr lang="en-US" altLang="zh-TW" dirty="0"/>
              <a:t>SWIFT</a:t>
            </a:r>
            <a:r>
              <a:rPr lang="zh-TW" altLang="en-US" dirty="0"/>
              <a:t>系統登入憑證，遭盜轉</a:t>
            </a:r>
            <a:r>
              <a:rPr lang="en-US" altLang="zh-TW" dirty="0"/>
              <a:t>26.6</a:t>
            </a:r>
            <a:r>
              <a:rPr lang="zh-TW" altLang="en-US" dirty="0"/>
              <a:t>億元。</a:t>
            </a:r>
            <a:endParaRPr lang="en-US" altLang="zh-TW" dirty="0"/>
          </a:p>
          <a:p>
            <a:pPr marL="180216">
              <a:lnSpc>
                <a:spcPts val="1602"/>
              </a:lnSpc>
              <a:spcBef>
                <a:spcPts val="0"/>
              </a:spcBef>
            </a:pPr>
            <a:r>
              <a:rPr lang="zh-TW" altLang="en-US" dirty="0"/>
              <a:t> </a:t>
            </a:r>
            <a:r>
              <a:rPr lang="en-US" altLang="zh-TW" dirty="0" smtClean="0"/>
              <a:t>-</a:t>
            </a:r>
            <a:r>
              <a:rPr lang="en-US" altLang="zh-TW" dirty="0"/>
              <a:t>106</a:t>
            </a:r>
            <a:r>
              <a:rPr lang="zh-TW" altLang="en-US" dirty="0"/>
              <a:t>年遠東商銀</a:t>
            </a:r>
            <a:r>
              <a:rPr lang="en-US" altLang="zh-TW" dirty="0"/>
              <a:t>SWIFT</a:t>
            </a:r>
            <a:r>
              <a:rPr lang="zh-TW" altLang="en-US" dirty="0"/>
              <a:t>系統被入侵，造成金額盜轉事件，並使多台主機與伺服器受到影響。</a:t>
            </a:r>
            <a:endParaRPr lang="en-US" altLang="zh-TW" dirty="0"/>
          </a:p>
          <a:p>
            <a:pPr marL="180216">
              <a:lnSpc>
                <a:spcPts val="1602"/>
              </a:lnSpc>
              <a:spcBef>
                <a:spcPts val="0"/>
              </a:spcBef>
            </a:pPr>
            <a:r>
              <a:rPr lang="zh-TW" altLang="en-US" dirty="0"/>
              <a:t> </a:t>
            </a:r>
            <a:r>
              <a:rPr lang="en-US" altLang="zh-TW" dirty="0" smtClean="0"/>
              <a:t>-</a:t>
            </a:r>
            <a:r>
              <a:rPr lang="en-US" altLang="zh-TW" dirty="0"/>
              <a:t>106</a:t>
            </a:r>
            <a:r>
              <a:rPr lang="zh-TW" altLang="en-US" dirty="0"/>
              <a:t>年透過商業電子郵件入侵手法，造成的損失高達</a:t>
            </a:r>
            <a:r>
              <a:rPr lang="en-US" altLang="zh-TW" dirty="0"/>
              <a:t>91</a:t>
            </a:r>
            <a:r>
              <a:rPr lang="zh-TW" altLang="en-US" dirty="0"/>
              <a:t>億美元，相較於</a:t>
            </a:r>
            <a:r>
              <a:rPr lang="en-US" altLang="zh-TW" dirty="0"/>
              <a:t>105</a:t>
            </a:r>
            <a:r>
              <a:rPr lang="zh-TW" altLang="en-US" dirty="0"/>
              <a:t>年之損失，增加約</a:t>
            </a:r>
            <a:r>
              <a:rPr lang="en-US" altLang="zh-TW" dirty="0"/>
              <a:t>7</a:t>
            </a:r>
            <a:r>
              <a:rPr lang="zh-TW" altLang="en-US" dirty="0"/>
              <a:t>成。</a:t>
            </a:r>
            <a:endParaRPr lang="en-US" altLang="zh-TW" dirty="0"/>
          </a:p>
          <a:p>
            <a:pPr>
              <a:lnSpc>
                <a:spcPts val="1602"/>
              </a:lnSpc>
              <a:spcBef>
                <a:spcPts val="0"/>
              </a:spcBef>
            </a:pPr>
            <a:r>
              <a:rPr lang="en-US" altLang="zh-TW" dirty="0"/>
              <a:t>2.</a:t>
            </a:r>
            <a:r>
              <a:rPr lang="zh-TW" altLang="en-US" dirty="0"/>
              <a:t>分散式阻斷服務攻擊癱瘓網路運作</a:t>
            </a:r>
            <a:r>
              <a:rPr lang="zh-TW" altLang="en-US" dirty="0" smtClean="0"/>
              <a:t>：</a:t>
            </a:r>
            <a:endParaRPr lang="en-US" altLang="zh-TW" dirty="0" smtClean="0"/>
          </a:p>
          <a:p>
            <a:pPr marL="359206" indent="-179603">
              <a:lnSpc>
                <a:spcPts val="1602"/>
              </a:lnSpc>
              <a:spcBef>
                <a:spcPts val="0"/>
              </a:spcBef>
              <a:buFont typeface="Wingdings" panose="05000000000000000000" pitchFamily="2" charset="2"/>
              <a:buChar char="l"/>
            </a:pPr>
            <a:r>
              <a:rPr lang="zh-TW" altLang="en-US" dirty="0"/>
              <a:t>攻擊</a:t>
            </a:r>
            <a:r>
              <a:rPr lang="zh-TW" altLang="en-US" dirty="0" smtClean="0"/>
              <a:t>者透過購買分散式阻斷服務</a:t>
            </a:r>
            <a:r>
              <a:rPr lang="en-US" altLang="zh-TW" dirty="0" smtClean="0"/>
              <a:t>(</a:t>
            </a:r>
            <a:r>
              <a:rPr lang="en-US" altLang="zh-TW" dirty="0" err="1" smtClean="0"/>
              <a:t>DDoS</a:t>
            </a:r>
            <a:r>
              <a:rPr lang="en-US" altLang="zh-TW" dirty="0" smtClean="0"/>
              <a:t>)</a:t>
            </a:r>
            <a:r>
              <a:rPr lang="zh-TW" altLang="en-US" dirty="0" smtClean="0"/>
              <a:t>攻擊服務發起攻擊，使</a:t>
            </a:r>
            <a:r>
              <a:rPr lang="en-US" altLang="zh-TW" dirty="0" err="1" smtClean="0"/>
              <a:t>DDoS</a:t>
            </a:r>
            <a:r>
              <a:rPr lang="zh-TW" altLang="en-US" dirty="0" smtClean="0"/>
              <a:t>攻擊門檻降低且數量增加。</a:t>
            </a:r>
            <a:endParaRPr lang="en-US" altLang="zh-TW" dirty="0"/>
          </a:p>
          <a:p>
            <a:pPr marL="359206" indent="-179603">
              <a:lnSpc>
                <a:spcPts val="1602"/>
              </a:lnSpc>
              <a:spcBef>
                <a:spcPts val="0"/>
              </a:spcBef>
              <a:buFont typeface="Wingdings" panose="05000000000000000000" pitchFamily="2" charset="2"/>
              <a:buChar char="l"/>
            </a:pPr>
            <a:r>
              <a:rPr lang="zh-TW" altLang="en-US" dirty="0" smtClean="0"/>
              <a:t>虛擬貨幣價值提升，比特幣交易中心成為前十大</a:t>
            </a:r>
            <a:r>
              <a:rPr lang="en-US" altLang="zh-TW" dirty="0" err="1" smtClean="0"/>
              <a:t>DDoS</a:t>
            </a:r>
            <a:r>
              <a:rPr lang="zh-TW" altLang="en-US" dirty="0" smtClean="0"/>
              <a:t>攻擊產業。</a:t>
            </a:r>
            <a:endParaRPr lang="en-US" altLang="zh-TW" dirty="0" smtClean="0"/>
          </a:p>
          <a:p>
            <a:pPr marL="359206" indent="-179603">
              <a:lnSpc>
                <a:spcPts val="1602"/>
              </a:lnSpc>
              <a:spcBef>
                <a:spcPts val="0"/>
              </a:spcBef>
              <a:buFont typeface="Wingdings" panose="05000000000000000000" pitchFamily="2" charset="2"/>
              <a:buChar char="l"/>
            </a:pPr>
            <a:r>
              <a:rPr lang="zh-TW" altLang="en-US" dirty="0"/>
              <a:t>安全性不佳</a:t>
            </a:r>
            <a:r>
              <a:rPr lang="zh-TW" altLang="en-US" dirty="0" smtClean="0"/>
              <a:t>的物聯網設備，必利用作為</a:t>
            </a:r>
            <a:r>
              <a:rPr lang="en-US" altLang="zh-TW" dirty="0" smtClean="0"/>
              <a:t>TB</a:t>
            </a:r>
            <a:r>
              <a:rPr lang="zh-TW" altLang="en-US" dirty="0" smtClean="0"/>
              <a:t>等級之</a:t>
            </a:r>
            <a:r>
              <a:rPr lang="en-US" altLang="zh-TW" dirty="0" err="1" smtClean="0"/>
              <a:t>DDoS</a:t>
            </a:r>
            <a:r>
              <a:rPr lang="zh-TW" altLang="en-US" dirty="0" smtClean="0"/>
              <a:t>攻擊來源，使</a:t>
            </a:r>
            <a:r>
              <a:rPr lang="en-US" altLang="zh-TW" dirty="0" err="1" smtClean="0"/>
              <a:t>DDoS</a:t>
            </a:r>
            <a:r>
              <a:rPr lang="zh-TW" altLang="en-US" dirty="0" smtClean="0"/>
              <a:t>攻擊仍為重大威脅趨勢之一。</a:t>
            </a:r>
            <a:endParaRPr lang="en-US" altLang="zh-TW" dirty="0"/>
          </a:p>
          <a:p>
            <a:pPr>
              <a:lnSpc>
                <a:spcPts val="1602"/>
              </a:lnSpc>
              <a:spcBef>
                <a:spcPts val="0"/>
              </a:spcBef>
            </a:pPr>
            <a:r>
              <a:rPr lang="en-US" altLang="zh-TW" dirty="0" smtClean="0"/>
              <a:t>3.</a:t>
            </a:r>
            <a:r>
              <a:rPr lang="zh-TW" altLang="en-US" dirty="0" smtClean="0"/>
              <a:t>物聯網設備資安弱點威脅升高：</a:t>
            </a:r>
            <a:endParaRPr lang="en-US" altLang="zh-TW" dirty="0" smtClean="0"/>
          </a:p>
          <a:p>
            <a:pPr marL="359206" indent="-179603">
              <a:lnSpc>
                <a:spcPts val="1602"/>
              </a:lnSpc>
              <a:spcBef>
                <a:spcPts val="0"/>
              </a:spcBef>
              <a:buFont typeface="Wingdings" panose="05000000000000000000" pitchFamily="2" charset="2"/>
              <a:buChar char="l"/>
            </a:pPr>
            <a:r>
              <a:rPr lang="zh-TW" altLang="en-US" dirty="0"/>
              <a:t>物聯</a:t>
            </a:r>
            <a:r>
              <a:rPr lang="zh-TW" altLang="en-US" dirty="0" smtClean="0"/>
              <a:t>網設備數量龐大、種類多元且安全措施不足，</a:t>
            </a:r>
            <a:r>
              <a:rPr lang="en-US" altLang="zh-TW" dirty="0" smtClean="0"/>
              <a:t>106</a:t>
            </a:r>
            <a:r>
              <a:rPr lang="zh-TW" altLang="en-US" dirty="0" smtClean="0"/>
              <a:t>年</a:t>
            </a:r>
            <a:r>
              <a:rPr lang="en-US" altLang="zh-TW" dirty="0" err="1" smtClean="0"/>
              <a:t>IoT</a:t>
            </a:r>
            <a:r>
              <a:rPr lang="zh-TW" altLang="en-US" dirty="0" smtClean="0"/>
              <a:t>設備的惡意程式數量快速增加，被駭的</a:t>
            </a:r>
            <a:r>
              <a:rPr lang="en-US" altLang="zh-TW" dirty="0" err="1" smtClean="0"/>
              <a:t>IoT</a:t>
            </a:r>
            <a:r>
              <a:rPr lang="zh-TW" altLang="en-US" dirty="0" smtClean="0"/>
              <a:t>設備以監視器與</a:t>
            </a:r>
            <a:r>
              <a:rPr lang="en-US" altLang="zh-TW" dirty="0" smtClean="0"/>
              <a:t>IP</a:t>
            </a:r>
            <a:r>
              <a:rPr lang="zh-TW" altLang="en-US" dirty="0" smtClean="0"/>
              <a:t>攝影機為主，約占殭屍設備</a:t>
            </a:r>
            <a:r>
              <a:rPr lang="en-US" altLang="zh-TW" dirty="0" smtClean="0"/>
              <a:t>6</a:t>
            </a:r>
            <a:r>
              <a:rPr lang="zh-TW" altLang="en-US" dirty="0" smtClean="0"/>
              <a:t>成，</a:t>
            </a:r>
            <a:r>
              <a:rPr lang="en-US" altLang="zh-TW" dirty="0" smtClean="0"/>
              <a:t>2</a:t>
            </a:r>
            <a:r>
              <a:rPr lang="zh-TW" altLang="en-US" dirty="0" smtClean="0"/>
              <a:t>成為各式網路設備與路由器，其他則是</a:t>
            </a:r>
            <a:r>
              <a:rPr lang="en-US" altLang="zh-TW" dirty="0" smtClean="0"/>
              <a:t>VoIP</a:t>
            </a:r>
            <a:r>
              <a:rPr lang="zh-TW" altLang="en-US" dirty="0" smtClean="0"/>
              <a:t>電話與印表機等。</a:t>
            </a:r>
            <a:endParaRPr lang="en-US" altLang="zh-TW" dirty="0"/>
          </a:p>
          <a:p>
            <a:pPr marL="359206" indent="-179603">
              <a:lnSpc>
                <a:spcPts val="1602"/>
              </a:lnSpc>
              <a:spcBef>
                <a:spcPts val="0"/>
              </a:spcBef>
              <a:buFont typeface="Wingdings" panose="05000000000000000000" pitchFamily="2" charset="2"/>
              <a:buChar char="l"/>
            </a:pPr>
            <a:r>
              <a:rPr lang="zh-TW" altLang="en-US" dirty="0" smtClean="0"/>
              <a:t>由於</a:t>
            </a:r>
            <a:r>
              <a:rPr lang="en-US" altLang="zh-TW" dirty="0" err="1" smtClean="0"/>
              <a:t>IoT</a:t>
            </a:r>
            <a:r>
              <a:rPr lang="zh-TW" altLang="en-US" dirty="0" smtClean="0"/>
              <a:t>設備的惡意程式遽增，使</a:t>
            </a:r>
            <a:r>
              <a:rPr lang="en-US" altLang="zh-TW" dirty="0" err="1" smtClean="0"/>
              <a:t>IoT</a:t>
            </a:r>
            <a:r>
              <a:rPr lang="zh-TW" altLang="en-US" dirty="0" smtClean="0"/>
              <a:t>設備成為網路攻擊的主要目標，以及資安威脅的主要來源，駭客可能利用受駭</a:t>
            </a:r>
            <a:r>
              <a:rPr lang="en-US" altLang="zh-TW" dirty="0" err="1" smtClean="0"/>
              <a:t>IoT</a:t>
            </a:r>
            <a:r>
              <a:rPr lang="zh-TW" altLang="en-US" dirty="0" smtClean="0"/>
              <a:t>設備，建立中繼站、入侵無人機以竊取機敏資料，入侵穿戴式與醫療設備取得生物資訊，或持續利用被駭之</a:t>
            </a:r>
            <a:r>
              <a:rPr lang="en-US" altLang="zh-TW" dirty="0" err="1" smtClean="0"/>
              <a:t>IoT</a:t>
            </a:r>
            <a:r>
              <a:rPr lang="zh-TW" altLang="en-US" dirty="0" smtClean="0"/>
              <a:t>設備作為攻擊來源。</a:t>
            </a:r>
            <a:endParaRPr lang="en-US" altLang="zh-TW" dirty="0" smtClean="0"/>
          </a:p>
          <a:p>
            <a:pPr>
              <a:lnSpc>
                <a:spcPts val="1602"/>
              </a:lnSpc>
              <a:spcBef>
                <a:spcPts val="0"/>
              </a:spcBef>
            </a:pPr>
            <a:r>
              <a:rPr lang="en-US" altLang="zh-TW" dirty="0" smtClean="0"/>
              <a:t>4.</a:t>
            </a:r>
            <a:r>
              <a:rPr lang="zh-TW" altLang="en-US" dirty="0" smtClean="0"/>
              <a:t>關鍵資訊基礎設施資安風險倍增：</a:t>
            </a:r>
            <a:endParaRPr lang="en-US" altLang="zh-TW" dirty="0" smtClean="0"/>
          </a:p>
          <a:p>
            <a:pPr marL="359206" indent="-179603">
              <a:lnSpc>
                <a:spcPts val="1602"/>
              </a:lnSpc>
              <a:spcBef>
                <a:spcPts val="0"/>
              </a:spcBef>
              <a:buFont typeface="Wingdings" panose="05000000000000000000" pitchFamily="2" charset="2"/>
              <a:buChar char="l"/>
            </a:pPr>
            <a:r>
              <a:rPr lang="zh-TW" altLang="en-US" dirty="0"/>
              <a:t>全球多</a:t>
            </a:r>
            <a:r>
              <a:rPr lang="zh-TW" altLang="en-US" dirty="0" smtClean="0"/>
              <a:t>起關鍵資訊基礎設施遭受攻擊，影響民生經濟，有鑑於戰略與經濟的重要性，</a:t>
            </a:r>
            <a:r>
              <a:rPr lang="en-US" altLang="zh-TW" dirty="0" smtClean="0"/>
              <a:t>CII</a:t>
            </a:r>
            <a:r>
              <a:rPr lang="zh-TW" altLang="en-US" dirty="0" smtClean="0"/>
              <a:t>遭受破壞或被迫離線可能造成重大災難，也讓</a:t>
            </a:r>
            <a:r>
              <a:rPr lang="en-US" altLang="zh-TW" dirty="0" smtClean="0"/>
              <a:t>CII</a:t>
            </a:r>
            <a:r>
              <a:rPr lang="zh-TW" altLang="en-US" dirty="0" smtClean="0"/>
              <a:t>安全議題成為各國政府刻不容緩的當務之急。</a:t>
            </a:r>
            <a:endParaRPr lang="en-US" altLang="zh-TW" dirty="0" smtClean="0"/>
          </a:p>
          <a:p>
            <a:pPr marL="179602">
              <a:lnSpc>
                <a:spcPts val="1602"/>
              </a:lnSpc>
              <a:spcBef>
                <a:spcPts val="0"/>
              </a:spcBef>
            </a:pPr>
            <a:r>
              <a:rPr lang="en-US" altLang="zh-TW" dirty="0" smtClean="0"/>
              <a:t>-</a:t>
            </a:r>
            <a:r>
              <a:rPr lang="zh-TW" altLang="en-US" dirty="0" smtClean="0"/>
              <a:t>烏克蘭電廠遭感染</a:t>
            </a:r>
            <a:r>
              <a:rPr lang="en-US" altLang="zh-TW" dirty="0" err="1" smtClean="0"/>
              <a:t>Blackenergy</a:t>
            </a:r>
            <a:r>
              <a:rPr lang="zh-TW" altLang="en-US" dirty="0" smtClean="0"/>
              <a:t>，導致</a:t>
            </a:r>
            <a:r>
              <a:rPr lang="en-US" altLang="zh-TW" dirty="0" smtClean="0"/>
              <a:t>10</a:t>
            </a:r>
            <a:r>
              <a:rPr lang="zh-TW" altLang="en-US" dirty="0" smtClean="0"/>
              <a:t>萬戶停電長達</a:t>
            </a:r>
            <a:r>
              <a:rPr lang="en-US" altLang="zh-TW" dirty="0" smtClean="0"/>
              <a:t>6</a:t>
            </a:r>
            <a:r>
              <a:rPr lang="zh-TW" altLang="en-US" dirty="0" smtClean="0"/>
              <a:t>小時。</a:t>
            </a:r>
            <a:endParaRPr lang="en-US" altLang="zh-TW" dirty="0" smtClean="0"/>
          </a:p>
          <a:p>
            <a:pPr marL="179602">
              <a:lnSpc>
                <a:spcPts val="1602"/>
              </a:lnSpc>
              <a:spcBef>
                <a:spcPts val="0"/>
              </a:spcBef>
            </a:pPr>
            <a:r>
              <a:rPr lang="en-US" altLang="zh-TW" dirty="0" smtClean="0"/>
              <a:t>-FireEye</a:t>
            </a:r>
            <a:r>
              <a:rPr lang="zh-TW" altLang="en-US" dirty="0" smtClean="0"/>
              <a:t>揭露，駭客攻擊電廠工業控制系統造成供電中斷。</a:t>
            </a:r>
            <a:endParaRPr lang="en-US" altLang="zh-TW" dirty="0" smtClean="0"/>
          </a:p>
          <a:p>
            <a:pPr marL="179602">
              <a:lnSpc>
                <a:spcPts val="1602"/>
              </a:lnSpc>
              <a:spcBef>
                <a:spcPts val="0"/>
              </a:spcBef>
            </a:pPr>
            <a:r>
              <a:rPr lang="en-US" altLang="zh-TW" dirty="0" smtClean="0"/>
              <a:t>-</a:t>
            </a:r>
            <a:r>
              <a:rPr lang="zh-TW" altLang="en-US" dirty="0" smtClean="0"/>
              <a:t>賽門鐵克警告，駭客組織</a:t>
            </a:r>
            <a:r>
              <a:rPr lang="en-US" altLang="zh-TW" dirty="0" smtClean="0"/>
              <a:t>Dragonfly</a:t>
            </a:r>
            <a:r>
              <a:rPr lang="zh-TW" altLang="en-US" dirty="0" smtClean="0"/>
              <a:t>攻擊能源設施，攻擊對象涵蓋美國、土耳其、瑞士及其他國家。</a:t>
            </a:r>
            <a:endParaRPr lang="en-US" altLang="zh-TW" dirty="0"/>
          </a:p>
          <a:p>
            <a:pPr>
              <a:lnSpc>
                <a:spcPts val="1602"/>
              </a:lnSpc>
              <a:spcBef>
                <a:spcPts val="0"/>
              </a:spcBef>
            </a:pPr>
            <a:r>
              <a:rPr lang="en-US" altLang="zh-TW" dirty="0" smtClean="0"/>
              <a:t>5.</a:t>
            </a:r>
            <a:r>
              <a:rPr lang="zh-TW" altLang="en-US" dirty="0" smtClean="0"/>
              <a:t>網路與經濟罪犯影響電子商務與金融運作：</a:t>
            </a:r>
            <a:endParaRPr lang="en-US" altLang="zh-TW" dirty="0" smtClean="0"/>
          </a:p>
          <a:p>
            <a:pPr marL="359206" indent="-179603">
              <a:lnSpc>
                <a:spcPts val="1602"/>
              </a:lnSpc>
              <a:spcBef>
                <a:spcPts val="0"/>
              </a:spcBef>
              <a:buFont typeface="Wingdings" panose="05000000000000000000" pitchFamily="2" charset="2"/>
              <a:buChar char="l"/>
            </a:pPr>
            <a:r>
              <a:rPr lang="zh-TW" altLang="en-US" dirty="0" smtClean="0"/>
              <a:t>全球因勒索軟體所帶來的損失，從</a:t>
            </a:r>
            <a:r>
              <a:rPr lang="en-US" altLang="zh-TW" dirty="0" smtClean="0"/>
              <a:t>104</a:t>
            </a:r>
            <a:r>
              <a:rPr lang="zh-TW" altLang="en-US" dirty="0" smtClean="0"/>
              <a:t>年的</a:t>
            </a:r>
            <a:r>
              <a:rPr lang="en-US" altLang="zh-TW" dirty="0" smtClean="0"/>
              <a:t>3.25</a:t>
            </a:r>
            <a:r>
              <a:rPr lang="zh-TW" altLang="en-US" dirty="0" smtClean="0"/>
              <a:t>億美元成長至</a:t>
            </a:r>
            <a:r>
              <a:rPr lang="en-US" altLang="zh-TW" dirty="0" smtClean="0"/>
              <a:t>106</a:t>
            </a:r>
            <a:r>
              <a:rPr lang="zh-TW" altLang="en-US" dirty="0" smtClean="0"/>
              <a:t>年的</a:t>
            </a:r>
            <a:r>
              <a:rPr lang="en-US" altLang="zh-TW" dirty="0" smtClean="0"/>
              <a:t>50</a:t>
            </a:r>
            <a:r>
              <a:rPr lang="zh-TW" altLang="en-US" dirty="0" smtClean="0"/>
              <a:t>億美元，勒索軟體已成為企業造成資料流失的第二大主因，占</a:t>
            </a:r>
            <a:r>
              <a:rPr lang="en-US" altLang="zh-TW" dirty="0" smtClean="0"/>
              <a:t>29%</a:t>
            </a:r>
            <a:r>
              <a:rPr lang="zh-TW" altLang="en-US" dirty="0" smtClean="0"/>
              <a:t>。</a:t>
            </a:r>
            <a:endParaRPr lang="en-US" altLang="zh-TW" dirty="0" smtClean="0"/>
          </a:p>
          <a:p>
            <a:pPr marL="359206" indent="-179603">
              <a:lnSpc>
                <a:spcPts val="1602"/>
              </a:lnSpc>
              <a:spcBef>
                <a:spcPts val="0"/>
              </a:spcBef>
              <a:buFont typeface="Wingdings" panose="05000000000000000000" pitchFamily="2" charset="2"/>
              <a:buChar char="l"/>
            </a:pPr>
            <a:r>
              <a:rPr lang="zh-TW" altLang="en-US" dirty="0"/>
              <a:t>勒索軟體標</a:t>
            </a:r>
            <a:r>
              <a:rPr lang="zh-TW" altLang="en-US" dirty="0" smtClean="0"/>
              <a:t>的由傳統個人電腦拓展至行動裝置，此外虛擬貨幣提供非法金流管道，</a:t>
            </a:r>
            <a:r>
              <a:rPr lang="en-US" altLang="zh-TW" dirty="0" smtClean="0"/>
              <a:t>106</a:t>
            </a:r>
            <a:r>
              <a:rPr lang="zh-TW" altLang="en-US" dirty="0" smtClean="0"/>
              <a:t>年勒索軟體於暗網中的銷售金額較去年增長近</a:t>
            </a:r>
            <a:r>
              <a:rPr lang="en-US" altLang="zh-TW" dirty="0" smtClean="0"/>
              <a:t>25</a:t>
            </a:r>
            <a:r>
              <a:rPr lang="zh-TW" altLang="en-US" dirty="0" smtClean="0"/>
              <a:t>倍</a:t>
            </a:r>
            <a:r>
              <a:rPr lang="en-US" altLang="zh-TW" dirty="0" smtClean="0"/>
              <a:t>,</a:t>
            </a:r>
            <a:r>
              <a:rPr lang="zh-TW" altLang="en-US" dirty="0" smtClean="0"/>
              <a:t>以及勒索病毒服務</a:t>
            </a:r>
            <a:r>
              <a:rPr lang="en-US" altLang="zh-TW" dirty="0" smtClean="0"/>
              <a:t>(</a:t>
            </a:r>
            <a:r>
              <a:rPr lang="en-US" altLang="zh-TW" dirty="0" err="1" smtClean="0"/>
              <a:t>RaaS</a:t>
            </a:r>
            <a:r>
              <a:rPr lang="en-US" altLang="zh-TW" dirty="0" smtClean="0"/>
              <a:t>)</a:t>
            </a:r>
            <a:r>
              <a:rPr lang="zh-TW" altLang="en-US" dirty="0" smtClean="0"/>
              <a:t>興起，使勒索軟體仍成為資安威脅之主流。</a:t>
            </a:r>
            <a:endParaRPr lang="en-US" altLang="zh-TW" dirty="0" smtClean="0"/>
          </a:p>
          <a:p>
            <a:pPr>
              <a:lnSpc>
                <a:spcPts val="1602"/>
              </a:lnSpc>
              <a:spcBef>
                <a:spcPts val="0"/>
              </a:spcBef>
            </a:pPr>
            <a:r>
              <a:rPr lang="en-US" altLang="zh-TW" dirty="0" smtClean="0"/>
              <a:t>6.</a:t>
            </a:r>
            <a:r>
              <a:rPr lang="zh-TW" altLang="en-US" dirty="0" smtClean="0"/>
              <a:t>資安</a:t>
            </a:r>
            <a:r>
              <a:rPr lang="en-US" altLang="zh-TW" dirty="0" smtClean="0"/>
              <a:t>(</a:t>
            </a:r>
            <a:r>
              <a:rPr lang="zh-TW" altLang="en-US" dirty="0" smtClean="0"/>
              <a:t>訊</a:t>
            </a:r>
            <a:r>
              <a:rPr lang="en-US" altLang="zh-TW" dirty="0" smtClean="0"/>
              <a:t>)</a:t>
            </a:r>
            <a:r>
              <a:rPr lang="zh-TW" altLang="en-US" dirty="0" smtClean="0"/>
              <a:t>供應商持續遭駭破壞供應鏈安全：</a:t>
            </a:r>
            <a:endParaRPr lang="en-US" altLang="zh-TW" dirty="0" smtClean="0"/>
          </a:p>
          <a:p>
            <a:pPr marL="180216">
              <a:lnSpc>
                <a:spcPts val="1602"/>
              </a:lnSpc>
              <a:spcBef>
                <a:spcPts val="0"/>
              </a:spcBef>
            </a:pPr>
            <a:r>
              <a:rPr lang="en-US" altLang="zh-TW" dirty="0" smtClean="0"/>
              <a:t>106</a:t>
            </a:r>
            <a:r>
              <a:rPr lang="zh-TW" altLang="en-US" dirty="0" smtClean="0"/>
              <a:t>年發生多起供應鏈攻擊，攻擊者藉由入侵目標上下游供應鏈中最薄弱的環節，將惡意程式利用受信任的管道散播，間接入侵目標，突顯應全面審查供應鏈內的各種安全風險。</a:t>
            </a:r>
            <a:endParaRPr lang="en-US" altLang="zh-TW" dirty="0" smtClean="0"/>
          </a:p>
          <a:p>
            <a:pPr marL="180216">
              <a:lnSpc>
                <a:spcPts val="1602"/>
              </a:lnSpc>
              <a:spcBef>
                <a:spcPts val="0"/>
              </a:spcBef>
            </a:pPr>
            <a:r>
              <a:rPr lang="en-US" altLang="zh-TW" dirty="0" smtClean="0"/>
              <a:t>-</a:t>
            </a:r>
            <a:r>
              <a:rPr lang="zh-TW" altLang="en-US" dirty="0" smtClean="0"/>
              <a:t>系統清理軟體</a:t>
            </a:r>
            <a:r>
              <a:rPr lang="en-US" altLang="zh-TW" dirty="0" err="1" smtClean="0"/>
              <a:t>Ccleaner</a:t>
            </a:r>
            <a:r>
              <a:rPr lang="zh-TW" altLang="en-US" dirty="0" smtClean="0"/>
              <a:t>遭植入後門程式，導致上百萬電腦有機敏資料外洩疑慮，影響範圍包括美國、日本、英國、德國及台灣。</a:t>
            </a:r>
            <a:endParaRPr lang="en-US" altLang="zh-TW" dirty="0" smtClean="0"/>
          </a:p>
          <a:p>
            <a:pPr marL="180216">
              <a:lnSpc>
                <a:spcPts val="1602"/>
              </a:lnSpc>
              <a:spcBef>
                <a:spcPts val="0"/>
              </a:spcBef>
            </a:pPr>
            <a:r>
              <a:rPr lang="en-US" altLang="zh-TW" dirty="0" smtClean="0"/>
              <a:t>-</a:t>
            </a:r>
            <a:r>
              <a:rPr lang="en-US" altLang="zh-TW" dirty="0" err="1" smtClean="0"/>
              <a:t>NetSarang</a:t>
            </a:r>
            <a:r>
              <a:rPr lang="zh-TW" altLang="en-US" dirty="0" smtClean="0"/>
              <a:t>伺服器管理產品遭植入後門程式</a:t>
            </a:r>
            <a:r>
              <a:rPr lang="en-US" altLang="zh-TW" dirty="0" err="1" smtClean="0"/>
              <a:t>ShadowPad</a:t>
            </a:r>
            <a:r>
              <a:rPr lang="zh-TW" altLang="en-US" dirty="0" smtClean="0"/>
              <a:t>，惡意程式隨著軟體安裝檔散播，影響範圍包括金融機構、能源及藥品公司。</a:t>
            </a:r>
            <a:endParaRPr lang="en-US" altLang="zh-TW" dirty="0" smtClean="0"/>
          </a:p>
          <a:p>
            <a:pPr marL="180216">
              <a:lnSpc>
                <a:spcPts val="1602"/>
              </a:lnSpc>
              <a:spcBef>
                <a:spcPts val="0"/>
              </a:spcBef>
            </a:pPr>
            <a:r>
              <a:rPr lang="en-US" altLang="zh-TW" dirty="0" smtClean="0"/>
              <a:t>-</a:t>
            </a:r>
            <a:r>
              <a:rPr lang="zh-TW" altLang="en-US" dirty="0" smtClean="0"/>
              <a:t>駭客集團</a:t>
            </a:r>
            <a:r>
              <a:rPr lang="en-US" altLang="zh-TW" dirty="0" smtClean="0"/>
              <a:t>APT10</a:t>
            </a:r>
            <a:r>
              <a:rPr lang="zh-TW" altLang="en-US" dirty="0" smtClean="0"/>
              <a:t>以往使用魚叉式網釣進行直接攻擊，現透過滲透攻擊目標的供應鏈展開間接攻擊，此手法稱為雲端跳躍行動，先滲透</a:t>
            </a:r>
            <a:r>
              <a:rPr lang="en-US" altLang="zh-TW" dirty="0" smtClean="0"/>
              <a:t>IT</a:t>
            </a:r>
            <a:r>
              <a:rPr lang="zh-TW" altLang="en-US" dirty="0" smtClean="0"/>
              <a:t>服務供應商當作跳板，在攻擊</a:t>
            </a:r>
            <a:r>
              <a:rPr lang="en-US" altLang="zh-TW" dirty="0" smtClean="0"/>
              <a:t>MSP</a:t>
            </a:r>
            <a:r>
              <a:rPr lang="zh-TW" altLang="en-US" dirty="0" smtClean="0"/>
              <a:t>的全球客戶。</a:t>
            </a:r>
            <a:endParaRPr lang="en-US" altLang="zh-TW" dirty="0" smtClean="0"/>
          </a:p>
          <a:p>
            <a:pPr>
              <a:lnSpc>
                <a:spcPts val="1602"/>
              </a:lnSpc>
              <a:spcBef>
                <a:spcPts val="0"/>
              </a:spcBef>
            </a:pPr>
            <a:endParaRPr lang="en-US" altLang="zh-TW" dirty="0"/>
          </a:p>
          <a:p>
            <a:pPr>
              <a:lnSpc>
                <a:spcPts val="1602"/>
              </a:lnSpc>
              <a:spcBef>
                <a:spcPts val="0"/>
              </a:spcBef>
            </a:pPr>
            <a:r>
              <a:rPr lang="zh-TW" altLang="en-US" dirty="0" smtClean="0"/>
              <a:t>現今設備微型管理不易、模式翻新應變不易</a:t>
            </a:r>
            <a:r>
              <a:rPr lang="zh-TW" altLang="en-US" dirty="0"/>
              <a:t>、</a:t>
            </a:r>
            <a:r>
              <a:rPr lang="zh-TW" altLang="en-US" dirty="0" smtClean="0"/>
              <a:t>社交工程防不勝防、認知不足警覺不夠、駐外機構管理不易、技術更迭快速資安威脅不易掌握、資安自主能力待提升、資安人才供不應求，對於資訊安全來說可說是各國家必須要面對及沈思。</a:t>
            </a:r>
            <a:endParaRPr lang="en-US" altLang="zh-TW" dirty="0" smtClean="0"/>
          </a:p>
          <a:p>
            <a:pPr marL="180216">
              <a:lnSpc>
                <a:spcPts val="1602"/>
              </a:lnSpc>
              <a:spcBef>
                <a:spcPts val="0"/>
              </a:spcBef>
            </a:pPr>
            <a:endParaRPr lang="en-US" altLang="zh-TW" dirty="0" smtClean="0"/>
          </a:p>
          <a:p>
            <a:pPr>
              <a:lnSpc>
                <a:spcPts val="1602"/>
              </a:lnSpc>
              <a:spcBef>
                <a:spcPts val="0"/>
              </a:spcBef>
            </a:pPr>
            <a:endParaRPr lang="en-US" altLang="zh-TW" dirty="0" smtClean="0"/>
          </a:p>
          <a:p>
            <a:pPr marL="180216">
              <a:lnSpc>
                <a:spcPts val="1602"/>
              </a:lnSpc>
              <a:spcBef>
                <a:spcPts val="0"/>
              </a:spcBef>
            </a:pPr>
            <a:endParaRPr lang="en-US" altLang="zh-TW" dirty="0"/>
          </a:p>
          <a:p>
            <a:r>
              <a:rPr lang="zh-TW" altLang="en-US" dirty="0"/>
              <a:t> </a:t>
            </a:r>
            <a:r>
              <a:rPr lang="zh-TW" altLang="en-US" dirty="0" smtClean="0"/>
              <a:t> </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5</a:t>
            </a:fld>
            <a:endParaRPr lang="en-US" altLang="zh-TW"/>
          </a:p>
        </p:txBody>
      </p:sp>
    </p:spTree>
    <p:extLst>
      <p:ext uri="{BB962C8B-B14F-4D97-AF65-F5344CB8AC3E}">
        <p14:creationId xmlns:p14="http://schemas.microsoft.com/office/powerpoint/2010/main" val="519450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defRPr/>
            </a:pPr>
            <a:r>
              <a:rPr lang="zh-TW" altLang="en-US" dirty="0" smtClean="0"/>
              <a:t>第二章第</a:t>
            </a:r>
            <a:r>
              <a:rPr lang="en-US" altLang="zh-TW" dirty="0" smtClean="0"/>
              <a:t>13</a:t>
            </a:r>
            <a:r>
              <a:rPr lang="zh-TW" altLang="en-US" dirty="0" smtClean="0"/>
              <a:t>條律定公務機關應建立稽核機制，並落實監督管理。</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50</a:t>
            </a:fld>
            <a:endParaRPr lang="en-US" altLang="zh-TW"/>
          </a:p>
        </p:txBody>
      </p:sp>
    </p:spTree>
    <p:extLst>
      <p:ext uri="{BB962C8B-B14F-4D97-AF65-F5344CB8AC3E}">
        <p14:creationId xmlns:p14="http://schemas.microsoft.com/office/powerpoint/2010/main" val="3373567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defRPr/>
            </a:pPr>
            <a:r>
              <a:rPr lang="zh-TW" altLang="en-US" dirty="0" smtClean="0"/>
              <a:t>第二章第</a:t>
            </a:r>
            <a:r>
              <a:rPr lang="en-US" altLang="zh-TW" dirty="0" smtClean="0"/>
              <a:t>14</a:t>
            </a:r>
            <a:r>
              <a:rPr lang="zh-TW" altLang="en-US" dirty="0" smtClean="0"/>
              <a:t>條律定公務機關資通安全事件通報權責。</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51</a:t>
            </a:fld>
            <a:endParaRPr lang="en-US" altLang="zh-TW"/>
          </a:p>
        </p:txBody>
      </p:sp>
    </p:spTree>
    <p:extLst>
      <p:ext uri="{BB962C8B-B14F-4D97-AF65-F5344CB8AC3E}">
        <p14:creationId xmlns:p14="http://schemas.microsoft.com/office/powerpoint/2010/main" val="1429999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t>第二章第</a:t>
            </a:r>
            <a:r>
              <a:rPr lang="en-US" altLang="zh-TW" dirty="0" smtClean="0"/>
              <a:t>14</a:t>
            </a:r>
            <a:r>
              <a:rPr lang="zh-TW" altLang="en-US" dirty="0" smtClean="0"/>
              <a:t>條律定公務機關資通安全事件通報權責。</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52</a:t>
            </a:fld>
            <a:endParaRPr lang="en-US" altLang="zh-TW"/>
          </a:p>
        </p:txBody>
      </p:sp>
    </p:spTree>
    <p:extLst>
      <p:ext uri="{BB962C8B-B14F-4D97-AF65-F5344CB8AC3E}">
        <p14:creationId xmlns:p14="http://schemas.microsoft.com/office/powerpoint/2010/main" val="1375087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t>第二章第</a:t>
            </a:r>
            <a:r>
              <a:rPr lang="en-US" altLang="zh-TW" dirty="0" smtClean="0"/>
              <a:t>15</a:t>
            </a:r>
            <a:r>
              <a:rPr lang="zh-TW" altLang="en-US" dirty="0" smtClean="0"/>
              <a:t>條律定公務機關應建立資通安全維護獎勵機制。</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53</a:t>
            </a:fld>
            <a:endParaRPr lang="en-US" altLang="zh-TW"/>
          </a:p>
        </p:txBody>
      </p:sp>
    </p:spTree>
    <p:extLst>
      <p:ext uri="{BB962C8B-B14F-4D97-AF65-F5344CB8AC3E}">
        <p14:creationId xmlns:p14="http://schemas.microsoft.com/office/powerpoint/2010/main" val="35544341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663463" y="4720387"/>
            <a:ext cx="5446396" cy="4472703"/>
          </a:xfrm>
        </p:spPr>
        <p:txBody>
          <a:bodyPr>
            <a:normAutofit/>
          </a:bodyPr>
          <a:lstStyle/>
          <a:p>
            <a:r>
              <a:rPr lang="zh-TW" altLang="en-US" dirty="0" smtClean="0"/>
              <a:t>資</a:t>
            </a:r>
            <a:r>
              <a:rPr lang="zh-TW" altLang="en-US" dirty="0"/>
              <a:t>通安全管理法規範重點</a:t>
            </a:r>
            <a:endParaRPr lang="en-US" altLang="zh-TW" dirty="0"/>
          </a:p>
          <a:p>
            <a:pPr marL="24795" marR="3815">
              <a:spcBef>
                <a:spcPts val="4"/>
              </a:spcBef>
            </a:pPr>
            <a:r>
              <a:rPr lang="zh-TW" altLang="en-US" dirty="0"/>
              <a:t>資通安全推動組織 </a:t>
            </a:r>
          </a:p>
          <a:p>
            <a:pPr marL="24795" marR="3815">
              <a:spcBef>
                <a:spcPts val="4"/>
              </a:spcBef>
            </a:pPr>
            <a:r>
              <a:rPr lang="zh-TW" altLang="en-US" dirty="0"/>
              <a:t>行政院、委託或委任單位、各公務機關中央目的事業主管機關權責</a:t>
            </a:r>
          </a:p>
          <a:p>
            <a:pPr marL="24795" marR="3815">
              <a:spcBef>
                <a:spcPts val="4"/>
              </a:spcBef>
            </a:pPr>
            <a:r>
              <a:rPr lang="zh-TW" altLang="en-US" dirty="0"/>
              <a:t>公務機關資通安全管理 </a:t>
            </a:r>
          </a:p>
          <a:p>
            <a:pPr marL="24795" marR="3815">
              <a:spcBef>
                <a:spcPts val="4"/>
              </a:spcBef>
            </a:pPr>
            <a:r>
              <a:rPr lang="zh-TW" altLang="en-US" dirty="0"/>
              <a:t>資安責任等級分級 資安維護計畫之制定與實施資安長設置年度資安報告提出與資安查核資安事件通報應變 建立情資分享機制獎懲制度</a:t>
            </a:r>
          </a:p>
          <a:p>
            <a:pPr marL="24795">
              <a:spcBef>
                <a:spcPts val="386"/>
              </a:spcBef>
            </a:pPr>
            <a:r>
              <a:rPr lang="zh-TW" altLang="en-US" dirty="0"/>
              <a:t>非公務機關資通安全管理</a:t>
            </a:r>
          </a:p>
          <a:p>
            <a:pPr marL="24795" marR="3815">
              <a:spcBef>
                <a:spcPts val="4"/>
              </a:spcBef>
            </a:pPr>
            <a:r>
              <a:rPr lang="zh-TW" altLang="en-US" dirty="0"/>
              <a:t>資安責任等級分級 中央目的事業主管機關得要求訂定與執行資安維護計畫，並進行查核 資安事件之通報應變</a:t>
            </a:r>
            <a:r>
              <a:rPr lang="en-US" altLang="zh-TW" dirty="0"/>
              <a:t>(</a:t>
            </a:r>
            <a:r>
              <a:rPr lang="zh-TW" altLang="en-US" dirty="0"/>
              <a:t>應通報而未通報處新臺幣三十萬元以上五百萬元以下罰鍰</a:t>
            </a:r>
            <a:r>
              <a:rPr lang="en-US" altLang="zh-TW" dirty="0"/>
              <a:t>)</a:t>
            </a:r>
            <a:r>
              <a:rPr lang="zh-TW" altLang="en-US" dirty="0"/>
              <a:t>行政檢查罰則 </a:t>
            </a:r>
            <a:r>
              <a:rPr lang="en-US" altLang="zh-TW" dirty="0"/>
              <a:t>(</a:t>
            </a:r>
            <a:r>
              <a:rPr lang="zh-TW" altLang="en-US" dirty="0"/>
              <a:t>按次處新臺幣十萬元以上一百萬元以下罰鍰</a:t>
            </a:r>
            <a:r>
              <a:rPr lang="en-US" altLang="zh-TW" dirty="0"/>
              <a:t>)</a:t>
            </a:r>
          </a:p>
          <a:p>
            <a:pPr marL="24795">
              <a:spcBef>
                <a:spcPts val="740"/>
              </a:spcBef>
            </a:pPr>
            <a:r>
              <a:rPr lang="zh-TW" altLang="en-US" dirty="0"/>
              <a:t>資通服務之委外管理</a:t>
            </a:r>
          </a:p>
          <a:p>
            <a:pPr marL="24795">
              <a:spcBef>
                <a:spcPts val="4"/>
              </a:spcBef>
            </a:pPr>
            <a:r>
              <a:rPr lang="zh-TW" altLang="en-US" dirty="0"/>
              <a:t>委託機關應監督受託者資安之維護</a:t>
            </a:r>
          </a:p>
          <a:p>
            <a:pPr marL="24795">
              <a:spcBef>
                <a:spcPts val="556"/>
              </a:spcBef>
            </a:pPr>
            <a:r>
              <a:rPr lang="zh-TW" altLang="en-US" dirty="0"/>
              <a:t>促進資通安全產業</a:t>
            </a:r>
          </a:p>
          <a:p>
            <a:pPr marL="24795" marR="3815">
              <a:spcBef>
                <a:spcPts val="4"/>
              </a:spcBef>
            </a:pPr>
            <a:r>
              <a:rPr lang="zh-TW" altLang="en-US" dirty="0"/>
              <a:t>資通安全專業人才之培育。資通安全科技之研發、整合、應用、產學合作及國際交流合作之推動。資通安全產業發展及推動。資通安全軟硬體、設備技術規範、資通安全相關服務及審驗機制之發展及推動。</a:t>
            </a:r>
          </a:p>
          <a:p>
            <a:endParaRPr dirty="0"/>
          </a:p>
        </p:txBody>
      </p:sp>
      <p:sp>
        <p:nvSpPr>
          <p:cNvPr id="5" name="投影片圖像版面配置區 4"/>
          <p:cNvSpPr>
            <a:spLocks noGrp="1" noRot="1" noChangeAspect="1"/>
          </p:cNvSpPr>
          <p:nvPr>
            <p:ph type="sldImg"/>
          </p:nvPr>
        </p:nvSpPr>
        <p:spPr/>
      </p:sp>
      <p:sp>
        <p:nvSpPr>
          <p:cNvPr id="3" name="投影片編號版面配置區 2"/>
          <p:cNvSpPr>
            <a:spLocks noGrp="1"/>
          </p:cNvSpPr>
          <p:nvPr>
            <p:ph type="sldNum" sz="quarter" idx="10"/>
          </p:nvPr>
        </p:nvSpPr>
        <p:spPr/>
        <p:txBody>
          <a:bodyPr/>
          <a:lstStyle/>
          <a:p>
            <a:fld id="{7D9C4E5E-1A71-426D-B34D-358DC7EE53A0}" type="slidenum">
              <a:rPr lang="zh-TW" altLang="en-US" smtClean="0"/>
              <a:t>54</a:t>
            </a:fld>
            <a:endParaRPr lang="zh-TW" altLang="en-US"/>
          </a:p>
        </p:txBody>
      </p:sp>
    </p:spTree>
    <p:extLst>
      <p:ext uri="{BB962C8B-B14F-4D97-AF65-F5344CB8AC3E}">
        <p14:creationId xmlns:p14="http://schemas.microsoft.com/office/powerpoint/2010/main" val="39717657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735572" y="4720387"/>
            <a:ext cx="5446396" cy="4472703"/>
          </a:xfrm>
        </p:spPr>
        <p:txBody>
          <a:bodyPr>
            <a:normAutofit/>
          </a:bodyPr>
          <a:lstStyle/>
          <a:p>
            <a:r>
              <a:rPr lang="zh-TW" altLang="en-US" dirty="0" smtClean="0"/>
              <a:t>規範對象</a:t>
            </a:r>
            <a:endParaRPr lang="en-US" altLang="zh-TW" dirty="0" smtClean="0"/>
          </a:p>
          <a:p>
            <a:pPr algn="l" defTabSz="915497" fontAlgn="auto">
              <a:spcBef>
                <a:spcPts val="0"/>
              </a:spcBef>
              <a:spcAft>
                <a:spcPts val="0"/>
              </a:spcAft>
              <a:defRPr/>
            </a:pPr>
            <a:r>
              <a:rPr lang="zh-TW" altLang="en-US" dirty="0" smtClean="0">
                <a:latin typeface="標楷體" panose="03000509000000000000" pitchFamily="65" charset="-120"/>
                <a:ea typeface="標楷體" panose="03000509000000000000" pitchFamily="65" charset="-120"/>
              </a:rPr>
              <a:t>現行規範對象係以對於人民生活、經濟活動及公眾或國家安全有重大影響者為主要納管對象</a:t>
            </a:r>
          </a:p>
          <a:p>
            <a:endParaRPr dirty="0"/>
          </a:p>
        </p:txBody>
      </p:sp>
      <p:sp>
        <p:nvSpPr>
          <p:cNvPr id="3" name="投影片編號版面配置區 2"/>
          <p:cNvSpPr>
            <a:spLocks noGrp="1"/>
          </p:cNvSpPr>
          <p:nvPr>
            <p:ph type="sldNum" sz="quarter" idx="10"/>
          </p:nvPr>
        </p:nvSpPr>
        <p:spPr>
          <a:xfrm>
            <a:off x="3856671" y="9440773"/>
            <a:ext cx="2950529" cy="496968"/>
          </a:xfrm>
        </p:spPr>
        <p:txBody>
          <a:bodyPr/>
          <a:lstStyle/>
          <a:p>
            <a:fld id="{7D9C4E5E-1A71-426D-B34D-358DC7EE53A0}" type="slidenum">
              <a:rPr lang="zh-TW" altLang="en-US" smtClean="0"/>
              <a:t>55</a:t>
            </a:fld>
            <a:endParaRPr lang="zh-TW" altLang="en-US"/>
          </a:p>
        </p:txBody>
      </p:sp>
      <p:sp>
        <p:nvSpPr>
          <p:cNvPr id="4" name="投影片圖像版面配置區 3"/>
          <p:cNvSpPr>
            <a:spLocks noGrp="1" noRot="1" noChangeAspect="1"/>
          </p:cNvSpPr>
          <p:nvPr>
            <p:ph type="sldImg"/>
          </p:nvPr>
        </p:nvSpPr>
        <p:spPr/>
      </p:sp>
    </p:spTree>
    <p:extLst>
      <p:ext uri="{BB962C8B-B14F-4D97-AF65-F5344CB8AC3E}">
        <p14:creationId xmlns:p14="http://schemas.microsoft.com/office/powerpoint/2010/main" val="3048506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75164" indent="-275164">
              <a:buFont typeface="Arial" panose="020B0604020202020204" pitchFamily="34" charset="0"/>
              <a:buChar char="•"/>
              <a:defRPr/>
            </a:pPr>
            <a:r>
              <a:rPr lang="zh-TW" altLang="en-US" dirty="0" smtClean="0"/>
              <a:t>電子簽章法</a:t>
            </a:r>
          </a:p>
          <a:p>
            <a:pPr marL="715426" lvl="1" indent="-275164">
              <a:buFont typeface="Wingdings" panose="05000000000000000000" pitchFamily="2" charset="2"/>
              <a:buChar char="Ø"/>
              <a:defRPr/>
            </a:pPr>
            <a:r>
              <a:rPr lang="zh-TW" altLang="en-US" dirty="0" smtClean="0"/>
              <a:t>此為我國推動電子化應用中最重要的法律</a:t>
            </a:r>
          </a:p>
          <a:p>
            <a:pPr marL="715426" lvl="1" indent="-275164">
              <a:buFont typeface="Wingdings" panose="05000000000000000000" pitchFamily="2" charset="2"/>
              <a:buChar char="Ø"/>
              <a:defRPr/>
            </a:pPr>
            <a:r>
              <a:rPr lang="en-US" altLang="zh-TW" dirty="0" smtClean="0"/>
              <a:t>2001 </a:t>
            </a:r>
            <a:r>
              <a:rPr lang="zh-TW" altLang="en-US" dirty="0" smtClean="0"/>
              <a:t>年</a:t>
            </a:r>
            <a:r>
              <a:rPr lang="en-US" altLang="zh-TW" dirty="0" smtClean="0"/>
              <a:t>10 </a:t>
            </a:r>
            <a:r>
              <a:rPr lang="zh-TW" altLang="en-US" dirty="0" smtClean="0"/>
              <a:t>月</a:t>
            </a:r>
            <a:r>
              <a:rPr lang="en-US" altLang="zh-TW" dirty="0" smtClean="0"/>
              <a:t>31 </a:t>
            </a:r>
            <a:r>
              <a:rPr lang="zh-TW" altLang="en-US" dirty="0" smtClean="0"/>
              <a:t>日電子簽章法在立法院三讀通過，於</a:t>
            </a:r>
            <a:r>
              <a:rPr lang="en-US" altLang="zh-TW" dirty="0" smtClean="0"/>
              <a:t>2002 </a:t>
            </a:r>
            <a:r>
              <a:rPr lang="zh-TW" altLang="en-US" dirty="0" smtClean="0"/>
              <a:t>年</a:t>
            </a:r>
            <a:r>
              <a:rPr lang="en-US" altLang="zh-TW" dirty="0" smtClean="0"/>
              <a:t>4 </a:t>
            </a:r>
            <a:r>
              <a:rPr lang="zh-TW" altLang="en-US" dirty="0" smtClean="0"/>
              <a:t>月</a:t>
            </a:r>
            <a:r>
              <a:rPr lang="en-US" altLang="zh-TW" dirty="0" smtClean="0"/>
              <a:t>1 </a:t>
            </a:r>
            <a:r>
              <a:rPr lang="zh-TW" altLang="en-US" dirty="0" smtClean="0"/>
              <a:t>日起正式施行</a:t>
            </a:r>
          </a:p>
          <a:p>
            <a:pPr marL="715426" lvl="1" indent="-275164">
              <a:buFont typeface="Wingdings" panose="05000000000000000000" pitchFamily="2" charset="2"/>
              <a:buChar char="Ø"/>
              <a:defRPr/>
            </a:pPr>
            <a:r>
              <a:rPr lang="zh-TW" altLang="en-US" dirty="0" smtClean="0"/>
              <a:t>相關配套子法亦由經濟部商業司相繼制定公布</a:t>
            </a:r>
          </a:p>
          <a:p>
            <a:pPr marL="715426" lvl="1" indent="-275164">
              <a:buFont typeface="Wingdings" panose="05000000000000000000" pitchFamily="2" charset="2"/>
              <a:buChar char="Ø"/>
              <a:defRPr/>
            </a:pPr>
            <a:r>
              <a:rPr lang="zh-TW" altLang="en-US" dirty="0" smtClean="0"/>
              <a:t>公鑰基礎建設（</a:t>
            </a:r>
            <a:r>
              <a:rPr lang="en-US" altLang="zh-TW" dirty="0" smtClean="0"/>
              <a:t>Public Key Infrastructure, PKI</a:t>
            </a:r>
            <a:r>
              <a:rPr lang="zh-TW" altLang="en-US" dirty="0" smtClean="0"/>
              <a:t>）得以依法建置及應用，民間企業及政府均可運用</a:t>
            </a:r>
            <a:r>
              <a:rPr lang="en-US" altLang="zh-TW" dirty="0" smtClean="0"/>
              <a:t>PKI </a:t>
            </a:r>
            <a:r>
              <a:rPr lang="zh-TW" altLang="en-US" dirty="0" smtClean="0"/>
              <a:t>建構線上身分辨識系統，確保線上資訊流通之機密性、完整性與不可否認性</a:t>
            </a:r>
          </a:p>
          <a:p>
            <a:pPr marL="275164" indent="-275164">
              <a:buFont typeface="Arial" panose="020B0604020202020204" pitchFamily="34" charset="0"/>
              <a:buChar char="•"/>
              <a:defRPr/>
            </a:pPr>
            <a:r>
              <a:rPr lang="zh-TW" altLang="en-US" dirty="0" smtClean="0"/>
              <a:t>資通安全產品檢驗與認證</a:t>
            </a:r>
          </a:p>
          <a:p>
            <a:pPr marL="715426" lvl="1" indent="-275164">
              <a:buFont typeface="Wingdings" panose="05000000000000000000" pitchFamily="2" charset="2"/>
              <a:buChar char="Ø"/>
              <a:defRPr/>
            </a:pPr>
            <a:r>
              <a:rPr lang="zh-TW" altLang="en-US" dirty="0" smtClean="0"/>
              <a:t>數位台灣計畫自</a:t>
            </a:r>
            <a:r>
              <a:rPr lang="en-US" altLang="zh-TW" dirty="0" smtClean="0"/>
              <a:t>2003 </a:t>
            </a:r>
            <a:r>
              <a:rPr lang="zh-TW" altLang="en-US" dirty="0" smtClean="0"/>
              <a:t>年推動執行「建立資通安全產品檢驗與認證機構計畫」，培植評估與驗證國內外資安產品能力</a:t>
            </a:r>
          </a:p>
          <a:p>
            <a:pPr marL="715426" lvl="1" indent="-275164">
              <a:buFont typeface="Wingdings" panose="05000000000000000000" pitchFamily="2" charset="2"/>
              <a:buChar char="Ø"/>
              <a:defRPr/>
            </a:pPr>
            <a:r>
              <a:rPr lang="zh-TW" altLang="en-US" dirty="0" smtClean="0"/>
              <a:t>籌備加入共同準則國際相互承認協議（</a:t>
            </a:r>
            <a:r>
              <a:rPr lang="en-US" altLang="zh-TW" dirty="0" smtClean="0"/>
              <a:t>Common Criteria Recognition Arrangement</a:t>
            </a:r>
            <a:r>
              <a:rPr lang="zh-TW" altLang="en-US" dirty="0" smtClean="0"/>
              <a:t>，</a:t>
            </a:r>
            <a:r>
              <a:rPr lang="en-US" altLang="zh-TW" dirty="0" smtClean="0"/>
              <a:t>CCRA</a:t>
            </a:r>
            <a:r>
              <a:rPr lang="zh-TW" altLang="en-US" dirty="0" smtClean="0"/>
              <a:t>）</a:t>
            </a:r>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56</a:t>
            </a:fld>
            <a:endParaRPr lang="zh-TW" altLang="en-US"/>
          </a:p>
        </p:txBody>
      </p:sp>
    </p:spTree>
    <p:extLst>
      <p:ext uri="{BB962C8B-B14F-4D97-AF65-F5344CB8AC3E}">
        <p14:creationId xmlns:p14="http://schemas.microsoft.com/office/powerpoint/2010/main" val="18590884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75164" indent="-275164">
              <a:buFont typeface="Arial" panose="020B0604020202020204" pitchFamily="34" charset="0"/>
              <a:buChar char="•"/>
              <a:defRPr/>
            </a:pPr>
            <a:r>
              <a:rPr lang="zh-TW" altLang="en-US" dirty="0" smtClean="0"/>
              <a:t>資安國家標準</a:t>
            </a:r>
          </a:p>
          <a:p>
            <a:pPr marL="715426" lvl="1" indent="-275164">
              <a:buFont typeface="Wingdings" panose="05000000000000000000" pitchFamily="2" charset="2"/>
              <a:buChar char="Ø"/>
              <a:defRPr/>
            </a:pPr>
            <a:r>
              <a:rPr lang="zh-TW" altLang="en-US" dirty="0" smtClean="0"/>
              <a:t>經濟部標準檢驗局自</a:t>
            </a:r>
            <a:r>
              <a:rPr lang="en-US" altLang="zh-TW" dirty="0" smtClean="0"/>
              <a:t>2002 </a:t>
            </a:r>
            <a:r>
              <a:rPr lang="zh-TW" altLang="en-US" dirty="0" smtClean="0"/>
              <a:t>年起陸續制定</a:t>
            </a:r>
            <a:r>
              <a:rPr lang="en-US" altLang="zh-TW" dirty="0" smtClean="0"/>
              <a:t>CNS 27001 </a:t>
            </a:r>
            <a:r>
              <a:rPr lang="zh-TW" altLang="en-US" dirty="0" smtClean="0"/>
              <a:t>等</a:t>
            </a:r>
            <a:r>
              <a:rPr lang="en-US" altLang="zh-TW" dirty="0" smtClean="0"/>
              <a:t>59 </a:t>
            </a:r>
            <a:r>
              <a:rPr lang="zh-TW" altLang="en-US" dirty="0" smtClean="0"/>
              <a:t>種標準</a:t>
            </a:r>
          </a:p>
          <a:p>
            <a:pPr marL="715426" lvl="1" indent="-275164">
              <a:buFont typeface="Wingdings" panose="05000000000000000000" pitchFamily="2" charset="2"/>
              <a:buChar char="Ø"/>
              <a:defRPr/>
            </a:pPr>
            <a:r>
              <a:rPr lang="zh-TW" altLang="en-US" dirty="0" smtClean="0"/>
              <a:t>行政院研究發展考核委員會於</a:t>
            </a:r>
            <a:r>
              <a:rPr lang="en-US" altLang="zh-TW" dirty="0" smtClean="0"/>
              <a:t>2009 </a:t>
            </a:r>
            <a:r>
              <a:rPr lang="zh-TW" altLang="en-US" dirty="0" smtClean="0"/>
              <a:t>年</a:t>
            </a:r>
            <a:r>
              <a:rPr lang="en-US" altLang="zh-TW" dirty="0" smtClean="0"/>
              <a:t>4 </a:t>
            </a:r>
            <a:r>
              <a:rPr lang="zh-TW" altLang="en-US" dirty="0" smtClean="0"/>
              <a:t>月修訂「資通安全規範整體發展藍圖」，依規劃完成防火牆安全參考指引、安全控制措施參考指引等文件，提供各政府機關（構）參照與遵循</a:t>
            </a:r>
          </a:p>
          <a:p>
            <a:pPr marL="715426" lvl="1" indent="-275164">
              <a:buFont typeface="Wingdings" panose="05000000000000000000" pitchFamily="2" charset="2"/>
              <a:buChar char="Ø"/>
              <a:defRPr/>
            </a:pPr>
            <a:r>
              <a:rPr lang="zh-TW" altLang="en-US" dirty="0" smtClean="0"/>
              <a:t>公務體系推動導入資訊安全管理系統（</a:t>
            </a:r>
            <a:r>
              <a:rPr lang="en-US" altLang="zh-TW" dirty="0" smtClean="0"/>
              <a:t>Information Security Management System</a:t>
            </a:r>
            <a:r>
              <a:rPr lang="zh-TW" altLang="en-US" dirty="0" smtClean="0"/>
              <a:t>，</a:t>
            </a:r>
            <a:r>
              <a:rPr lang="en-US" altLang="zh-TW" dirty="0" smtClean="0"/>
              <a:t>ISMS</a:t>
            </a:r>
            <a:r>
              <a:rPr lang="zh-TW" altLang="en-US" dirty="0" smtClean="0"/>
              <a:t>）驗證，以提升政府機關資訊安全管理水準</a:t>
            </a:r>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57</a:t>
            </a:fld>
            <a:endParaRPr lang="zh-TW" altLang="en-US"/>
          </a:p>
        </p:txBody>
      </p:sp>
    </p:spTree>
    <p:extLst>
      <p:ext uri="{BB962C8B-B14F-4D97-AF65-F5344CB8AC3E}">
        <p14:creationId xmlns:p14="http://schemas.microsoft.com/office/powerpoint/2010/main" val="3407183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30197" indent="-330197">
              <a:buFont typeface="Arial" panose="020B0604020202020204" pitchFamily="34" charset="0"/>
              <a:buChar char="•"/>
              <a:defRPr/>
            </a:pPr>
            <a:r>
              <a:rPr lang="zh-TW" altLang="en-US" dirty="0" smtClean="0"/>
              <a:t>資訊揭露之法規</a:t>
            </a:r>
          </a:p>
          <a:p>
            <a:pPr marL="770459" lvl="1" indent="-330197">
              <a:buFont typeface="Wingdings" panose="05000000000000000000" pitchFamily="2" charset="2"/>
              <a:buChar char="Ø"/>
              <a:defRPr/>
            </a:pPr>
            <a:r>
              <a:rPr lang="en-US" altLang="zh-TW" dirty="0" smtClean="0"/>
              <a:t>2003 </a:t>
            </a:r>
            <a:r>
              <a:rPr lang="zh-TW" altLang="en-US" dirty="0" smtClean="0"/>
              <a:t>年制定實施國家機密保護法，目的在於落實公務機密保護、維護國家安全及利益，與確保行政目的之遂行</a:t>
            </a:r>
          </a:p>
          <a:p>
            <a:pPr marL="770459" lvl="1" indent="-330197">
              <a:buFont typeface="Wingdings" panose="05000000000000000000" pitchFamily="2" charset="2"/>
              <a:buChar char="Ø"/>
              <a:defRPr/>
            </a:pPr>
            <a:r>
              <a:rPr lang="en-US" altLang="zh-TW" dirty="0" smtClean="0"/>
              <a:t>2005 </a:t>
            </a:r>
            <a:r>
              <a:rPr lang="zh-TW" altLang="en-US" dirty="0" smtClean="0"/>
              <a:t>年公布政府資訊公開法，俾利民眾共享及公平利用政府資訊，以增進全民對公共事務之瞭解、信賴及監督，並促進民主參與</a:t>
            </a:r>
          </a:p>
          <a:p>
            <a:pPr marL="330197" indent="-330197">
              <a:buFont typeface="Arial" panose="020B0604020202020204" pitchFamily="34" charset="0"/>
              <a:buChar char="•"/>
              <a:defRPr/>
            </a:pPr>
            <a:r>
              <a:rPr lang="zh-TW" altLang="en-US" dirty="0" smtClean="0"/>
              <a:t>打擊網路犯罪之法規</a:t>
            </a:r>
          </a:p>
          <a:p>
            <a:pPr marL="770459" lvl="1" indent="-330197">
              <a:buFont typeface="Wingdings" panose="05000000000000000000" pitchFamily="2" charset="2"/>
              <a:buChar char="Ø"/>
              <a:defRPr/>
            </a:pPr>
            <a:r>
              <a:rPr lang="zh-TW" altLang="en-US" dirty="0" smtClean="0"/>
              <a:t>於</a:t>
            </a:r>
            <a:r>
              <a:rPr lang="en-US" altLang="zh-TW" dirty="0" smtClean="0"/>
              <a:t>2003 </a:t>
            </a:r>
            <a:r>
              <a:rPr lang="zh-TW" altLang="en-US" dirty="0" smtClean="0"/>
              <a:t>年 </a:t>
            </a:r>
            <a:r>
              <a:rPr lang="en-US" altLang="zh-TW" dirty="0" smtClean="0"/>
              <a:t>6 </a:t>
            </a:r>
            <a:r>
              <a:rPr lang="zh-TW" altLang="en-US" dirty="0" smtClean="0"/>
              <a:t>月增訂刑法第</a:t>
            </a:r>
            <a:r>
              <a:rPr lang="en-US" altLang="zh-TW" dirty="0" smtClean="0"/>
              <a:t>36 </a:t>
            </a:r>
            <a:r>
              <a:rPr lang="zh-TW" altLang="en-US" dirty="0" smtClean="0"/>
              <a:t>章「妨害電腦使用罪」章，讓駭客入侵、病毒散布或植入木馬等行為皆有明確的處罰依據</a:t>
            </a:r>
          </a:p>
          <a:p>
            <a:pPr marL="770459" lvl="1" indent="-330197">
              <a:buFont typeface="Wingdings" panose="05000000000000000000" pitchFamily="2" charset="2"/>
              <a:buChar char="Ø"/>
              <a:defRPr/>
            </a:pPr>
            <a:r>
              <a:rPr lang="en-US" altLang="zh-TW" dirty="0" smtClean="0"/>
              <a:t>2004 </a:t>
            </a:r>
            <a:r>
              <a:rPr lang="zh-TW" altLang="en-US" dirty="0" smtClean="0"/>
              <a:t>年在兒童及少年福利法的授權下。通過電腦網路內容分級處理辦法，防制兒童或少年接取不良資訊，避免網路成為色情犯罪的媒介，或於網路上散布不當內容戕害青少年身心健康</a:t>
            </a:r>
          </a:p>
          <a:p>
            <a:endParaRPr lang="zh-TW" altLang="en-US"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58</a:t>
            </a:fld>
            <a:endParaRPr lang="zh-TW" altLang="en-US"/>
          </a:p>
        </p:txBody>
      </p:sp>
    </p:spTree>
    <p:extLst>
      <p:ext uri="{BB962C8B-B14F-4D97-AF65-F5344CB8AC3E}">
        <p14:creationId xmlns:p14="http://schemas.microsoft.com/office/powerpoint/2010/main" val="40662691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30197" indent="-330197">
              <a:buFont typeface="Arial" panose="020B0604020202020204" pitchFamily="34" charset="0"/>
              <a:buChar char="•"/>
              <a:defRPr/>
            </a:pPr>
            <a:r>
              <a:rPr lang="zh-TW" altLang="en-US" dirty="0" smtClean="0"/>
              <a:t>民眾通訊秘密與個人隱私之法規</a:t>
            </a:r>
          </a:p>
          <a:p>
            <a:pPr marL="770459" lvl="1" indent="-330197">
              <a:buFont typeface="Wingdings" panose="05000000000000000000" pitchFamily="2" charset="2"/>
              <a:buChar char="Ø"/>
              <a:defRPr/>
            </a:pPr>
            <a:r>
              <a:rPr lang="zh-TW" altLang="en-US" dirty="0" smtClean="0"/>
              <a:t>通訊秘密以電腦處理個人資料保護法、刑法、通訊保障及監察法及電信法相關法令來加以保護</a:t>
            </a:r>
          </a:p>
          <a:p>
            <a:pPr marL="770459" lvl="1" indent="-330197">
              <a:buFont typeface="Wingdings" panose="05000000000000000000" pitchFamily="2" charset="2"/>
              <a:buChar char="Ø"/>
              <a:defRPr/>
            </a:pPr>
            <a:r>
              <a:rPr lang="zh-TW" altLang="en-US" dirty="0" smtClean="0"/>
              <a:t>行政院院會於 </a:t>
            </a:r>
            <a:r>
              <a:rPr lang="en-US" altLang="zh-TW" dirty="0" smtClean="0"/>
              <a:t>2009/2/26 </a:t>
            </a:r>
            <a:r>
              <a:rPr lang="zh-TW" altLang="en-US" dirty="0" smtClean="0"/>
              <a:t>通過國家通訊傳播委員會所提「濫發商業電子郵件管理條例」草案，正在立法院審議中</a:t>
            </a:r>
          </a:p>
          <a:p>
            <a:pPr marL="770459" lvl="1" indent="-330197">
              <a:buFont typeface="Wingdings" panose="05000000000000000000" pitchFamily="2" charset="2"/>
              <a:buChar char="Ø"/>
              <a:defRPr/>
            </a:pPr>
            <a:r>
              <a:rPr lang="zh-TW" altLang="en-US" dirty="0" smtClean="0"/>
              <a:t>電腦處理個人資料保護法修正為個人資料保護法，立法院業於 </a:t>
            </a:r>
            <a:r>
              <a:rPr lang="en-US" altLang="zh-TW" dirty="0" smtClean="0"/>
              <a:t>2010 </a:t>
            </a:r>
            <a:r>
              <a:rPr lang="zh-TW" altLang="en-US" dirty="0" smtClean="0"/>
              <a:t>年</a:t>
            </a:r>
            <a:r>
              <a:rPr lang="en-US" altLang="zh-TW" dirty="0" smtClean="0"/>
              <a:t>4 </a:t>
            </a:r>
            <a:r>
              <a:rPr lang="zh-TW" altLang="en-US" dirty="0" smtClean="0"/>
              <a:t>月</a:t>
            </a:r>
            <a:r>
              <a:rPr lang="en-US" altLang="zh-TW" dirty="0" smtClean="0"/>
              <a:t>27 </a:t>
            </a:r>
            <a:r>
              <a:rPr lang="zh-TW" altLang="en-US" dirty="0" smtClean="0"/>
              <a:t>日三讀通過</a:t>
            </a:r>
          </a:p>
          <a:p>
            <a:pPr marL="770459" lvl="1" indent="-330197">
              <a:buFont typeface="Wingdings" panose="05000000000000000000" pitchFamily="2" charset="2"/>
              <a:buChar char="Ø"/>
              <a:defRPr/>
            </a:pPr>
            <a:r>
              <a:rPr lang="zh-TW" altLang="en-US" dirty="0" smtClean="0"/>
              <a:t>電子商務個人資料保護部分，已由法務部會同經濟部公告指定無店面零售業適用電腦處理個人資料保護法，於 </a:t>
            </a:r>
            <a:r>
              <a:rPr lang="en-US" altLang="zh-TW" dirty="0" smtClean="0"/>
              <a:t>2010 </a:t>
            </a:r>
            <a:r>
              <a:rPr lang="zh-TW" altLang="en-US" dirty="0" smtClean="0"/>
              <a:t>年 </a:t>
            </a:r>
            <a:r>
              <a:rPr lang="en-US" altLang="zh-TW" dirty="0" smtClean="0"/>
              <a:t>7 </a:t>
            </a:r>
            <a:r>
              <a:rPr lang="zh-TW" altLang="en-US" dirty="0" smtClean="0"/>
              <a:t>月</a:t>
            </a:r>
            <a:r>
              <a:rPr lang="en-US" altLang="zh-TW" dirty="0" smtClean="0"/>
              <a:t>1 </a:t>
            </a:r>
            <a:r>
              <a:rPr lang="zh-TW" altLang="en-US" dirty="0" smtClean="0"/>
              <a:t>日施行</a:t>
            </a:r>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59</a:t>
            </a:fld>
            <a:endParaRPr lang="zh-TW" altLang="en-US"/>
          </a:p>
        </p:txBody>
      </p:sp>
    </p:spTree>
    <p:extLst>
      <p:ext uri="{BB962C8B-B14F-4D97-AF65-F5344CB8AC3E}">
        <p14:creationId xmlns:p14="http://schemas.microsoft.com/office/powerpoint/2010/main" val="652187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C973DB-5138-40E4-9CE7-38821B7F803F}" type="slidenum">
              <a:rPr lang="en-US" altLang="zh-TW"/>
              <a:pPr/>
              <a:t>6</a:t>
            </a:fld>
            <a:endParaRPr lang="en-US" altLang="zh-TW"/>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pPr algn="l">
              <a:defRPr/>
            </a:pPr>
            <a:r>
              <a:rPr lang="zh-TW" altLang="en-US" b="0" kern="0" dirty="0" smtClean="0">
                <a:latin typeface="Times New Roman" pitchFamily="18" charset="0"/>
                <a:ea typeface="標楷體" pitchFamily="65" charset="-120"/>
              </a:rPr>
              <a:t>國家資通安全管理法</a:t>
            </a:r>
            <a:endParaRPr lang="zh-TW" altLang="en-US" b="0" kern="0" dirty="0">
              <a:latin typeface="Times New Roman" pitchFamily="18" charset="0"/>
              <a:ea typeface="標楷體" pitchFamily="65" charset="-120"/>
            </a:endParaRPr>
          </a:p>
        </p:txBody>
      </p:sp>
    </p:spTree>
    <p:extLst>
      <p:ext uri="{BB962C8B-B14F-4D97-AF65-F5344CB8AC3E}">
        <p14:creationId xmlns:p14="http://schemas.microsoft.com/office/powerpoint/2010/main" val="334235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資訊系統分類分級與鑑別機制流程圖</a:t>
            </a:r>
            <a:endParaRPr lang="zh-TW" altLang="en-US"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60</a:t>
            </a:fld>
            <a:endParaRPr lang="zh-TW" altLang="en-US"/>
          </a:p>
        </p:txBody>
      </p:sp>
    </p:spTree>
    <p:extLst>
      <p:ext uri="{BB962C8B-B14F-4D97-AF65-F5344CB8AC3E}">
        <p14:creationId xmlns:p14="http://schemas.microsoft.com/office/powerpoint/2010/main" val="8495572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資訊系統分類分級與鑑別</a:t>
            </a:r>
            <a:r>
              <a:rPr lang="zh-TW" altLang="en-US" dirty="0" smtClean="0"/>
              <a:t>機制及安全</a:t>
            </a:r>
            <a:r>
              <a:rPr lang="zh-TW" altLang="en-US" dirty="0" smtClean="0"/>
              <a:t>等級評估</a:t>
            </a:r>
            <a:r>
              <a:rPr lang="zh-TW" altLang="en-US" dirty="0" smtClean="0"/>
              <a:t>表</a:t>
            </a:r>
            <a:endParaRPr lang="zh-TW" altLang="en-US"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61</a:t>
            </a:fld>
            <a:endParaRPr lang="zh-TW" altLang="en-US"/>
          </a:p>
        </p:txBody>
      </p:sp>
    </p:spTree>
    <p:extLst>
      <p:ext uri="{BB962C8B-B14F-4D97-AF65-F5344CB8AC3E}">
        <p14:creationId xmlns:p14="http://schemas.microsoft.com/office/powerpoint/2010/main" val="26753579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5378" tIns="47689" rIns="95378" bIns="47689" rtlCol="0"/>
          <a:lstStyle/>
          <a:p>
            <a:r>
              <a:rPr lang="zh-TW" altLang="en-US" sz="1400" dirty="0"/>
              <a:t>國際資安法規</a:t>
            </a:r>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62</a:t>
            </a:fld>
            <a:endParaRPr lang="zh-TW" altLang="en-US"/>
          </a:p>
        </p:txBody>
      </p:sp>
    </p:spTree>
    <p:extLst>
      <p:ext uri="{BB962C8B-B14F-4D97-AF65-F5344CB8AC3E}">
        <p14:creationId xmlns:p14="http://schemas.microsoft.com/office/powerpoint/2010/main" val="2042082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769452" y="4752221"/>
            <a:ext cx="5446396" cy="4472703"/>
          </a:xfrm>
        </p:spPr>
        <p:txBody>
          <a:bodyPr>
            <a:normAutofit/>
          </a:bodyPr>
          <a:lstStyle/>
          <a:p>
            <a:r>
              <a:rPr lang="zh-TW" altLang="en-US" dirty="0">
                <a:solidFill>
                  <a:schemeClr val="tx2"/>
                </a:solidFill>
              </a:rPr>
              <a:t>全球主要國家數位科技風險法規</a:t>
            </a:r>
            <a:endParaRPr dirty="0"/>
          </a:p>
        </p:txBody>
      </p:sp>
      <p:sp>
        <p:nvSpPr>
          <p:cNvPr id="3" name="投影片編號版面配置區 2"/>
          <p:cNvSpPr>
            <a:spLocks noGrp="1"/>
          </p:cNvSpPr>
          <p:nvPr>
            <p:ph type="sldNum" sz="quarter" idx="10"/>
          </p:nvPr>
        </p:nvSpPr>
        <p:spPr>
          <a:xfrm>
            <a:off x="3856671" y="9440773"/>
            <a:ext cx="2950529" cy="496968"/>
          </a:xfrm>
        </p:spPr>
        <p:txBody>
          <a:bodyPr/>
          <a:lstStyle/>
          <a:p>
            <a:fld id="{7D9C4E5E-1A71-426D-B34D-358DC7EE53A0}" type="slidenum">
              <a:rPr lang="zh-TW" altLang="en-US" smtClean="0"/>
              <a:t>63</a:t>
            </a:fld>
            <a:endParaRPr lang="zh-TW" altLang="en-US"/>
          </a:p>
        </p:txBody>
      </p:sp>
      <p:sp>
        <p:nvSpPr>
          <p:cNvPr id="4" name="投影片圖像版面配置區 3"/>
          <p:cNvSpPr>
            <a:spLocks noGrp="1" noRot="1" noChangeAspect="1"/>
          </p:cNvSpPr>
          <p:nvPr>
            <p:ph type="sldImg"/>
          </p:nvPr>
        </p:nvSpPr>
        <p:spPr/>
      </p:sp>
    </p:spTree>
    <p:extLst>
      <p:ext uri="{BB962C8B-B14F-4D97-AF65-F5344CB8AC3E}">
        <p14:creationId xmlns:p14="http://schemas.microsoft.com/office/powerpoint/2010/main" val="12664804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latin typeface="標楷體" pitchFamily="65" charset="-120"/>
                <a:ea typeface="標楷體" pitchFamily="65" charset="-120"/>
              </a:rPr>
              <a:t>美國聯邦資訊安全管理法緣起與發展。</a:t>
            </a:r>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64</a:t>
            </a:fld>
            <a:endParaRPr lang="en-US" altLang="zh-TW"/>
          </a:p>
        </p:txBody>
      </p:sp>
    </p:spTree>
    <p:extLst>
      <p:ext uri="{BB962C8B-B14F-4D97-AF65-F5344CB8AC3E}">
        <p14:creationId xmlns:p14="http://schemas.microsoft.com/office/powerpoint/2010/main" val="719977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dirty="0" smtClean="0">
                <a:latin typeface="標楷體" pitchFamily="65" charset="-120"/>
                <a:ea typeface="標楷體" pitchFamily="65" charset="-120"/>
              </a:rPr>
              <a:t>美國聯邦資訊安全管理法緣起與發展。</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65</a:t>
            </a:fld>
            <a:endParaRPr lang="en-US" altLang="zh-TW"/>
          </a:p>
        </p:txBody>
      </p:sp>
    </p:spTree>
    <p:extLst>
      <p:ext uri="{BB962C8B-B14F-4D97-AF65-F5344CB8AC3E}">
        <p14:creationId xmlns:p14="http://schemas.microsoft.com/office/powerpoint/2010/main" val="41985063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smtClean="0">
                <a:solidFill>
                  <a:schemeClr val="accent2"/>
                </a:solidFill>
                <a:latin typeface="Times New Roman" pitchFamily="18" charset="0"/>
                <a:ea typeface="標楷體" pitchFamily="65" charset="-120"/>
              </a:rPr>
              <a:t>聯邦資訊安全法初探</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66</a:t>
            </a:fld>
            <a:endParaRPr lang="en-US" altLang="zh-TW"/>
          </a:p>
        </p:txBody>
      </p:sp>
    </p:spTree>
    <p:extLst>
      <p:ext uri="{BB962C8B-B14F-4D97-AF65-F5344CB8AC3E}">
        <p14:creationId xmlns:p14="http://schemas.microsoft.com/office/powerpoint/2010/main" val="1563016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a:solidFill>
                  <a:schemeClr val="accent2"/>
                </a:solidFill>
                <a:latin typeface="Times New Roman" pitchFamily="18" charset="0"/>
              </a:rPr>
              <a:t>通資訊系統安全推動計畫機制示意圖</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67</a:t>
            </a:fld>
            <a:endParaRPr lang="en-US" altLang="zh-TW"/>
          </a:p>
        </p:txBody>
      </p:sp>
    </p:spTree>
    <p:extLst>
      <p:ext uri="{BB962C8B-B14F-4D97-AF65-F5344CB8AC3E}">
        <p14:creationId xmlns:p14="http://schemas.microsoft.com/office/powerpoint/2010/main" val="25807555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dirty="0" smtClean="0">
                <a:solidFill>
                  <a:schemeClr val="accent2"/>
                </a:solidFill>
                <a:latin typeface="標楷體" panose="03000509000000000000" pitchFamily="65" charset="-120"/>
                <a:ea typeface="標楷體" panose="03000509000000000000" pitchFamily="65" charset="-120"/>
              </a:rPr>
              <a:t>FISMA</a:t>
            </a:r>
            <a:r>
              <a:rPr lang="zh-TW" altLang="en-US" b="0" dirty="0" smtClean="0">
                <a:solidFill>
                  <a:schemeClr val="accent2"/>
                </a:solidFill>
                <a:latin typeface="標楷體" panose="03000509000000000000" pitchFamily="65" charset="-120"/>
                <a:ea typeface="標楷體" panose="03000509000000000000" pitchFamily="65" charset="-120"/>
              </a:rPr>
              <a:t>內容與定義</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68</a:t>
            </a:fld>
            <a:endParaRPr lang="en-US" altLang="zh-TW"/>
          </a:p>
        </p:txBody>
      </p:sp>
    </p:spTree>
    <p:extLst>
      <p:ext uri="{BB962C8B-B14F-4D97-AF65-F5344CB8AC3E}">
        <p14:creationId xmlns:p14="http://schemas.microsoft.com/office/powerpoint/2010/main" val="17044075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en-US" altLang="zh-TW" b="0" dirty="0" smtClean="0">
                <a:solidFill>
                  <a:schemeClr val="accent2"/>
                </a:solidFill>
                <a:latin typeface="標楷體" panose="03000509000000000000" pitchFamily="65" charset="-120"/>
                <a:ea typeface="標楷體" panose="03000509000000000000" pitchFamily="65" charset="-120"/>
              </a:rPr>
              <a:t>FISMA</a:t>
            </a:r>
            <a:r>
              <a:rPr lang="zh-TW" altLang="en-US" b="0" dirty="0" smtClean="0">
                <a:solidFill>
                  <a:schemeClr val="accent2"/>
                </a:solidFill>
                <a:latin typeface="標楷體" panose="03000509000000000000" pitchFamily="65" charset="-120"/>
                <a:ea typeface="標楷體" panose="03000509000000000000" pitchFamily="65" charset="-120"/>
              </a:rPr>
              <a:t>對資訊安全管理之定義</a:t>
            </a:r>
            <a:endParaRPr lang="zh-TW" altLang="en-US" b="0" dirty="0" smtClean="0"/>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69</a:t>
            </a:fld>
            <a:endParaRPr lang="en-US" altLang="zh-TW"/>
          </a:p>
        </p:txBody>
      </p:sp>
    </p:spTree>
    <p:extLst>
      <p:ext uri="{BB962C8B-B14F-4D97-AF65-F5344CB8AC3E}">
        <p14:creationId xmlns:p14="http://schemas.microsoft.com/office/powerpoint/2010/main" val="616379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107/06/06</a:t>
            </a:r>
            <a:r>
              <a:rPr lang="zh-TW" altLang="en-US" dirty="0"/>
              <a:t>：發布資通安全管理法</a:t>
            </a:r>
            <a:endParaRPr lang="en-US" altLang="zh-TW" dirty="0"/>
          </a:p>
          <a:p>
            <a:r>
              <a:rPr lang="en-US" altLang="zh-TW" dirty="0" smtClean="0"/>
              <a:t>107/11/21</a:t>
            </a:r>
            <a:r>
              <a:rPr lang="zh-TW" altLang="en-US" dirty="0" smtClean="0"/>
              <a:t>：行政院發布相關子法</a:t>
            </a:r>
            <a:endParaRPr lang="en-US" altLang="zh-TW" dirty="0" smtClean="0"/>
          </a:p>
          <a:p>
            <a:r>
              <a:rPr lang="en-US" altLang="zh-TW" dirty="0"/>
              <a:t>-</a:t>
            </a:r>
            <a:r>
              <a:rPr lang="zh-TW" altLang="en-US" dirty="0"/>
              <a:t>資通安全管理法施行細則</a:t>
            </a:r>
            <a:endParaRPr lang="en-US" altLang="zh-TW" dirty="0"/>
          </a:p>
          <a:p>
            <a:r>
              <a:rPr lang="en-US" altLang="zh-TW" dirty="0" smtClean="0"/>
              <a:t>-</a:t>
            </a:r>
            <a:r>
              <a:rPr lang="zh-TW" altLang="en-US" dirty="0" smtClean="0"/>
              <a:t>資通安全責任等級分級辦法</a:t>
            </a:r>
            <a:endParaRPr lang="en-US" altLang="zh-TW" dirty="0" smtClean="0"/>
          </a:p>
          <a:p>
            <a:r>
              <a:rPr lang="en-US" altLang="zh-TW" dirty="0"/>
              <a:t>-</a:t>
            </a:r>
            <a:r>
              <a:rPr lang="zh-TW" altLang="en-US" dirty="0"/>
              <a:t>資通安全事件通報及應變辦法</a:t>
            </a:r>
            <a:endParaRPr lang="en-US" altLang="zh-TW" dirty="0"/>
          </a:p>
          <a:p>
            <a:r>
              <a:rPr lang="en-US" altLang="zh-TW" dirty="0" smtClean="0"/>
              <a:t>-</a:t>
            </a:r>
            <a:r>
              <a:rPr lang="zh-TW" altLang="en-US" dirty="0" smtClean="0"/>
              <a:t>特定非公務機關資通安全維護計畫實施情形稽核辦法</a:t>
            </a:r>
            <a:endParaRPr lang="en-US" altLang="zh-TW" dirty="0" smtClean="0"/>
          </a:p>
          <a:p>
            <a:r>
              <a:rPr lang="en-US" altLang="zh-TW" dirty="0"/>
              <a:t>-</a:t>
            </a:r>
            <a:r>
              <a:rPr lang="zh-TW" altLang="en-US" dirty="0"/>
              <a:t>資通安全情資分享辦法</a:t>
            </a:r>
            <a:endParaRPr lang="en-US" altLang="zh-TW" dirty="0"/>
          </a:p>
          <a:p>
            <a:r>
              <a:rPr lang="en-US" altLang="zh-TW" dirty="0" smtClean="0"/>
              <a:t>-</a:t>
            </a:r>
            <a:r>
              <a:rPr lang="zh-TW" altLang="en-US" dirty="0" smtClean="0"/>
              <a:t>公務機關所屬人員資通安全事項獎懲</a:t>
            </a:r>
            <a:r>
              <a:rPr lang="zh-TW" altLang="en-US" dirty="0" smtClean="0"/>
              <a:t>辦法</a:t>
            </a:r>
            <a:endParaRPr lang="en-US" altLang="zh-TW" dirty="0" smtClean="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7</a:t>
            </a:fld>
            <a:endParaRPr lang="en-US" altLang="zh-TW"/>
          </a:p>
        </p:txBody>
      </p:sp>
    </p:spTree>
    <p:extLst>
      <p:ext uri="{BB962C8B-B14F-4D97-AF65-F5344CB8AC3E}">
        <p14:creationId xmlns:p14="http://schemas.microsoft.com/office/powerpoint/2010/main" val="10956650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5497"/>
            <a:r>
              <a:rPr lang="zh-TW" altLang="en-US" b="0" dirty="0" smtClean="0">
                <a:solidFill>
                  <a:schemeClr val="accent2"/>
                </a:solidFill>
                <a:latin typeface="標楷體" panose="03000509000000000000" pitchFamily="65" charset="-120"/>
                <a:ea typeface="標楷體" panose="03000509000000000000" pitchFamily="65" charset="-120"/>
              </a:rPr>
              <a:t>資訊安全管理之定義</a:t>
            </a:r>
            <a:endParaRPr lang="zh-TW" altLang="en-US" b="0" dirty="0" smtClean="0"/>
          </a:p>
          <a:p>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70</a:t>
            </a:fld>
            <a:endParaRPr lang="en-US" altLang="zh-TW"/>
          </a:p>
        </p:txBody>
      </p:sp>
    </p:spTree>
    <p:extLst>
      <p:ext uri="{BB962C8B-B14F-4D97-AF65-F5344CB8AC3E}">
        <p14:creationId xmlns:p14="http://schemas.microsoft.com/office/powerpoint/2010/main" val="31631399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dirty="0" smtClean="0">
                <a:latin typeface="標楷體" panose="03000509000000000000" pitchFamily="65" charset="-120"/>
                <a:ea typeface="標楷體" panose="03000509000000000000" pitchFamily="65" charset="-120"/>
              </a:rPr>
              <a:t>OMB</a:t>
            </a:r>
            <a:r>
              <a:rPr lang="zh-TW" altLang="en-US" b="0" dirty="0" smtClean="0">
                <a:latin typeface="標楷體" panose="03000509000000000000" pitchFamily="65" charset="-120"/>
                <a:ea typeface="標楷體" panose="03000509000000000000" pitchFamily="65" charset="-120"/>
              </a:rPr>
              <a:t>之責任</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71</a:t>
            </a:fld>
            <a:endParaRPr lang="en-US" altLang="zh-TW"/>
          </a:p>
        </p:txBody>
      </p:sp>
    </p:spTree>
    <p:extLst>
      <p:ext uri="{BB962C8B-B14F-4D97-AF65-F5344CB8AC3E}">
        <p14:creationId xmlns:p14="http://schemas.microsoft.com/office/powerpoint/2010/main" val="22609320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dirty="0" smtClean="0">
                <a:latin typeface="標楷體" panose="03000509000000000000" pitchFamily="65" charset="-120"/>
                <a:ea typeface="標楷體" panose="03000509000000000000" pitchFamily="65" charset="-120"/>
              </a:rPr>
              <a:t>OMB</a:t>
            </a:r>
            <a:r>
              <a:rPr lang="zh-TW" altLang="en-US" b="0" dirty="0" smtClean="0">
                <a:latin typeface="標楷體" panose="03000509000000000000" pitchFamily="65" charset="-120"/>
                <a:ea typeface="標楷體" panose="03000509000000000000" pitchFamily="65" charset="-120"/>
              </a:rPr>
              <a:t>之責任</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72</a:t>
            </a:fld>
            <a:endParaRPr lang="en-US" altLang="zh-TW"/>
          </a:p>
        </p:txBody>
      </p:sp>
    </p:spTree>
    <p:extLst>
      <p:ext uri="{BB962C8B-B14F-4D97-AF65-F5344CB8AC3E}">
        <p14:creationId xmlns:p14="http://schemas.microsoft.com/office/powerpoint/2010/main" val="10542161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smtClean="0">
                <a:solidFill>
                  <a:schemeClr val="accent2"/>
                </a:solidFill>
                <a:latin typeface="標楷體" panose="03000509000000000000" pitchFamily="65" charset="-120"/>
                <a:ea typeface="標楷體" panose="03000509000000000000" pitchFamily="65" charset="-120"/>
              </a:rPr>
              <a:t>資訊安全管理實作評鑑</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73</a:t>
            </a:fld>
            <a:endParaRPr lang="en-US" altLang="zh-TW"/>
          </a:p>
        </p:txBody>
      </p:sp>
    </p:spTree>
    <p:extLst>
      <p:ext uri="{BB962C8B-B14F-4D97-AF65-F5344CB8AC3E}">
        <p14:creationId xmlns:p14="http://schemas.microsoft.com/office/powerpoint/2010/main" val="310094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smtClean="0">
                <a:solidFill>
                  <a:schemeClr val="accent2"/>
                </a:solidFill>
                <a:latin typeface="標楷體" panose="03000509000000000000" pitchFamily="65" charset="-120"/>
                <a:ea typeface="標楷體" panose="03000509000000000000" pitchFamily="65" charset="-120"/>
              </a:rPr>
              <a:t>資訊安全管理實作評鑑報告</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74</a:t>
            </a:fld>
            <a:endParaRPr lang="en-US" altLang="zh-TW"/>
          </a:p>
        </p:txBody>
      </p:sp>
    </p:spTree>
    <p:extLst>
      <p:ext uri="{BB962C8B-B14F-4D97-AF65-F5344CB8AC3E}">
        <p14:creationId xmlns:p14="http://schemas.microsoft.com/office/powerpoint/2010/main" val="29215804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dirty="0" smtClean="0">
                <a:solidFill>
                  <a:schemeClr val="accent2"/>
                </a:solidFill>
                <a:latin typeface="標楷體" panose="03000509000000000000" pitchFamily="65" charset="-120"/>
                <a:ea typeface="標楷體" panose="03000509000000000000" pitchFamily="65" charset="-120"/>
              </a:rPr>
              <a:t>NIST</a:t>
            </a:r>
            <a:r>
              <a:rPr lang="zh-TW" altLang="en-US" b="0" dirty="0" smtClean="0">
                <a:solidFill>
                  <a:schemeClr val="accent2"/>
                </a:solidFill>
                <a:latin typeface="標楷體" panose="03000509000000000000" pitchFamily="65" charset="-120"/>
                <a:ea typeface="標楷體" panose="03000509000000000000" pitchFamily="65" charset="-120"/>
              </a:rPr>
              <a:t>之定位</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75</a:t>
            </a:fld>
            <a:endParaRPr lang="en-US" altLang="zh-TW"/>
          </a:p>
        </p:txBody>
      </p:sp>
    </p:spTree>
    <p:extLst>
      <p:ext uri="{BB962C8B-B14F-4D97-AF65-F5344CB8AC3E}">
        <p14:creationId xmlns:p14="http://schemas.microsoft.com/office/powerpoint/2010/main" val="2096686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smtClean="0">
                <a:solidFill>
                  <a:schemeClr val="accent2"/>
                </a:solidFill>
                <a:latin typeface="標楷體" panose="03000509000000000000" pitchFamily="65" charset="-120"/>
                <a:ea typeface="標楷體" panose="03000509000000000000" pitchFamily="65" charset="-120"/>
              </a:rPr>
              <a:t>根基於風險管理的</a:t>
            </a:r>
            <a:r>
              <a:rPr lang="en-US" altLang="zh-TW" b="0" dirty="0" smtClean="0">
                <a:solidFill>
                  <a:schemeClr val="accent2"/>
                </a:solidFill>
                <a:latin typeface="標楷體" panose="03000509000000000000" pitchFamily="65" charset="-120"/>
                <a:ea typeface="標楷體" panose="03000509000000000000" pitchFamily="65" charset="-120"/>
              </a:rPr>
              <a:t>ISMS</a:t>
            </a:r>
            <a:r>
              <a:rPr lang="zh-TW" altLang="en-US" b="0" dirty="0" smtClean="0">
                <a:solidFill>
                  <a:schemeClr val="accent2"/>
                </a:solidFill>
                <a:latin typeface="標楷體" panose="03000509000000000000" pitchFamily="65" charset="-120"/>
                <a:ea typeface="標楷體" panose="03000509000000000000" pitchFamily="65" charset="-120"/>
              </a:rPr>
              <a:t>之框架</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76</a:t>
            </a:fld>
            <a:endParaRPr lang="en-US" altLang="zh-TW"/>
          </a:p>
        </p:txBody>
      </p:sp>
    </p:spTree>
    <p:extLst>
      <p:ext uri="{BB962C8B-B14F-4D97-AF65-F5344CB8AC3E}">
        <p14:creationId xmlns:p14="http://schemas.microsoft.com/office/powerpoint/2010/main" val="2390941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dirty="0" smtClean="0">
                <a:solidFill>
                  <a:schemeClr val="accent2"/>
                </a:solidFill>
                <a:latin typeface="標楷體" panose="03000509000000000000" pitchFamily="65" charset="-120"/>
                <a:ea typeface="標楷體" panose="03000509000000000000" pitchFamily="65" charset="-120"/>
              </a:rPr>
              <a:t>NIST</a:t>
            </a:r>
            <a:r>
              <a:rPr lang="zh-TW" altLang="en-US" b="0" dirty="0" smtClean="0">
                <a:solidFill>
                  <a:schemeClr val="accent2"/>
                </a:solidFill>
                <a:latin typeface="標楷體" panose="03000509000000000000" pitchFamily="65" charset="-120"/>
                <a:ea typeface="標楷體" panose="03000509000000000000" pitchFamily="65" charset="-120"/>
              </a:rPr>
              <a:t>法名詞修正</a:t>
            </a:r>
            <a:endParaRPr lang="zh-TW" altLang="en-US" b="0"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77</a:t>
            </a:fld>
            <a:endParaRPr lang="en-US" altLang="zh-TW"/>
          </a:p>
        </p:txBody>
      </p:sp>
    </p:spTree>
    <p:extLst>
      <p:ext uri="{BB962C8B-B14F-4D97-AF65-F5344CB8AC3E}">
        <p14:creationId xmlns:p14="http://schemas.microsoft.com/office/powerpoint/2010/main" val="41094151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769452" y="4720387"/>
            <a:ext cx="5446396" cy="4472703"/>
          </a:xfrm>
        </p:spPr>
        <p:txBody>
          <a:bodyPr>
            <a:normAutofit/>
          </a:bodyPr>
          <a:lstStyle/>
          <a:p>
            <a:r>
              <a:rPr lang="zh-TW" altLang="en-US" dirty="0" smtClean="0"/>
              <a:t>中國網路安全法</a:t>
            </a:r>
            <a:endParaRPr dirty="0"/>
          </a:p>
        </p:txBody>
      </p:sp>
      <p:sp>
        <p:nvSpPr>
          <p:cNvPr id="3" name="投影片編號版面配置區 2"/>
          <p:cNvSpPr>
            <a:spLocks noGrp="1"/>
          </p:cNvSpPr>
          <p:nvPr>
            <p:ph type="sldNum" sz="quarter" idx="10"/>
          </p:nvPr>
        </p:nvSpPr>
        <p:spPr>
          <a:xfrm>
            <a:off x="3856671" y="9440773"/>
            <a:ext cx="2950529" cy="496968"/>
          </a:xfrm>
        </p:spPr>
        <p:txBody>
          <a:bodyPr/>
          <a:lstStyle/>
          <a:p>
            <a:fld id="{7D9C4E5E-1A71-426D-B34D-358DC7EE53A0}" type="slidenum">
              <a:rPr lang="zh-TW" altLang="en-US" smtClean="0"/>
              <a:t>78</a:t>
            </a:fld>
            <a:endParaRPr lang="zh-TW" altLang="en-US"/>
          </a:p>
        </p:txBody>
      </p:sp>
      <p:sp>
        <p:nvSpPr>
          <p:cNvPr id="4" name="投影片圖像版面配置區 3"/>
          <p:cNvSpPr>
            <a:spLocks noGrp="1" noRot="1" noChangeAspect="1"/>
          </p:cNvSpPr>
          <p:nvPr>
            <p:ph type="sldImg"/>
          </p:nvPr>
        </p:nvSpPr>
        <p:spPr/>
      </p:sp>
    </p:spTree>
    <p:extLst>
      <p:ext uri="{BB962C8B-B14F-4D97-AF65-F5344CB8AC3E}">
        <p14:creationId xmlns:p14="http://schemas.microsoft.com/office/powerpoint/2010/main" val="68309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735572" y="4720387"/>
            <a:ext cx="5446396" cy="4472703"/>
          </a:xfrm>
        </p:spPr>
        <p:txBody>
          <a:bodyPr>
            <a:normAutofit/>
          </a:bodyPr>
          <a:lstStyle/>
          <a:p>
            <a:r>
              <a:rPr lang="zh-TW" altLang="en-US" dirty="0" smtClean="0"/>
              <a:t>新加坡</a:t>
            </a:r>
            <a:r>
              <a:rPr lang="en-US" altLang="zh-TW" dirty="0" smtClean="0"/>
              <a:t>Cybersecurity Act</a:t>
            </a:r>
            <a:endParaRPr dirty="0"/>
          </a:p>
        </p:txBody>
      </p:sp>
      <p:sp>
        <p:nvSpPr>
          <p:cNvPr id="3" name="投影片編號版面配置區 2"/>
          <p:cNvSpPr>
            <a:spLocks noGrp="1"/>
          </p:cNvSpPr>
          <p:nvPr>
            <p:ph type="sldNum" sz="quarter" idx="10"/>
          </p:nvPr>
        </p:nvSpPr>
        <p:spPr>
          <a:xfrm>
            <a:off x="3856671" y="9440773"/>
            <a:ext cx="2950529" cy="496968"/>
          </a:xfrm>
        </p:spPr>
        <p:txBody>
          <a:bodyPr/>
          <a:lstStyle/>
          <a:p>
            <a:fld id="{7D9C4E5E-1A71-426D-B34D-358DC7EE53A0}" type="slidenum">
              <a:rPr lang="zh-TW" altLang="en-US" smtClean="0"/>
              <a:t>79</a:t>
            </a:fld>
            <a:endParaRPr lang="zh-TW" altLang="en-US"/>
          </a:p>
        </p:txBody>
      </p:sp>
      <p:sp>
        <p:nvSpPr>
          <p:cNvPr id="4" name="投影片圖像版面配置區 3"/>
          <p:cNvSpPr>
            <a:spLocks noGrp="1" noRot="1" noChangeAspect="1"/>
          </p:cNvSpPr>
          <p:nvPr>
            <p:ph type="sldImg"/>
          </p:nvPr>
        </p:nvSpPr>
        <p:spPr/>
      </p:sp>
    </p:spTree>
    <p:extLst>
      <p:ext uri="{BB962C8B-B14F-4D97-AF65-F5344CB8AC3E}">
        <p14:creationId xmlns:p14="http://schemas.microsoft.com/office/powerpoint/2010/main" val="428033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defTabSz="915497">
              <a:defRPr/>
            </a:pPr>
            <a:r>
              <a:rPr lang="zh-TW" altLang="en-US" dirty="0" smtClean="0">
                <a:solidFill>
                  <a:schemeClr val="tx1"/>
                </a:solidFill>
              </a:rPr>
              <a:t>公務機關</a:t>
            </a:r>
            <a:endParaRPr lang="en-US" altLang="zh-TW" dirty="0" smtClean="0">
              <a:solidFill>
                <a:schemeClr val="tx1"/>
              </a:solidFill>
            </a:endParaRPr>
          </a:p>
          <a:p>
            <a:pPr algn="l" defTabSz="915497">
              <a:defRPr/>
            </a:pPr>
            <a:r>
              <a:rPr lang="en-US" altLang="zh-TW" dirty="0" smtClean="0">
                <a:solidFill>
                  <a:schemeClr val="tx1"/>
                </a:solidFill>
              </a:rPr>
              <a:t>-</a:t>
            </a:r>
            <a:r>
              <a:rPr lang="zh-TW" altLang="en-US" dirty="0" smtClean="0">
                <a:solidFill>
                  <a:schemeClr val="tx1"/>
                </a:solidFill>
              </a:rPr>
              <a:t>中央與地方機關：教育部</a:t>
            </a:r>
            <a:endParaRPr lang="en-US" altLang="zh-TW" dirty="0" smtClean="0">
              <a:solidFill>
                <a:schemeClr val="tx1"/>
              </a:solidFill>
            </a:endParaRPr>
          </a:p>
          <a:p>
            <a:pPr algn="l" defTabSz="915497">
              <a:defRPr/>
            </a:pPr>
            <a:r>
              <a:rPr lang="en-US" altLang="zh-TW" dirty="0" smtClean="0">
                <a:solidFill>
                  <a:schemeClr val="tx1"/>
                </a:solidFill>
              </a:rPr>
              <a:t>-</a:t>
            </a:r>
            <a:r>
              <a:rPr lang="zh-TW" altLang="en-US" dirty="0" smtClean="0">
                <a:solidFill>
                  <a:schemeClr val="tx1"/>
                </a:solidFill>
              </a:rPr>
              <a:t>公法人：地方自治團體</a:t>
            </a:r>
            <a:endParaRPr lang="en-US" altLang="zh-TW" dirty="0" smtClean="0">
              <a:solidFill>
                <a:schemeClr val="tx1"/>
              </a:solidFill>
            </a:endParaRPr>
          </a:p>
          <a:p>
            <a:pPr algn="l" defTabSz="915497">
              <a:defRPr/>
            </a:pPr>
            <a:r>
              <a:rPr lang="zh-TW" altLang="en-US" dirty="0" smtClean="0"/>
              <a:t>特定非公務機關</a:t>
            </a:r>
            <a:endParaRPr lang="en-US" altLang="zh-TW" dirty="0" smtClean="0"/>
          </a:p>
          <a:p>
            <a:pPr algn="l" defTabSz="915497">
              <a:defRPr/>
            </a:pPr>
            <a:r>
              <a:rPr lang="en-US" altLang="zh-TW" dirty="0" smtClean="0">
                <a:solidFill>
                  <a:schemeClr val="tx1"/>
                </a:solidFill>
              </a:rPr>
              <a:t>-</a:t>
            </a:r>
            <a:r>
              <a:rPr lang="zh-TW" altLang="en-US" dirty="0" smtClean="0">
                <a:solidFill>
                  <a:schemeClr val="tx1"/>
                </a:solidFill>
              </a:rPr>
              <a:t>關鍵基礎設施提供者</a:t>
            </a:r>
            <a:r>
              <a:rPr lang="zh-TW" altLang="en-US" dirty="0"/>
              <a:t>：</a:t>
            </a:r>
            <a:r>
              <a:rPr lang="zh-TW" altLang="en-US" dirty="0" smtClean="0">
                <a:solidFill>
                  <a:schemeClr val="tx1"/>
                </a:solidFill>
              </a:rPr>
              <a:t>台電</a:t>
            </a:r>
            <a:endParaRPr lang="en-US" altLang="zh-TW" dirty="0" smtClean="0">
              <a:solidFill>
                <a:schemeClr val="tx1"/>
              </a:solidFill>
            </a:endParaRPr>
          </a:p>
          <a:p>
            <a:pPr algn="l" defTabSz="915497">
              <a:defRPr/>
            </a:pPr>
            <a:r>
              <a:rPr lang="en-US" altLang="zh-TW" dirty="0" smtClean="0"/>
              <a:t>-</a:t>
            </a:r>
            <a:r>
              <a:rPr lang="zh-TW" altLang="en-US" dirty="0" smtClean="0"/>
              <a:t>公營事業：台糖</a:t>
            </a:r>
            <a:endParaRPr lang="en-US" altLang="zh-TW" dirty="0" smtClean="0"/>
          </a:p>
          <a:p>
            <a:pPr algn="l" defTabSz="915497">
              <a:defRPr/>
            </a:pPr>
            <a:r>
              <a:rPr lang="en-US" altLang="zh-TW" dirty="0" smtClean="0">
                <a:solidFill>
                  <a:schemeClr val="tx1"/>
                </a:solidFill>
              </a:rPr>
              <a:t>-</a:t>
            </a:r>
            <a:r>
              <a:rPr lang="zh-TW" altLang="en-US" dirty="0"/>
              <a:t>政府</a:t>
            </a:r>
            <a:r>
              <a:rPr lang="zh-TW" altLang="en-US" dirty="0" smtClean="0"/>
              <a:t>捐助之財團法人：工研院</a:t>
            </a:r>
            <a:endParaRPr lang="en-US" altLang="zh-TW" dirty="0" smtClean="0">
              <a:solidFill>
                <a:schemeClr val="tx1"/>
              </a:solidFill>
            </a:endParaRPr>
          </a:p>
          <a:p>
            <a:pPr algn="l" defTabSz="915497">
              <a:defRPr/>
            </a:pPr>
            <a:endParaRPr lang="en-US" altLang="zh-TW" dirty="0"/>
          </a:p>
          <a:p>
            <a:pPr algn="l" defTabSz="915497">
              <a:defRPr/>
            </a:pPr>
            <a:r>
              <a:rPr lang="zh-TW" altLang="en-US" dirty="0" smtClean="0">
                <a:solidFill>
                  <a:schemeClr val="tx1"/>
                </a:solidFill>
              </a:rPr>
              <a:t>軍事機關及情報機關</a:t>
            </a:r>
            <a:r>
              <a:rPr lang="en-US" altLang="zh-TW" dirty="0" smtClean="0">
                <a:solidFill>
                  <a:schemeClr val="tx1"/>
                </a:solidFill>
              </a:rPr>
              <a:t>:</a:t>
            </a:r>
          </a:p>
          <a:p>
            <a:pPr algn="l" defTabSz="915497">
              <a:defRPr/>
            </a:pPr>
            <a:r>
              <a:rPr lang="zh-TW" altLang="en-US" dirty="0" smtClean="0">
                <a:solidFill>
                  <a:schemeClr val="tx1"/>
                </a:solidFill>
              </a:rPr>
              <a:t>國家安全局、國防部軍事情報局、國防部電訊發展室、國防部軍事安全總隊。</a:t>
            </a:r>
            <a:endParaRPr lang="en-US" altLang="zh-TW" dirty="0" smtClean="0">
              <a:solidFill>
                <a:schemeClr val="tx1"/>
              </a:solidFill>
            </a:endParaRPr>
          </a:p>
          <a:p>
            <a:pPr algn="l" defTabSz="915497">
              <a:defRPr/>
            </a:pPr>
            <a:endParaRPr lang="en-US" altLang="zh-TW"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8</a:t>
            </a:fld>
            <a:endParaRPr lang="en-US" altLang="zh-TW"/>
          </a:p>
        </p:txBody>
      </p:sp>
    </p:spTree>
    <p:extLst>
      <p:ext uri="{BB962C8B-B14F-4D97-AF65-F5344CB8AC3E}">
        <p14:creationId xmlns:p14="http://schemas.microsoft.com/office/powerpoint/2010/main" val="10293003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697343" y="4720387"/>
            <a:ext cx="5446396" cy="4472703"/>
          </a:xfrm>
        </p:spPr>
        <p:txBody>
          <a:bodyPr>
            <a:normAutofit/>
          </a:bodyPr>
          <a:lstStyle/>
          <a:p>
            <a:r>
              <a:rPr lang="zh-TW" altLang="en-US" dirty="0" smtClean="0"/>
              <a:t>菲律賓</a:t>
            </a:r>
            <a:r>
              <a:rPr lang="en-US" altLang="zh-TW" dirty="0" smtClean="0"/>
              <a:t>National Cybersecurity Plan</a:t>
            </a:r>
            <a:endParaRPr dirty="0"/>
          </a:p>
        </p:txBody>
      </p:sp>
      <p:sp>
        <p:nvSpPr>
          <p:cNvPr id="3" name="投影片編號版面配置區 2"/>
          <p:cNvSpPr>
            <a:spLocks noGrp="1"/>
          </p:cNvSpPr>
          <p:nvPr>
            <p:ph type="sldNum" sz="quarter" idx="10"/>
          </p:nvPr>
        </p:nvSpPr>
        <p:spPr>
          <a:xfrm>
            <a:off x="3856671" y="9440773"/>
            <a:ext cx="2950529" cy="496968"/>
          </a:xfrm>
        </p:spPr>
        <p:txBody>
          <a:bodyPr/>
          <a:lstStyle/>
          <a:p>
            <a:fld id="{7D9C4E5E-1A71-426D-B34D-358DC7EE53A0}" type="slidenum">
              <a:rPr lang="zh-TW" altLang="en-US" smtClean="0"/>
              <a:t>80</a:t>
            </a:fld>
            <a:endParaRPr lang="zh-TW" altLang="en-US"/>
          </a:p>
        </p:txBody>
      </p:sp>
      <p:sp>
        <p:nvSpPr>
          <p:cNvPr id="4" name="投影片圖像版面配置區 3"/>
          <p:cNvSpPr>
            <a:spLocks noGrp="1" noRot="1" noChangeAspect="1"/>
          </p:cNvSpPr>
          <p:nvPr>
            <p:ph type="sldImg"/>
          </p:nvPr>
        </p:nvSpPr>
        <p:spPr/>
      </p:sp>
    </p:spTree>
    <p:extLst>
      <p:ext uri="{BB962C8B-B14F-4D97-AF65-F5344CB8AC3E}">
        <p14:creationId xmlns:p14="http://schemas.microsoft.com/office/powerpoint/2010/main" val="26645215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625234" y="4720387"/>
            <a:ext cx="5446396" cy="4472703"/>
          </a:xfrm>
        </p:spPr>
        <p:txBody>
          <a:bodyPr>
            <a:normAutofit/>
          </a:bodyPr>
          <a:lstStyle/>
          <a:p>
            <a:r>
              <a:rPr lang="zh-TW" altLang="en-US" dirty="0" smtClean="0"/>
              <a:t>越南網路安全法</a:t>
            </a:r>
            <a:endParaRPr dirty="0"/>
          </a:p>
        </p:txBody>
      </p:sp>
      <p:sp>
        <p:nvSpPr>
          <p:cNvPr id="3" name="投影片編號版面配置區 2"/>
          <p:cNvSpPr>
            <a:spLocks noGrp="1"/>
          </p:cNvSpPr>
          <p:nvPr>
            <p:ph type="sldNum" sz="quarter" idx="10"/>
          </p:nvPr>
        </p:nvSpPr>
        <p:spPr>
          <a:xfrm>
            <a:off x="3856671" y="9440773"/>
            <a:ext cx="2950529" cy="496968"/>
          </a:xfrm>
        </p:spPr>
        <p:txBody>
          <a:bodyPr/>
          <a:lstStyle/>
          <a:p>
            <a:fld id="{7D9C4E5E-1A71-426D-B34D-358DC7EE53A0}" type="slidenum">
              <a:rPr lang="zh-TW" altLang="en-US" smtClean="0"/>
              <a:t>81</a:t>
            </a:fld>
            <a:endParaRPr lang="zh-TW" altLang="en-US"/>
          </a:p>
        </p:txBody>
      </p:sp>
      <p:sp>
        <p:nvSpPr>
          <p:cNvPr id="4" name="投影片圖像版面配置區 3"/>
          <p:cNvSpPr>
            <a:spLocks noGrp="1" noRot="1" noChangeAspect="1"/>
          </p:cNvSpPr>
          <p:nvPr>
            <p:ph type="sldImg"/>
          </p:nvPr>
        </p:nvSpPr>
        <p:spPr/>
      </p:sp>
    </p:spTree>
    <p:extLst>
      <p:ext uri="{BB962C8B-B14F-4D97-AF65-F5344CB8AC3E}">
        <p14:creationId xmlns:p14="http://schemas.microsoft.com/office/powerpoint/2010/main" val="36421494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697343" y="4720387"/>
            <a:ext cx="5446396" cy="4472703"/>
          </a:xfrm>
        </p:spPr>
        <p:txBody>
          <a:bodyPr>
            <a:normAutofit/>
          </a:bodyPr>
          <a:lstStyle/>
          <a:p>
            <a:r>
              <a:rPr lang="zh-TW" altLang="en-US" dirty="0">
                <a:solidFill>
                  <a:schemeClr val="tx2"/>
                </a:solidFill>
              </a:rPr>
              <a:t>歐盟</a:t>
            </a:r>
            <a:r>
              <a:rPr lang="en-US" altLang="zh-TW" dirty="0">
                <a:solidFill>
                  <a:schemeClr val="tx2"/>
                </a:solidFill>
              </a:rPr>
              <a:t>GDPR</a:t>
            </a:r>
            <a:r>
              <a:rPr lang="zh-TW" altLang="en-US" dirty="0">
                <a:solidFill>
                  <a:schemeClr val="tx2"/>
                </a:solidFill>
              </a:rPr>
              <a:t>框架概述</a:t>
            </a:r>
            <a:endParaRPr dirty="0"/>
          </a:p>
        </p:txBody>
      </p:sp>
      <p:sp>
        <p:nvSpPr>
          <p:cNvPr id="3" name="投影片編號版面配置區 2"/>
          <p:cNvSpPr>
            <a:spLocks noGrp="1"/>
          </p:cNvSpPr>
          <p:nvPr>
            <p:ph type="sldNum" sz="quarter" idx="10"/>
          </p:nvPr>
        </p:nvSpPr>
        <p:spPr>
          <a:xfrm>
            <a:off x="3856671" y="9440773"/>
            <a:ext cx="2950529" cy="496968"/>
          </a:xfrm>
        </p:spPr>
        <p:txBody>
          <a:bodyPr/>
          <a:lstStyle/>
          <a:p>
            <a:fld id="{7D9C4E5E-1A71-426D-B34D-358DC7EE53A0}" type="slidenum">
              <a:rPr lang="zh-TW" altLang="en-US" smtClean="0"/>
              <a:t>82</a:t>
            </a:fld>
            <a:endParaRPr lang="zh-TW" altLang="en-US"/>
          </a:p>
        </p:txBody>
      </p:sp>
      <p:sp>
        <p:nvSpPr>
          <p:cNvPr id="4" name="投影片圖像版面配置區 3"/>
          <p:cNvSpPr>
            <a:spLocks noGrp="1" noRot="1" noChangeAspect="1"/>
          </p:cNvSpPr>
          <p:nvPr>
            <p:ph type="sldImg"/>
          </p:nvPr>
        </p:nvSpPr>
        <p:spPr/>
      </p:sp>
    </p:spTree>
    <p:extLst>
      <p:ext uri="{BB962C8B-B14F-4D97-AF65-F5344CB8AC3E}">
        <p14:creationId xmlns:p14="http://schemas.microsoft.com/office/powerpoint/2010/main" val="8316968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735572" y="4720387"/>
            <a:ext cx="5446396" cy="4472703"/>
          </a:xfrm>
        </p:spPr>
        <p:txBody>
          <a:bodyPr>
            <a:normAutofit/>
          </a:bodyPr>
          <a:lstStyle/>
          <a:p>
            <a:r>
              <a:rPr lang="zh-TW" altLang="en-US" dirty="0">
                <a:solidFill>
                  <a:schemeClr val="tx2"/>
                </a:solidFill>
              </a:rPr>
              <a:t>各國隱私法規發展趨勢</a:t>
            </a:r>
            <a:endParaRPr dirty="0"/>
          </a:p>
        </p:txBody>
      </p:sp>
      <p:sp>
        <p:nvSpPr>
          <p:cNvPr id="3" name="投影片編號版面配置區 2"/>
          <p:cNvSpPr>
            <a:spLocks noGrp="1"/>
          </p:cNvSpPr>
          <p:nvPr>
            <p:ph type="sldNum" sz="quarter" idx="10"/>
          </p:nvPr>
        </p:nvSpPr>
        <p:spPr>
          <a:xfrm>
            <a:off x="3856671" y="9440773"/>
            <a:ext cx="2950529" cy="496968"/>
          </a:xfrm>
        </p:spPr>
        <p:txBody>
          <a:bodyPr/>
          <a:lstStyle/>
          <a:p>
            <a:fld id="{7D9C4E5E-1A71-426D-B34D-358DC7EE53A0}" type="slidenum">
              <a:rPr lang="zh-TW" altLang="en-US" smtClean="0"/>
              <a:t>83</a:t>
            </a:fld>
            <a:endParaRPr lang="zh-TW" altLang="en-US"/>
          </a:p>
        </p:txBody>
      </p:sp>
      <p:sp>
        <p:nvSpPr>
          <p:cNvPr id="4" name="投影片圖像版面配置區 3"/>
          <p:cNvSpPr>
            <a:spLocks noGrp="1" noRot="1" noChangeAspect="1"/>
          </p:cNvSpPr>
          <p:nvPr>
            <p:ph type="sldImg"/>
          </p:nvPr>
        </p:nvSpPr>
        <p:spPr/>
      </p:sp>
    </p:spTree>
    <p:extLst>
      <p:ext uri="{BB962C8B-B14F-4D97-AF65-F5344CB8AC3E}">
        <p14:creationId xmlns:p14="http://schemas.microsoft.com/office/powerpoint/2010/main" val="12043087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769452" y="4720387"/>
            <a:ext cx="5446396" cy="4472703"/>
          </a:xfrm>
        </p:spPr>
        <p:txBody>
          <a:bodyPr>
            <a:normAutofit/>
          </a:bodyPr>
          <a:lstStyle/>
          <a:p>
            <a:r>
              <a:rPr lang="zh-TW" altLang="en-US" dirty="0">
                <a:solidFill>
                  <a:schemeClr val="tx2"/>
                </a:solidFill>
              </a:rPr>
              <a:t>加州</a:t>
            </a:r>
            <a:r>
              <a:rPr lang="en-US" altLang="zh-TW" dirty="0">
                <a:solidFill>
                  <a:schemeClr val="tx2"/>
                </a:solidFill>
              </a:rPr>
              <a:t>SB-327</a:t>
            </a:r>
            <a:endParaRPr dirty="0"/>
          </a:p>
        </p:txBody>
      </p:sp>
      <p:sp>
        <p:nvSpPr>
          <p:cNvPr id="3" name="投影片編號版面配置區 2"/>
          <p:cNvSpPr>
            <a:spLocks noGrp="1"/>
          </p:cNvSpPr>
          <p:nvPr>
            <p:ph type="sldNum" sz="quarter" idx="10"/>
          </p:nvPr>
        </p:nvSpPr>
        <p:spPr>
          <a:xfrm>
            <a:off x="3856671" y="9440773"/>
            <a:ext cx="2950529" cy="496968"/>
          </a:xfrm>
        </p:spPr>
        <p:txBody>
          <a:bodyPr/>
          <a:lstStyle/>
          <a:p>
            <a:fld id="{7D9C4E5E-1A71-426D-B34D-358DC7EE53A0}" type="slidenum">
              <a:rPr lang="zh-TW" altLang="en-US" smtClean="0"/>
              <a:t>84</a:t>
            </a:fld>
            <a:endParaRPr lang="zh-TW" altLang="en-US"/>
          </a:p>
        </p:txBody>
      </p:sp>
      <p:sp>
        <p:nvSpPr>
          <p:cNvPr id="4" name="投影片圖像版面配置區 3"/>
          <p:cNvSpPr>
            <a:spLocks noGrp="1" noRot="1" noChangeAspect="1"/>
          </p:cNvSpPr>
          <p:nvPr>
            <p:ph type="sldImg"/>
          </p:nvPr>
        </p:nvSpPr>
        <p:spPr/>
      </p:sp>
    </p:spTree>
    <p:extLst>
      <p:ext uri="{BB962C8B-B14F-4D97-AF65-F5344CB8AC3E}">
        <p14:creationId xmlns:p14="http://schemas.microsoft.com/office/powerpoint/2010/main" val="18491180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5378" tIns="47689" rIns="95378" bIns="47689" rtlCol="0"/>
          <a:lstStyle/>
          <a:p>
            <a:pPr algn="l"/>
            <a:r>
              <a:rPr lang="zh-TW" altLang="en-US" b="0" dirty="0"/>
              <a:t>資通安全實務分享</a:t>
            </a:r>
            <a:endParaRPr lang="zh-TW" altLang="en-US" b="0"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85</a:t>
            </a:fld>
            <a:endParaRPr lang="zh-TW" altLang="en-US"/>
          </a:p>
        </p:txBody>
      </p:sp>
    </p:spTree>
    <p:extLst>
      <p:ext uri="{BB962C8B-B14F-4D97-AF65-F5344CB8AC3E}">
        <p14:creationId xmlns:p14="http://schemas.microsoft.com/office/powerpoint/2010/main" val="30593467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Rot="1" noChangeAspect="1" noChangeArrowheads="1" noTextEdit="1"/>
          </p:cNvSpPr>
          <p:nvPr>
            <p:ph type="sldImg"/>
          </p:nvPr>
        </p:nvSpPr>
        <p:spPr>
          <a:xfrm>
            <a:off x="920750" y="746125"/>
            <a:ext cx="4967288" cy="3725863"/>
          </a:xfrm>
          <a:ln/>
        </p:spPr>
      </p:sp>
      <p:sp>
        <p:nvSpPr>
          <p:cNvPr id="52228" name="Rectangle 3"/>
          <p:cNvSpPr>
            <a:spLocks noGrp="1" noChangeArrowheads="1"/>
          </p:cNvSpPr>
          <p:nvPr>
            <p:ph type="body" idx="1"/>
          </p:nvPr>
        </p:nvSpPr>
        <p:spPr>
          <a:xfrm>
            <a:off x="908744" y="4720684"/>
            <a:ext cx="4989714" cy="4474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5164" indent="-108000">
              <a:spcBef>
                <a:spcPts val="0"/>
              </a:spcBef>
              <a:buFont typeface="Arial" panose="020B0604020202020204" pitchFamily="34" charset="0"/>
              <a:buChar char="•"/>
              <a:defRPr/>
            </a:pPr>
            <a:r>
              <a:rPr lang="zh-TW" altLang="en-US" dirty="0" smtClean="0"/>
              <a:t>緣起：</a:t>
            </a:r>
            <a:r>
              <a:rPr lang="en-US" altLang="zh-TW" dirty="0" smtClean="0"/>
              <a:t>2001 </a:t>
            </a:r>
            <a:r>
              <a:rPr lang="zh-TW" altLang="en-US" dirty="0" smtClean="0"/>
              <a:t>年 </a:t>
            </a:r>
            <a:r>
              <a:rPr lang="en-US" altLang="zh-TW" dirty="0" smtClean="0"/>
              <a:t>1 </a:t>
            </a:r>
            <a:r>
              <a:rPr lang="zh-TW" altLang="en-US" dirty="0" smtClean="0"/>
              <a:t>月由 </a:t>
            </a:r>
            <a:r>
              <a:rPr lang="en-US" altLang="zh-TW" dirty="0" smtClean="0"/>
              <a:t>19 </a:t>
            </a:r>
            <a:r>
              <a:rPr lang="zh-TW" altLang="en-US" dirty="0" smtClean="0"/>
              <a:t>家公司（</a:t>
            </a:r>
            <a:r>
              <a:rPr lang="en-US" altLang="zh-TW" dirty="0" smtClean="0"/>
              <a:t>ATT</a:t>
            </a:r>
            <a:r>
              <a:rPr lang="zh-TW" altLang="en-US" dirty="0" smtClean="0"/>
              <a:t>、</a:t>
            </a:r>
            <a:r>
              <a:rPr lang="en-US" altLang="zh-TW" dirty="0" smtClean="0"/>
              <a:t>IBM</a:t>
            </a:r>
            <a:r>
              <a:rPr lang="zh-TW" altLang="en-US" dirty="0" smtClean="0"/>
              <a:t>、</a:t>
            </a:r>
            <a:r>
              <a:rPr lang="en-US" altLang="zh-TW" dirty="0" smtClean="0"/>
              <a:t>CA</a:t>
            </a:r>
            <a:r>
              <a:rPr lang="zh-TW" altLang="en-US" dirty="0" smtClean="0"/>
              <a:t>、</a:t>
            </a:r>
            <a:r>
              <a:rPr lang="en-US" altLang="zh-TW" dirty="0" smtClean="0"/>
              <a:t>HP</a:t>
            </a:r>
            <a:r>
              <a:rPr lang="zh-TW" altLang="en-US" dirty="0" smtClean="0"/>
              <a:t>、</a:t>
            </a:r>
            <a:r>
              <a:rPr lang="en-US" altLang="zh-TW" dirty="0" smtClean="0"/>
              <a:t>Intel</a:t>
            </a:r>
            <a:r>
              <a:rPr lang="zh-TW" altLang="en-US" dirty="0" smtClean="0"/>
              <a:t>、</a:t>
            </a:r>
            <a:r>
              <a:rPr lang="en-US" altLang="zh-TW" dirty="0" smtClean="0"/>
              <a:t>KPMG</a:t>
            </a:r>
            <a:r>
              <a:rPr lang="zh-TW" altLang="en-US" dirty="0" smtClean="0"/>
              <a:t>、</a:t>
            </a:r>
            <a:r>
              <a:rPr lang="en-US" altLang="zh-TW" dirty="0" smtClean="0"/>
              <a:t>Oracle</a:t>
            </a:r>
            <a:r>
              <a:rPr lang="zh-TW" altLang="en-US" dirty="0" smtClean="0"/>
              <a:t>、</a:t>
            </a:r>
            <a:r>
              <a:rPr lang="en-US" altLang="zh-TW" dirty="0" smtClean="0"/>
              <a:t>Microsoft</a:t>
            </a:r>
            <a:r>
              <a:rPr lang="zh-TW" altLang="en-US" dirty="0" smtClean="0"/>
              <a:t>、</a:t>
            </a:r>
            <a:r>
              <a:rPr lang="en-US" altLang="zh-TW" dirty="0" smtClean="0"/>
              <a:t>Cisco</a:t>
            </a:r>
            <a:r>
              <a:rPr lang="zh-TW" altLang="en-US" dirty="0" smtClean="0"/>
              <a:t>、</a:t>
            </a:r>
            <a:r>
              <a:rPr lang="en-US" altLang="zh-TW" dirty="0" smtClean="0"/>
              <a:t>RSA </a:t>
            </a:r>
            <a:r>
              <a:rPr lang="zh-TW" altLang="en-US" dirty="0" smtClean="0"/>
              <a:t>等）集資 </a:t>
            </a:r>
            <a:r>
              <a:rPr lang="en-US" altLang="zh-TW" dirty="0" smtClean="0"/>
              <a:t>75</a:t>
            </a:r>
            <a:r>
              <a:rPr lang="zh-TW" altLang="en-US" dirty="0" smtClean="0"/>
              <a:t>萬美金，作為委由 </a:t>
            </a:r>
            <a:r>
              <a:rPr lang="en-US" altLang="zh-TW" dirty="0" smtClean="0"/>
              <a:t>ISS </a:t>
            </a:r>
            <a:r>
              <a:rPr lang="zh-TW" altLang="en-US" dirty="0" smtClean="0"/>
              <a:t>執行的 </a:t>
            </a:r>
            <a:r>
              <a:rPr lang="en-US" altLang="zh-TW" dirty="0" smtClean="0"/>
              <a:t>4 </a:t>
            </a:r>
            <a:r>
              <a:rPr lang="zh-TW" altLang="en-US" dirty="0" smtClean="0"/>
              <a:t>年 </a:t>
            </a:r>
            <a:r>
              <a:rPr lang="en-US" altLang="zh-TW" dirty="0" smtClean="0"/>
              <a:t>IT-ISAC</a:t>
            </a:r>
            <a:r>
              <a:rPr lang="zh-TW" altLang="en-US" dirty="0" smtClean="0"/>
              <a:t>計畫的第一年經費（</a:t>
            </a:r>
            <a:r>
              <a:rPr lang="en-US" altLang="zh-TW" dirty="0" smtClean="0"/>
              <a:t>ISS </a:t>
            </a:r>
            <a:r>
              <a:rPr lang="zh-TW" altLang="en-US" dirty="0" smtClean="0"/>
              <a:t>提供 </a:t>
            </a:r>
            <a:r>
              <a:rPr lang="en-US" altLang="zh-TW" dirty="0" smtClean="0"/>
              <a:t>X-Force DB</a:t>
            </a:r>
            <a:r>
              <a:rPr lang="zh-TW" altLang="en-US" dirty="0" smtClean="0"/>
              <a:t>）</a:t>
            </a:r>
          </a:p>
          <a:p>
            <a:pPr marL="275164" indent="-108000">
              <a:spcBef>
                <a:spcPts val="0"/>
              </a:spcBef>
              <a:buFont typeface="Arial" panose="020B0604020202020204" pitchFamily="34" charset="0"/>
              <a:buChar char="•"/>
              <a:defRPr/>
            </a:pPr>
            <a:r>
              <a:rPr lang="zh-TW" altLang="en-US" dirty="0" smtClean="0"/>
              <a:t>由 </a:t>
            </a:r>
            <a:r>
              <a:rPr lang="en-US" altLang="zh-TW" dirty="0" smtClean="0"/>
              <a:t>IT </a:t>
            </a:r>
            <a:r>
              <a:rPr lang="zh-TW" altLang="en-US" dirty="0" smtClean="0"/>
              <a:t>產業的資安專家所組成的可信賴社群組織</a:t>
            </a:r>
          </a:p>
          <a:p>
            <a:pPr marL="715426" lvl="1" indent="-108000">
              <a:spcBef>
                <a:spcPts val="0"/>
              </a:spcBef>
              <a:buFont typeface="Wingdings" panose="05000000000000000000" pitchFamily="2" charset="2"/>
              <a:buChar char="Ø"/>
              <a:defRPr/>
            </a:pPr>
            <a:r>
              <a:rPr lang="zh-TW" altLang="en-US" dirty="0" smtClean="0"/>
              <a:t>找出可能危害 </a:t>
            </a:r>
            <a:r>
              <a:rPr lang="en-US" altLang="zh-TW" dirty="0" smtClean="0"/>
              <a:t>IT </a:t>
            </a:r>
            <a:r>
              <a:rPr lang="zh-TW" altLang="en-US" dirty="0" smtClean="0"/>
              <a:t>基礎建設的弱點與威脅（實體與網際空間）</a:t>
            </a:r>
          </a:p>
          <a:p>
            <a:pPr marL="715426" lvl="1" indent="-108000">
              <a:spcBef>
                <a:spcPts val="0"/>
              </a:spcBef>
              <a:buFont typeface="Wingdings" panose="05000000000000000000" pitchFamily="2" charset="2"/>
              <a:buChar char="Ø"/>
              <a:defRPr/>
            </a:pPr>
            <a:r>
              <a:rPr lang="zh-TW" altLang="en-US" dirty="0" smtClean="0"/>
              <a:t>分享最佳防護實務 </a:t>
            </a:r>
          </a:p>
          <a:p>
            <a:pPr marL="715426" lvl="1" indent="-108000">
              <a:spcBef>
                <a:spcPts val="0"/>
              </a:spcBef>
              <a:buFont typeface="Wingdings" panose="05000000000000000000" pitchFamily="2" charset="2"/>
              <a:buChar char="Ø"/>
              <a:defRPr/>
            </a:pPr>
            <a:r>
              <a:rPr lang="zh-TW" altLang="en-US" dirty="0" smtClean="0"/>
              <a:t>與其他產業的 </a:t>
            </a:r>
            <a:r>
              <a:rPr lang="en-US" altLang="zh-TW" dirty="0" smtClean="0"/>
              <a:t>ISAC </a:t>
            </a:r>
            <a:r>
              <a:rPr lang="zh-TW" altLang="en-US" dirty="0" smtClean="0"/>
              <a:t>交流</a:t>
            </a:r>
          </a:p>
          <a:p>
            <a:pPr marL="715426" lvl="1" indent="-108000">
              <a:spcBef>
                <a:spcPts val="0"/>
              </a:spcBef>
              <a:buFont typeface="Wingdings" panose="05000000000000000000" pitchFamily="2" charset="2"/>
              <a:buChar char="Ø"/>
              <a:defRPr/>
            </a:pPr>
            <a:r>
              <a:rPr lang="zh-TW" altLang="en-US" dirty="0" smtClean="0"/>
              <a:t>建立系統化且受保護的資訊交換與協調機制</a:t>
            </a:r>
          </a:p>
          <a:p>
            <a:pPr marL="275164" indent="-108000">
              <a:spcBef>
                <a:spcPts val="0"/>
              </a:spcBef>
              <a:buFont typeface="Arial" panose="020B0604020202020204" pitchFamily="34" charset="0"/>
              <a:buChar char="•"/>
              <a:defRPr/>
            </a:pPr>
            <a:r>
              <a:rPr lang="en-US" altLang="zh-TW" dirty="0" smtClean="0"/>
              <a:t>24x7 IT-ISAC Operations Center</a:t>
            </a:r>
          </a:p>
          <a:p>
            <a:pPr marL="715426" lvl="1" indent="-108000">
              <a:spcBef>
                <a:spcPts val="0"/>
              </a:spcBef>
              <a:buFont typeface="Wingdings" panose="05000000000000000000" pitchFamily="2" charset="2"/>
              <a:buChar char="Ø"/>
              <a:defRPr/>
            </a:pPr>
            <a:r>
              <a:rPr lang="zh-TW" altLang="en-US" dirty="0" smtClean="0"/>
              <a:t>讓 </a:t>
            </a:r>
            <a:r>
              <a:rPr lang="en-US" altLang="zh-TW" dirty="0" smtClean="0"/>
              <a:t>IT-ISAC </a:t>
            </a:r>
            <a:r>
              <a:rPr lang="zh-TW" altLang="en-US" dirty="0" smtClean="0"/>
              <a:t>會員（或會員自有的維運中心）提交或接收資安、攻擊事件、天災等資訊</a:t>
            </a:r>
          </a:p>
          <a:p>
            <a:pPr marL="715426" lvl="1" indent="-108000">
              <a:spcBef>
                <a:spcPts val="0"/>
              </a:spcBef>
              <a:buFont typeface="Wingdings" panose="05000000000000000000" pitchFamily="2" charset="2"/>
              <a:buChar char="Ø"/>
              <a:defRPr/>
            </a:pPr>
            <a:r>
              <a:rPr lang="zh-TW" altLang="en-US" dirty="0" smtClean="0"/>
              <a:t>蒐集、分析多個來源的威脅或弱點資訊（包括會員提交者）並提供分析結果與對策</a:t>
            </a:r>
          </a:p>
          <a:p>
            <a:pPr marL="715426" lvl="1" indent="-108000">
              <a:spcBef>
                <a:spcPts val="0"/>
              </a:spcBef>
              <a:buFont typeface="Wingdings" panose="05000000000000000000" pitchFamily="2" charset="2"/>
              <a:buChar char="Ø"/>
              <a:defRPr/>
            </a:pPr>
            <a:r>
              <a:rPr lang="zh-TW" altLang="en-US" dirty="0" smtClean="0"/>
              <a:t>資訊交換與分享</a:t>
            </a:r>
          </a:p>
          <a:p>
            <a:pPr marL="1155689" lvl="2" indent="-108000">
              <a:spcBef>
                <a:spcPts val="0"/>
              </a:spcBef>
              <a:buFont typeface="Wingdings" panose="05000000000000000000" pitchFamily="2" charset="2"/>
              <a:buChar char="ü"/>
              <a:defRPr/>
            </a:pPr>
            <a:r>
              <a:rPr lang="zh-TW" altLang="en-US" dirty="0" smtClean="0"/>
              <a:t>透過安全性網站與安全性</a:t>
            </a:r>
            <a:r>
              <a:rPr lang="en-US" altLang="zh-TW" dirty="0" smtClean="0"/>
              <a:t>E-mail </a:t>
            </a:r>
            <a:r>
              <a:rPr lang="zh-TW" altLang="en-US" dirty="0" smtClean="0"/>
              <a:t>發佈警訊</a:t>
            </a:r>
          </a:p>
          <a:p>
            <a:pPr marL="1155689" lvl="2" indent="-108000">
              <a:spcBef>
                <a:spcPts val="0"/>
              </a:spcBef>
              <a:buFont typeface="Wingdings" panose="05000000000000000000" pitchFamily="2" charset="2"/>
              <a:buChar char="ü"/>
              <a:defRPr/>
            </a:pPr>
            <a:r>
              <a:rPr lang="zh-TW" altLang="en-US" dirty="0" smtClean="0"/>
              <a:t>透過定期 </a:t>
            </a:r>
            <a:r>
              <a:rPr lang="en-US" altLang="zh-TW" dirty="0" smtClean="0"/>
              <a:t>conference call </a:t>
            </a:r>
            <a:r>
              <a:rPr lang="zh-TW" altLang="en-US" dirty="0" smtClean="0"/>
              <a:t>與會員交換資訊</a:t>
            </a:r>
          </a:p>
          <a:p>
            <a:pPr marL="1155689" lvl="2" indent="-108000">
              <a:spcBef>
                <a:spcPts val="0"/>
              </a:spcBef>
              <a:buFont typeface="Wingdings" panose="05000000000000000000" pitchFamily="2" charset="2"/>
              <a:buChar char="ü"/>
              <a:defRPr/>
            </a:pPr>
            <a:r>
              <a:rPr lang="zh-TW" altLang="en-US" dirty="0" smtClean="0"/>
              <a:t>可讓各會員公司之專家互相交換未公開的威脅與事件資訊</a:t>
            </a:r>
          </a:p>
          <a:p>
            <a:pPr marL="1155689" lvl="2" indent="-108000">
              <a:spcBef>
                <a:spcPts val="0"/>
              </a:spcBef>
              <a:buFont typeface="Wingdings" panose="05000000000000000000" pitchFamily="2" charset="2"/>
              <a:buChar char="ü"/>
              <a:defRPr/>
            </a:pPr>
            <a:r>
              <a:rPr lang="zh-TW" altLang="en-US" dirty="0" smtClean="0"/>
              <a:t>過濾與核准後的資訊與國土安全部分享</a:t>
            </a:r>
          </a:p>
          <a:p>
            <a:pPr indent="-108000" eaLnBrk="1" hangingPunct="1">
              <a:spcBef>
                <a:spcPts val="0"/>
              </a:spcBef>
            </a:pPr>
            <a:endParaRPr lang="zh-TW" altLang="zh-TW" dirty="0" smtClean="0"/>
          </a:p>
        </p:txBody>
      </p:sp>
      <p:sp>
        <p:nvSpPr>
          <p:cNvPr id="2" name="投影片編號版面配置區 1"/>
          <p:cNvSpPr>
            <a:spLocks noGrp="1"/>
          </p:cNvSpPr>
          <p:nvPr>
            <p:ph type="sldNum" sz="quarter" idx="10"/>
          </p:nvPr>
        </p:nvSpPr>
        <p:spPr/>
        <p:txBody>
          <a:bodyPr/>
          <a:lstStyle/>
          <a:p>
            <a:fld id="{7D9C4E5E-1A71-426D-B34D-358DC7EE53A0}" type="slidenum">
              <a:rPr lang="zh-TW" altLang="en-US" smtClean="0"/>
              <a:t>86</a:t>
            </a:fld>
            <a:endParaRPr lang="zh-TW" altLang="en-US"/>
          </a:p>
        </p:txBody>
      </p:sp>
    </p:spTree>
    <p:extLst>
      <p:ext uri="{BB962C8B-B14F-4D97-AF65-F5344CB8AC3E}">
        <p14:creationId xmlns:p14="http://schemas.microsoft.com/office/powerpoint/2010/main" val="3851563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920750" y="746125"/>
            <a:ext cx="4967288" cy="3725863"/>
          </a:xfrm>
          <a:ln/>
        </p:spPr>
      </p:sp>
      <p:sp>
        <p:nvSpPr>
          <p:cNvPr id="53252" name="Rectangle 3"/>
          <p:cNvSpPr>
            <a:spLocks noGrp="1" noChangeArrowheads="1"/>
          </p:cNvSpPr>
          <p:nvPr>
            <p:ph type="body" idx="1"/>
          </p:nvPr>
        </p:nvSpPr>
        <p:spPr>
          <a:xfrm>
            <a:off x="908744" y="4720684"/>
            <a:ext cx="4989714" cy="4474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smtClean="0"/>
              <a:t>美國</a:t>
            </a:r>
            <a:r>
              <a:rPr lang="en-US" altLang="zh-TW" dirty="0" smtClean="0"/>
              <a:t>IT-ISAC</a:t>
            </a:r>
            <a:r>
              <a:rPr lang="zh-TW" altLang="en-US" dirty="0" smtClean="0"/>
              <a:t>實例網站</a:t>
            </a:r>
            <a:endParaRPr lang="zh-TW" altLang="zh-TW" dirty="0" smtClean="0"/>
          </a:p>
        </p:txBody>
      </p:sp>
      <p:sp>
        <p:nvSpPr>
          <p:cNvPr id="2" name="投影片編號版面配置區 1"/>
          <p:cNvSpPr>
            <a:spLocks noGrp="1"/>
          </p:cNvSpPr>
          <p:nvPr>
            <p:ph type="sldNum" sz="quarter" idx="10"/>
          </p:nvPr>
        </p:nvSpPr>
        <p:spPr/>
        <p:txBody>
          <a:bodyPr/>
          <a:lstStyle/>
          <a:p>
            <a:fld id="{7D9C4E5E-1A71-426D-B34D-358DC7EE53A0}" type="slidenum">
              <a:rPr lang="zh-TW" altLang="en-US" smtClean="0"/>
              <a:t>87</a:t>
            </a:fld>
            <a:endParaRPr lang="zh-TW" altLang="en-US"/>
          </a:p>
        </p:txBody>
      </p:sp>
    </p:spTree>
    <p:extLst>
      <p:ext uri="{BB962C8B-B14F-4D97-AF65-F5344CB8AC3E}">
        <p14:creationId xmlns:p14="http://schemas.microsoft.com/office/powerpoint/2010/main" val="1403029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Rot="1" noChangeAspect="1" noChangeArrowheads="1" noTextEdit="1"/>
          </p:cNvSpPr>
          <p:nvPr>
            <p:ph type="sldImg"/>
          </p:nvPr>
        </p:nvSpPr>
        <p:spPr>
          <a:xfrm>
            <a:off x="920750" y="746125"/>
            <a:ext cx="4967288" cy="3725863"/>
          </a:xfrm>
          <a:ln/>
        </p:spPr>
      </p:sp>
      <p:sp>
        <p:nvSpPr>
          <p:cNvPr id="54276" name="Rectangle 3"/>
          <p:cNvSpPr>
            <a:spLocks noGrp="1" noChangeArrowheads="1"/>
          </p:cNvSpPr>
          <p:nvPr>
            <p:ph type="body" idx="1"/>
          </p:nvPr>
        </p:nvSpPr>
        <p:spPr>
          <a:xfrm>
            <a:off x="908744" y="4720684"/>
            <a:ext cx="4989714" cy="4474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sz="1300" dirty="0"/>
              <a:t>美國 </a:t>
            </a:r>
            <a:r>
              <a:rPr lang="en-US" altLang="zh-TW" sz="1300" dirty="0"/>
              <a:t>IT-ISAC </a:t>
            </a:r>
            <a:r>
              <a:rPr lang="zh-TW" altLang="en-US" sz="1300" dirty="0"/>
              <a:t>現有會員如</a:t>
            </a:r>
            <a:r>
              <a:rPr lang="en-US" altLang="zh-TW" sz="1300" dirty="0"/>
              <a:t>ATT</a:t>
            </a:r>
            <a:r>
              <a:rPr lang="zh-TW" altLang="en-US" sz="1300" dirty="0"/>
              <a:t>、</a:t>
            </a:r>
            <a:r>
              <a:rPr lang="en-US" altLang="zh-TW" sz="1300" dirty="0"/>
              <a:t>IBM</a:t>
            </a:r>
            <a:r>
              <a:rPr lang="zh-TW" altLang="en-US" sz="1300" dirty="0"/>
              <a:t>、</a:t>
            </a:r>
            <a:r>
              <a:rPr lang="en-US" altLang="zh-TW" sz="1300" dirty="0"/>
              <a:t>CA</a:t>
            </a:r>
            <a:r>
              <a:rPr lang="zh-TW" altLang="en-US" sz="1300" dirty="0"/>
              <a:t>、</a:t>
            </a:r>
            <a:r>
              <a:rPr lang="en-US" altLang="zh-TW" sz="1300" dirty="0"/>
              <a:t>HP</a:t>
            </a:r>
            <a:r>
              <a:rPr lang="zh-TW" altLang="en-US" sz="1300" dirty="0"/>
              <a:t>、</a:t>
            </a:r>
            <a:r>
              <a:rPr lang="en-US" altLang="zh-TW" sz="1300" dirty="0"/>
              <a:t>Intel</a:t>
            </a:r>
            <a:r>
              <a:rPr lang="zh-TW" altLang="en-US" sz="1300" dirty="0"/>
              <a:t>、</a:t>
            </a:r>
            <a:r>
              <a:rPr lang="en-US" altLang="zh-TW" sz="1300" dirty="0"/>
              <a:t>KPMG</a:t>
            </a:r>
            <a:r>
              <a:rPr lang="zh-TW" altLang="en-US" sz="1300" dirty="0"/>
              <a:t>、</a:t>
            </a:r>
            <a:r>
              <a:rPr lang="en-US" altLang="zh-TW" sz="1300" dirty="0"/>
              <a:t>Oracle</a:t>
            </a:r>
            <a:r>
              <a:rPr lang="zh-TW" altLang="en-US" sz="1300" dirty="0"/>
              <a:t>、</a:t>
            </a:r>
            <a:r>
              <a:rPr lang="en-US" altLang="zh-TW" sz="1300" dirty="0"/>
              <a:t>Microsoft</a:t>
            </a:r>
            <a:r>
              <a:rPr lang="zh-TW" altLang="en-US" sz="1300" dirty="0"/>
              <a:t>、</a:t>
            </a:r>
            <a:r>
              <a:rPr lang="en-US" altLang="zh-TW" sz="1300" dirty="0"/>
              <a:t>Cisco</a:t>
            </a:r>
            <a:r>
              <a:rPr lang="zh-TW" altLang="en-US" sz="1300" dirty="0"/>
              <a:t>、</a:t>
            </a:r>
            <a:r>
              <a:rPr lang="en-US" altLang="zh-TW" sz="1300" dirty="0"/>
              <a:t>RSA </a:t>
            </a:r>
            <a:r>
              <a:rPr lang="zh-TW" altLang="en-US" sz="1300" dirty="0"/>
              <a:t>等</a:t>
            </a:r>
            <a:endParaRPr lang="zh-TW" altLang="zh-TW" dirty="0" smtClean="0"/>
          </a:p>
        </p:txBody>
      </p:sp>
      <p:sp>
        <p:nvSpPr>
          <p:cNvPr id="2" name="投影片編號版面配置區 1"/>
          <p:cNvSpPr>
            <a:spLocks noGrp="1"/>
          </p:cNvSpPr>
          <p:nvPr>
            <p:ph type="sldNum" sz="quarter" idx="10"/>
          </p:nvPr>
        </p:nvSpPr>
        <p:spPr/>
        <p:txBody>
          <a:bodyPr/>
          <a:lstStyle/>
          <a:p>
            <a:fld id="{7D9C4E5E-1A71-426D-B34D-358DC7EE53A0}" type="slidenum">
              <a:rPr lang="zh-TW" altLang="en-US" smtClean="0"/>
              <a:t>88</a:t>
            </a:fld>
            <a:endParaRPr lang="zh-TW" altLang="en-US"/>
          </a:p>
        </p:txBody>
      </p:sp>
    </p:spTree>
    <p:extLst>
      <p:ext uri="{BB962C8B-B14F-4D97-AF65-F5344CB8AC3E}">
        <p14:creationId xmlns:p14="http://schemas.microsoft.com/office/powerpoint/2010/main" val="34512521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Rot="1" noChangeAspect="1" noChangeArrowheads="1" noTextEdit="1"/>
          </p:cNvSpPr>
          <p:nvPr>
            <p:ph type="sldImg"/>
          </p:nvPr>
        </p:nvSpPr>
        <p:spPr>
          <a:xfrm>
            <a:off x="920750" y="746125"/>
            <a:ext cx="4967288" cy="3725863"/>
          </a:xfrm>
          <a:ln/>
        </p:spPr>
      </p:sp>
      <p:sp>
        <p:nvSpPr>
          <p:cNvPr id="55300" name="Rectangle 3"/>
          <p:cNvSpPr>
            <a:spLocks noGrp="1" noChangeArrowheads="1"/>
          </p:cNvSpPr>
          <p:nvPr>
            <p:ph type="body" idx="1"/>
          </p:nvPr>
        </p:nvSpPr>
        <p:spPr>
          <a:xfrm>
            <a:off x="908744" y="4720684"/>
            <a:ext cx="4989714" cy="4474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sz="1300" dirty="0"/>
              <a:t>IT-ISAC </a:t>
            </a:r>
            <a:r>
              <a:rPr lang="zh-TW" altLang="en-US" sz="1300" dirty="0"/>
              <a:t>會員權利主要如下</a:t>
            </a:r>
            <a:endParaRPr lang="en-US" altLang="zh-TW" sz="1300" dirty="0"/>
          </a:p>
          <a:p>
            <a:pPr eaLnBrk="1" hangingPunct="1"/>
            <a:r>
              <a:rPr lang="zh-TW" altLang="en-US" sz="1300" dirty="0"/>
              <a:t>有機會參與資安訊息分享的政策制訂</a:t>
            </a:r>
            <a:endParaRPr lang="en-US" altLang="zh-TW" sz="1300" dirty="0"/>
          </a:p>
          <a:p>
            <a:pPr eaLnBrk="1" hangingPunct="1"/>
            <a:r>
              <a:rPr lang="zh-TW" altLang="en-US" sz="1300" dirty="0"/>
              <a:t>有機會影響公開資訊分享政策的制定</a:t>
            </a:r>
            <a:endParaRPr lang="en-US" altLang="zh-TW" sz="1300" dirty="0"/>
          </a:p>
          <a:p>
            <a:pPr eaLnBrk="1" hangingPunct="1"/>
            <a:endParaRPr lang="zh-TW" altLang="zh-TW" dirty="0" smtClean="0"/>
          </a:p>
        </p:txBody>
      </p:sp>
      <p:sp>
        <p:nvSpPr>
          <p:cNvPr id="2" name="投影片編號版面配置區 1"/>
          <p:cNvSpPr>
            <a:spLocks noGrp="1"/>
          </p:cNvSpPr>
          <p:nvPr>
            <p:ph type="sldNum" sz="quarter" idx="10"/>
          </p:nvPr>
        </p:nvSpPr>
        <p:spPr/>
        <p:txBody>
          <a:bodyPr/>
          <a:lstStyle/>
          <a:p>
            <a:fld id="{7D9C4E5E-1A71-426D-B34D-358DC7EE53A0}" type="slidenum">
              <a:rPr lang="zh-TW" altLang="en-US" smtClean="0"/>
              <a:t>89</a:t>
            </a:fld>
            <a:endParaRPr lang="zh-TW" altLang="en-US"/>
          </a:p>
        </p:txBody>
      </p:sp>
    </p:spTree>
    <p:extLst>
      <p:ext uri="{BB962C8B-B14F-4D97-AF65-F5344CB8AC3E}">
        <p14:creationId xmlns:p14="http://schemas.microsoft.com/office/powerpoint/2010/main" val="47228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要求相關機關須訂定資安維護計畫。</a:t>
            </a:r>
            <a:endParaRPr lang="en-US" altLang="zh-TW" dirty="0" smtClean="0"/>
          </a:p>
          <a:p>
            <a:endParaRPr lang="en-US" altLang="zh-TW" dirty="0"/>
          </a:p>
          <a:p>
            <a:r>
              <a:rPr lang="zh-TW" altLang="en-US" dirty="0" smtClean="0"/>
              <a:t>資通服務之委外管理：委託機關應監督受託者資安之維護。</a:t>
            </a:r>
            <a:endParaRPr lang="en-US" altLang="zh-TW" dirty="0" smtClean="0"/>
          </a:p>
          <a:p>
            <a:r>
              <a:rPr lang="zh-TW" altLang="en-US" dirty="0" smtClean="0"/>
              <a:t>促進資通安全產業：</a:t>
            </a:r>
            <a:endParaRPr lang="en-US" altLang="zh-TW" dirty="0" smtClean="0"/>
          </a:p>
          <a:p>
            <a:pPr marL="180216"/>
            <a:r>
              <a:rPr lang="en-US" altLang="zh-TW" dirty="0" smtClean="0"/>
              <a:t>-</a:t>
            </a:r>
            <a:r>
              <a:rPr lang="zh-TW" altLang="en-US" dirty="0" smtClean="0"/>
              <a:t>資通安全專業人才培育。</a:t>
            </a:r>
            <a:endParaRPr lang="en-US" altLang="zh-TW" dirty="0" smtClean="0"/>
          </a:p>
          <a:p>
            <a:pPr marL="180216"/>
            <a:r>
              <a:rPr lang="en-US" altLang="zh-TW" dirty="0" smtClean="0"/>
              <a:t>-</a:t>
            </a:r>
            <a:r>
              <a:rPr lang="zh-TW" altLang="en-US" dirty="0" smtClean="0"/>
              <a:t>資通安全科技之研發、整合、應用、產學合作及國際交流合作之推動。</a:t>
            </a:r>
            <a:endParaRPr lang="en-US" altLang="zh-TW" dirty="0" smtClean="0"/>
          </a:p>
          <a:p>
            <a:pPr marL="180216"/>
            <a:r>
              <a:rPr lang="en-US" altLang="zh-TW" dirty="0" smtClean="0"/>
              <a:t>-</a:t>
            </a:r>
            <a:r>
              <a:rPr lang="zh-TW" altLang="en-US" dirty="0" smtClean="0"/>
              <a:t>資通安全產業發展及推動。</a:t>
            </a:r>
            <a:endParaRPr lang="en-US" altLang="zh-TW" dirty="0" smtClean="0"/>
          </a:p>
          <a:p>
            <a:pPr marL="180216"/>
            <a:r>
              <a:rPr lang="en-US" altLang="zh-TW" dirty="0" smtClean="0"/>
              <a:t>-</a:t>
            </a:r>
            <a:r>
              <a:rPr lang="zh-TW" altLang="en-US" dirty="0" smtClean="0"/>
              <a:t>資通安全軟硬體、設備技術規範，資通安全相關服務及審驗機制之發展及推動。</a:t>
            </a:r>
            <a:endParaRPr lang="zh-TW" altLang="en-US" dirty="0"/>
          </a:p>
        </p:txBody>
      </p:sp>
      <p:sp>
        <p:nvSpPr>
          <p:cNvPr id="4" name="投影片編號版面配置區 3"/>
          <p:cNvSpPr>
            <a:spLocks noGrp="1"/>
          </p:cNvSpPr>
          <p:nvPr>
            <p:ph type="sldNum" sz="quarter" idx="10"/>
          </p:nvPr>
        </p:nvSpPr>
        <p:spPr/>
        <p:txBody>
          <a:bodyPr/>
          <a:lstStyle/>
          <a:p>
            <a:fld id="{F3E979C3-AEBB-465D-9F81-DF6E804AEC07}" type="slidenum">
              <a:rPr lang="zh-TW" altLang="en-US" smtClean="0"/>
              <a:t>9</a:t>
            </a:fld>
            <a:endParaRPr lang="zh-TW" altLang="en-US"/>
          </a:p>
        </p:txBody>
      </p:sp>
    </p:spTree>
    <p:extLst>
      <p:ext uri="{BB962C8B-B14F-4D97-AF65-F5344CB8AC3E}">
        <p14:creationId xmlns:p14="http://schemas.microsoft.com/office/powerpoint/2010/main" val="39409204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Rot="1" noChangeAspect="1" noChangeArrowheads="1" noTextEdit="1"/>
          </p:cNvSpPr>
          <p:nvPr>
            <p:ph type="sldImg"/>
          </p:nvPr>
        </p:nvSpPr>
        <p:spPr>
          <a:xfrm>
            <a:off x="930275" y="747713"/>
            <a:ext cx="4965700" cy="3724275"/>
          </a:xfrm>
          <a:ln/>
        </p:spPr>
      </p:sp>
      <p:sp>
        <p:nvSpPr>
          <p:cNvPr id="51204" name="Rectangle 3"/>
          <p:cNvSpPr>
            <a:spLocks noGrp="1" noChangeArrowheads="1"/>
          </p:cNvSpPr>
          <p:nvPr>
            <p:ph type="body" idx="1"/>
          </p:nvPr>
        </p:nvSpPr>
        <p:spPr>
          <a:xfrm>
            <a:off x="907222" y="4720685"/>
            <a:ext cx="4992758" cy="447247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sz="1300" dirty="0"/>
              <a:t>美國資訊分享與分析中心（</a:t>
            </a:r>
            <a:r>
              <a:rPr lang="en-US" altLang="zh-TW" sz="1300" dirty="0"/>
              <a:t>ISAC</a:t>
            </a:r>
            <a:r>
              <a:rPr lang="zh-TW" altLang="en-US" sz="1300" dirty="0"/>
              <a:t>）現況</a:t>
            </a:r>
            <a:endParaRPr lang="zh-TW" altLang="zh-TW" dirty="0" smtClean="0"/>
          </a:p>
        </p:txBody>
      </p:sp>
      <p:sp>
        <p:nvSpPr>
          <p:cNvPr id="2" name="投影片編號版面配置區 1"/>
          <p:cNvSpPr>
            <a:spLocks noGrp="1"/>
          </p:cNvSpPr>
          <p:nvPr>
            <p:ph type="sldNum" sz="quarter" idx="10"/>
          </p:nvPr>
        </p:nvSpPr>
        <p:spPr/>
        <p:txBody>
          <a:bodyPr/>
          <a:lstStyle/>
          <a:p>
            <a:fld id="{7D9C4E5E-1A71-426D-B34D-358DC7EE53A0}" type="slidenum">
              <a:rPr lang="zh-TW" altLang="en-US" smtClean="0"/>
              <a:t>90</a:t>
            </a:fld>
            <a:endParaRPr lang="zh-TW" altLang="en-US"/>
          </a:p>
        </p:txBody>
      </p:sp>
    </p:spTree>
    <p:extLst>
      <p:ext uri="{BB962C8B-B14F-4D97-AF65-F5344CB8AC3E}">
        <p14:creationId xmlns:p14="http://schemas.microsoft.com/office/powerpoint/2010/main" val="11404478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30197" indent="-330197">
              <a:lnSpc>
                <a:spcPct val="80000"/>
              </a:lnSpc>
              <a:spcBef>
                <a:spcPct val="20000"/>
              </a:spcBef>
              <a:buClr>
                <a:srgbClr val="84BC20"/>
              </a:buClr>
              <a:buSzPct val="120000"/>
              <a:buFont typeface="Arial" charset="0"/>
              <a:buChar char="•"/>
              <a:defRPr/>
            </a:pPr>
            <a:r>
              <a:rPr lang="en-US" altLang="zh-TW" sz="1700" dirty="0">
                <a:effectLst>
                  <a:outerShdw blurRad="38100" dist="38100" dir="2700000" algn="tl">
                    <a:srgbClr val="C0C0C0"/>
                  </a:outerShdw>
                </a:effectLst>
              </a:rPr>
              <a:t>ISAC </a:t>
            </a:r>
            <a:r>
              <a:rPr lang="zh-TW" altLang="en-US" sz="1700" dirty="0">
                <a:effectLst>
                  <a:outerShdw blurRad="38100" dist="38100" dir="2700000" algn="tl">
                    <a:srgbClr val="C0C0C0"/>
                  </a:outerShdw>
                </a:effectLst>
              </a:rPr>
              <a:t>提供給會員的服務（以金融 </a:t>
            </a:r>
            <a:r>
              <a:rPr lang="en-US" altLang="zh-TW" sz="1700" dirty="0">
                <a:effectLst>
                  <a:outerShdw blurRad="38100" dist="38100" dir="2700000" algn="tl">
                    <a:srgbClr val="C0C0C0"/>
                  </a:outerShdw>
                </a:effectLst>
              </a:rPr>
              <a:t>ISAC </a:t>
            </a:r>
            <a:r>
              <a:rPr lang="zh-TW" altLang="en-US" sz="1700" dirty="0">
                <a:effectLst>
                  <a:outerShdw blurRad="38100" dist="38100" dir="2700000" algn="tl">
                    <a:srgbClr val="C0C0C0"/>
                  </a:outerShdw>
                </a:effectLst>
              </a:rPr>
              <a:t>為例）</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會員可以有兩個 </a:t>
            </a:r>
            <a:r>
              <a:rPr lang="en-US" altLang="zh-TW" sz="1500" dirty="0">
                <a:solidFill>
                  <a:srgbClr val="000099"/>
                </a:solidFill>
              </a:rPr>
              <a:t>e-mail </a:t>
            </a:r>
            <a:r>
              <a:rPr lang="zh-TW" altLang="en-US" sz="1500" dirty="0">
                <a:solidFill>
                  <a:srgbClr val="000099"/>
                </a:solidFill>
              </a:rPr>
              <a:t>警訊通報窗口</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災難發生時提供國土安全部和國庫署發出的警訊</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提供緊急事故或災難的 </a:t>
            </a:r>
            <a:r>
              <a:rPr lang="en-US" altLang="zh-TW" sz="1500" dirty="0">
                <a:solidFill>
                  <a:srgbClr val="000099"/>
                </a:solidFill>
              </a:rPr>
              <a:t>e-mail </a:t>
            </a:r>
            <a:r>
              <a:rPr lang="zh-TW" altLang="en-US" sz="1500" dirty="0">
                <a:solidFill>
                  <a:srgbClr val="000099"/>
                </a:solidFill>
              </a:rPr>
              <a:t>警訊</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匿名事故通報</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參與產業市場調查</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參加會員聚會</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簽入網站的會員區存取資訊</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存取金融</a:t>
            </a:r>
            <a:r>
              <a:rPr lang="en-US" altLang="zh-TW" sz="1500" dirty="0">
                <a:solidFill>
                  <a:srgbClr val="000099"/>
                </a:solidFill>
              </a:rPr>
              <a:t>ISAC</a:t>
            </a:r>
            <a:r>
              <a:rPr lang="zh-TW" altLang="en-US" sz="1500" dirty="0">
                <a:solidFill>
                  <a:srgbClr val="000099"/>
                </a:solidFill>
              </a:rPr>
              <a:t>的</a:t>
            </a:r>
            <a:r>
              <a:rPr lang="en-US" altLang="zh-TW" sz="1500" dirty="0">
                <a:solidFill>
                  <a:srgbClr val="000099"/>
                </a:solidFill>
              </a:rPr>
              <a:t>watch desk</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參加危機管理相關 </a:t>
            </a:r>
            <a:r>
              <a:rPr lang="en-US" altLang="zh-TW" sz="1500" dirty="0">
                <a:solidFill>
                  <a:srgbClr val="000099"/>
                </a:solidFill>
              </a:rPr>
              <a:t>conference call</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參加雙週 </a:t>
            </a:r>
            <a:r>
              <a:rPr lang="en-US" altLang="zh-TW" sz="1500" dirty="0">
                <a:solidFill>
                  <a:srgbClr val="000099"/>
                </a:solidFill>
              </a:rPr>
              <a:t>teleconference</a:t>
            </a:r>
          </a:p>
          <a:p>
            <a:pPr marL="715426" lvl="1" indent="-275164">
              <a:lnSpc>
                <a:spcPct val="80000"/>
              </a:lnSpc>
              <a:spcBef>
                <a:spcPct val="20000"/>
              </a:spcBef>
              <a:buClr>
                <a:srgbClr val="84BC20"/>
              </a:buClr>
              <a:buFont typeface="Arial" charset="0"/>
              <a:buChar char="–"/>
              <a:defRPr/>
            </a:pPr>
            <a:r>
              <a:rPr lang="zh-TW" altLang="en-US" sz="1500" dirty="0">
                <a:solidFill>
                  <a:srgbClr val="000099"/>
                </a:solidFill>
              </a:rPr>
              <a:t>參加最佳實務討論區</a:t>
            </a:r>
          </a:p>
          <a:p>
            <a:endParaRPr lang="zh-TW" altLang="en-US"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91</a:t>
            </a:fld>
            <a:endParaRPr lang="zh-TW" altLang="en-US"/>
          </a:p>
        </p:txBody>
      </p:sp>
    </p:spTree>
    <p:extLst>
      <p:ext uri="{BB962C8B-B14F-4D97-AF65-F5344CB8AC3E}">
        <p14:creationId xmlns:p14="http://schemas.microsoft.com/office/powerpoint/2010/main" val="33662713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defRPr/>
            </a:pPr>
            <a:r>
              <a:rPr lang="zh-TW" altLang="en-US" dirty="0" smtClean="0"/>
              <a:t>國內網際網路三類入口網路之資安事件處理</a:t>
            </a:r>
          </a:p>
          <a:p>
            <a:pPr marL="715426" lvl="1" indent="-275164">
              <a:buFont typeface="Wingdings" panose="05000000000000000000" pitchFamily="2" charset="2"/>
              <a:buChar char="Ø"/>
              <a:defRPr/>
            </a:pPr>
            <a:r>
              <a:rPr lang="zh-TW" altLang="en-US" dirty="0" smtClean="0"/>
              <a:t>政府服務網路，由國家電腦事件處理中心（</a:t>
            </a:r>
            <a:r>
              <a:rPr lang="en-US" altLang="zh-TW" dirty="0" smtClean="0"/>
              <a:t>Taiwan National Computer Emergency Response Team, TWNCERT</a:t>
            </a:r>
            <a:r>
              <a:rPr lang="zh-TW" altLang="en-US" dirty="0" smtClean="0"/>
              <a:t>）負責</a:t>
            </a:r>
          </a:p>
          <a:p>
            <a:pPr marL="715426" lvl="1" indent="-275164">
              <a:buFont typeface="Wingdings" panose="05000000000000000000" pitchFamily="2" charset="2"/>
              <a:buChar char="Ø"/>
              <a:defRPr/>
            </a:pPr>
            <a:r>
              <a:rPr lang="zh-TW" altLang="en-US" dirty="0" smtClean="0"/>
              <a:t>學術網路，由臺灣學術網路危機處理中心（</a:t>
            </a:r>
            <a:r>
              <a:rPr lang="en-US" altLang="zh-TW" dirty="0" err="1" smtClean="0"/>
              <a:t>TANet</a:t>
            </a:r>
            <a:r>
              <a:rPr lang="en-US" altLang="zh-TW" dirty="0" smtClean="0"/>
              <a:t> Computer Emergency Response Team, </a:t>
            </a:r>
            <a:r>
              <a:rPr lang="en-US" altLang="zh-TW" dirty="0" err="1" smtClean="0"/>
              <a:t>TANet</a:t>
            </a:r>
            <a:r>
              <a:rPr lang="en-US" altLang="zh-TW" dirty="0" smtClean="0"/>
              <a:t> CERT</a:t>
            </a:r>
            <a:r>
              <a:rPr lang="zh-TW" altLang="en-US" dirty="0" smtClean="0"/>
              <a:t>）負責</a:t>
            </a:r>
          </a:p>
          <a:p>
            <a:pPr marL="715426" lvl="1" indent="-275164">
              <a:buFont typeface="Wingdings" panose="05000000000000000000" pitchFamily="2" charset="2"/>
              <a:buChar char="Ø"/>
              <a:defRPr/>
            </a:pPr>
            <a:r>
              <a:rPr lang="zh-TW" altLang="en-US" dirty="0" smtClean="0"/>
              <a:t>電信服務網路，由通傳會之</a:t>
            </a:r>
            <a:r>
              <a:rPr lang="en-US" altLang="zh-TW" dirty="0" smtClean="0"/>
              <a:t>NCC-CERT</a:t>
            </a:r>
            <a:r>
              <a:rPr lang="zh-TW" altLang="en-US" dirty="0" smtClean="0"/>
              <a:t>負責</a:t>
            </a:r>
          </a:p>
          <a:p>
            <a:pPr eaLnBrk="1" hangingPunct="1">
              <a:defRPr/>
            </a:pPr>
            <a:r>
              <a:rPr lang="zh-TW" altLang="en-US" dirty="0" smtClean="0"/>
              <a:t>為有效解決多樣化、複雜的網路攻擊或犯罪的威脅，</a:t>
            </a:r>
            <a:r>
              <a:rPr lang="en-US" altLang="zh-TW" dirty="0" smtClean="0"/>
              <a:t>TWCERT/CC </a:t>
            </a:r>
            <a:r>
              <a:rPr lang="zh-TW" altLang="en-US" dirty="0" smtClean="0"/>
              <a:t>於 </a:t>
            </a:r>
            <a:r>
              <a:rPr lang="en-US" altLang="zh-TW" dirty="0" smtClean="0"/>
              <a:t>99</a:t>
            </a:r>
            <a:r>
              <a:rPr lang="zh-TW" altLang="en-US" dirty="0" smtClean="0"/>
              <a:t>年</a:t>
            </a:r>
            <a:r>
              <a:rPr lang="en-US" altLang="zh-TW" dirty="0" smtClean="0"/>
              <a:t>9</a:t>
            </a:r>
            <a:r>
              <a:rPr lang="zh-TW" altLang="en-US" dirty="0" smtClean="0"/>
              <a:t>月成立「台灣資安策略聯盟」</a:t>
            </a:r>
          </a:p>
          <a:p>
            <a:pPr marL="715426" lvl="1" indent="-275164">
              <a:buFont typeface="Wingdings" panose="05000000000000000000" pitchFamily="2" charset="2"/>
              <a:buChar char="Ø"/>
              <a:defRPr/>
            </a:pPr>
            <a:r>
              <a:rPr lang="zh-TW" altLang="en-US" dirty="0" smtClean="0"/>
              <a:t>跨單位的合作聯防，包括台灣各領域的</a:t>
            </a:r>
            <a:r>
              <a:rPr lang="en-US" altLang="zh-TW" dirty="0" smtClean="0"/>
              <a:t>CERT</a:t>
            </a:r>
            <a:r>
              <a:rPr lang="zh-TW" altLang="en-US" dirty="0" smtClean="0"/>
              <a:t>（包括</a:t>
            </a:r>
            <a:r>
              <a:rPr lang="en-US" altLang="zh-TW" dirty="0" smtClean="0"/>
              <a:t>TWNCERT, </a:t>
            </a:r>
            <a:r>
              <a:rPr lang="en-US" altLang="zh-TW" dirty="0" err="1" smtClean="0"/>
              <a:t>TANet</a:t>
            </a:r>
            <a:r>
              <a:rPr lang="en-US" altLang="zh-TW" dirty="0" smtClean="0"/>
              <a:t> CERT</a:t>
            </a:r>
            <a:r>
              <a:rPr lang="zh-TW" altLang="en-US" dirty="0" smtClean="0"/>
              <a:t>及</a:t>
            </a:r>
            <a:r>
              <a:rPr lang="en-US" altLang="zh-TW" dirty="0" smtClean="0"/>
              <a:t>NCC-CERT</a:t>
            </a:r>
            <a:r>
              <a:rPr lang="zh-TW" altLang="en-US" dirty="0" smtClean="0"/>
              <a:t>）、</a:t>
            </a:r>
            <a:r>
              <a:rPr lang="en-US" altLang="en-US" dirty="0" err="1" smtClean="0"/>
              <a:t>網際網路接取服務業者（Internet</a:t>
            </a:r>
            <a:r>
              <a:rPr lang="en-US" altLang="en-US" dirty="0" smtClean="0"/>
              <a:t> Access Service </a:t>
            </a:r>
            <a:r>
              <a:rPr lang="en-US" altLang="en-US" dirty="0" err="1" smtClean="0"/>
              <a:t>Provider，IASP</a:t>
            </a:r>
            <a:r>
              <a:rPr lang="en-US" altLang="en-US" dirty="0" smtClean="0"/>
              <a:t>）</a:t>
            </a:r>
            <a:r>
              <a:rPr lang="zh-TW" altLang="en-US" dirty="0" smtClean="0"/>
              <a:t>、政府部門及資安業者等</a:t>
            </a:r>
          </a:p>
          <a:p>
            <a:pPr marL="715426" lvl="1" indent="-275164">
              <a:buFont typeface="Wingdings" panose="05000000000000000000" pitchFamily="2" charset="2"/>
              <a:buChar char="Ø"/>
              <a:defRPr/>
            </a:pPr>
            <a:r>
              <a:rPr lang="zh-TW" altLang="en-US" dirty="0" smtClean="0"/>
              <a:t>建立「網路釣魚通報單一窗口」</a:t>
            </a:r>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92</a:t>
            </a:fld>
            <a:endParaRPr lang="zh-TW" altLang="en-US"/>
          </a:p>
        </p:txBody>
      </p:sp>
    </p:spTree>
    <p:extLst>
      <p:ext uri="{BB962C8B-B14F-4D97-AF65-F5344CB8AC3E}">
        <p14:creationId xmlns:p14="http://schemas.microsoft.com/office/powerpoint/2010/main" val="11277818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網路釣魚資訊分享網站</a:t>
            </a:r>
            <a:endParaRPr lang="zh-TW" altLang="en-US"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93</a:t>
            </a:fld>
            <a:endParaRPr lang="zh-TW" altLang="en-US"/>
          </a:p>
        </p:txBody>
      </p:sp>
    </p:spTree>
    <p:extLst>
      <p:ext uri="{BB962C8B-B14F-4D97-AF65-F5344CB8AC3E}">
        <p14:creationId xmlns:p14="http://schemas.microsoft.com/office/powerpoint/2010/main" val="16959838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a:t>
            </a:r>
            <a:r>
              <a:rPr lang="zh-TW" altLang="en-US" dirty="0" smtClean="0"/>
              <a:t>安事件</a:t>
            </a:r>
            <a:r>
              <a:rPr lang="en-US" altLang="zh-TW" dirty="0" smtClean="0"/>
              <a:t>(</a:t>
            </a:r>
            <a:r>
              <a:rPr lang="zh-TW" altLang="en-US" dirty="0" smtClean="0"/>
              <a:t>一</a:t>
            </a:r>
            <a:r>
              <a:rPr lang="en-US" altLang="zh-TW" dirty="0" smtClean="0"/>
              <a:t>)</a:t>
            </a:r>
          </a:p>
          <a:p>
            <a:pPr algn="l" defTabSz="915497" fontAlgn="auto">
              <a:spcBef>
                <a:spcPts val="0"/>
              </a:spcBef>
              <a:spcAft>
                <a:spcPts val="0"/>
              </a:spcAft>
              <a:defRPr/>
            </a:pPr>
            <a:r>
              <a:rPr lang="zh-TW" altLang="en-US" dirty="0"/>
              <a:t>中國笨鳥公司</a:t>
            </a:r>
            <a:r>
              <a:rPr lang="en-US" altLang="zh-TW" dirty="0" err="1"/>
              <a:t>Elasticsearch</a:t>
            </a:r>
            <a:r>
              <a:rPr lang="zh-TW" altLang="en-US" dirty="0"/>
              <a:t>資料庫配置不當，洩漏全球</a:t>
            </a:r>
            <a:r>
              <a:rPr lang="en-US" altLang="zh-TW" dirty="0"/>
              <a:t>2.14</a:t>
            </a:r>
            <a:r>
              <a:rPr lang="zh-TW" altLang="en-US" dirty="0"/>
              <a:t>億人 個資</a:t>
            </a:r>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94</a:t>
            </a:fld>
            <a:endParaRPr lang="zh-TW" altLang="en-US"/>
          </a:p>
        </p:txBody>
      </p:sp>
    </p:spTree>
    <p:extLst>
      <p:ext uri="{BB962C8B-B14F-4D97-AF65-F5344CB8AC3E}">
        <p14:creationId xmlns:p14="http://schemas.microsoft.com/office/powerpoint/2010/main" val="28664672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a:t>
            </a:r>
            <a:r>
              <a:rPr lang="zh-TW" altLang="en-US" dirty="0" smtClean="0"/>
              <a:t>安事件</a:t>
            </a:r>
            <a:r>
              <a:rPr lang="en-US" altLang="zh-TW" dirty="0" smtClean="0"/>
              <a:t>(</a:t>
            </a:r>
            <a:r>
              <a:rPr lang="zh-TW" altLang="en-US" dirty="0" smtClean="0"/>
              <a:t>三</a:t>
            </a:r>
            <a:r>
              <a:rPr lang="en-US" altLang="zh-TW" dirty="0" smtClean="0"/>
              <a:t>)</a:t>
            </a:r>
          </a:p>
          <a:p>
            <a:pPr algn="l" defTabSz="915497" fontAlgn="auto">
              <a:spcBef>
                <a:spcPts val="0"/>
              </a:spcBef>
              <a:spcAft>
                <a:spcPts val="0"/>
              </a:spcAft>
              <a:defRPr/>
            </a:pPr>
            <a:r>
              <a:rPr lang="zh-TW" altLang="en-US" dirty="0"/>
              <a:t>俄羅斯駭客發展詐騙攻擊服務</a:t>
            </a:r>
          </a:p>
          <a:p>
            <a:endParaRPr lang="zh-TW" altLang="en-US"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95</a:t>
            </a:fld>
            <a:endParaRPr lang="zh-TW" altLang="en-US"/>
          </a:p>
        </p:txBody>
      </p:sp>
    </p:spTree>
    <p:extLst>
      <p:ext uri="{BB962C8B-B14F-4D97-AF65-F5344CB8AC3E}">
        <p14:creationId xmlns:p14="http://schemas.microsoft.com/office/powerpoint/2010/main" val="1491020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a:t>
            </a:r>
            <a:r>
              <a:rPr lang="zh-TW" altLang="en-US" dirty="0" smtClean="0"/>
              <a:t>安事件</a:t>
            </a:r>
            <a:r>
              <a:rPr lang="en-US" altLang="zh-TW" dirty="0" smtClean="0"/>
              <a:t>(</a:t>
            </a:r>
            <a:r>
              <a:rPr lang="zh-TW" altLang="en-US" dirty="0" smtClean="0"/>
              <a:t>四</a:t>
            </a:r>
            <a:r>
              <a:rPr lang="en-US" altLang="zh-TW" dirty="0" smtClean="0"/>
              <a:t>)</a:t>
            </a:r>
          </a:p>
          <a:p>
            <a:pPr algn="l" defTabSz="915497" fontAlgn="auto">
              <a:spcBef>
                <a:spcPts val="0"/>
              </a:spcBef>
              <a:spcAft>
                <a:spcPts val="0"/>
              </a:spcAft>
              <a:defRPr/>
            </a:pPr>
            <a:r>
              <a:rPr lang="zh-TW" altLang="en-US" dirty="0"/>
              <a:t>歐洲刑警組織與</a:t>
            </a:r>
            <a:r>
              <a:rPr lang="en-US" altLang="zh-TW" dirty="0"/>
              <a:t>8</a:t>
            </a:r>
            <a:r>
              <a:rPr lang="zh-TW" altLang="en-US" dirty="0"/>
              <a:t>國警方合作瓦解</a:t>
            </a:r>
            <a:r>
              <a:rPr lang="en-US" altLang="zh-TW" dirty="0" err="1"/>
              <a:t>Emotet</a:t>
            </a:r>
            <a:r>
              <a:rPr lang="zh-TW" altLang="en-US" dirty="0"/>
              <a:t>殭屍網路</a:t>
            </a:r>
          </a:p>
          <a:p>
            <a:endParaRPr lang="zh-TW" altLang="en-US"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96</a:t>
            </a:fld>
            <a:endParaRPr lang="zh-TW" altLang="en-US"/>
          </a:p>
        </p:txBody>
      </p:sp>
    </p:spTree>
    <p:extLst>
      <p:ext uri="{BB962C8B-B14F-4D97-AF65-F5344CB8AC3E}">
        <p14:creationId xmlns:p14="http://schemas.microsoft.com/office/powerpoint/2010/main" val="13873990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a:t>
            </a:r>
            <a:r>
              <a:rPr lang="zh-TW" altLang="en-US" dirty="0" smtClean="0"/>
              <a:t>安事件</a:t>
            </a:r>
            <a:r>
              <a:rPr lang="en-US" altLang="zh-TW" dirty="0" smtClean="0"/>
              <a:t>(</a:t>
            </a:r>
            <a:r>
              <a:rPr lang="zh-TW" altLang="en-US" dirty="0" smtClean="0"/>
              <a:t>五</a:t>
            </a:r>
            <a:r>
              <a:rPr lang="en-US" altLang="zh-TW" dirty="0" smtClean="0"/>
              <a:t>)</a:t>
            </a:r>
          </a:p>
          <a:p>
            <a:pPr algn="l" defTabSz="915497" fontAlgn="auto">
              <a:spcBef>
                <a:spcPts val="0"/>
              </a:spcBef>
              <a:spcAft>
                <a:spcPts val="0"/>
              </a:spcAft>
              <a:defRPr/>
            </a:pPr>
            <a:r>
              <a:rPr lang="zh-TW" altLang="en-US" dirty="0"/>
              <a:t>美國佛羅里達州淨水處理廠遭駭客入侵</a:t>
            </a:r>
          </a:p>
          <a:p>
            <a:endParaRPr lang="zh-TW" altLang="en-US"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97</a:t>
            </a:fld>
            <a:endParaRPr lang="zh-TW" altLang="en-US"/>
          </a:p>
        </p:txBody>
      </p:sp>
    </p:spTree>
    <p:extLst>
      <p:ext uri="{BB962C8B-B14F-4D97-AF65-F5344CB8AC3E}">
        <p14:creationId xmlns:p14="http://schemas.microsoft.com/office/powerpoint/2010/main" val="13895656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a:t>
            </a:r>
            <a:r>
              <a:rPr lang="zh-TW" altLang="en-US" dirty="0" smtClean="0"/>
              <a:t>安事件</a:t>
            </a:r>
            <a:r>
              <a:rPr lang="en-US" altLang="zh-TW" dirty="0" smtClean="0"/>
              <a:t>(</a:t>
            </a:r>
            <a:r>
              <a:rPr lang="zh-TW" altLang="en-US" dirty="0" smtClean="0"/>
              <a:t>六</a:t>
            </a:r>
            <a:r>
              <a:rPr lang="en-US" altLang="zh-TW" dirty="0" smtClean="0"/>
              <a:t>)</a:t>
            </a:r>
            <a:endParaRPr lang="en-US" altLang="zh-TW" dirty="0" smtClean="0"/>
          </a:p>
          <a:p>
            <a:pPr defTabSz="915497"/>
            <a:r>
              <a:rPr lang="zh-TW" altLang="zh-TW" dirty="0"/>
              <a:t>國家關鍵基礎設施網路攻擊有其強大之破壞力，易對一般平民百姓造成重大影響而產生民生問題，而必須迅速恢復系統正常運作，故對企業組織和政府產生巨大壓力</a:t>
            </a:r>
            <a:endParaRPr lang="en-US" altLang="zh-TW" dirty="0"/>
          </a:p>
          <a:p>
            <a:endParaRPr lang="zh-TW" altLang="en-US" dirty="0"/>
          </a:p>
        </p:txBody>
      </p:sp>
      <p:sp>
        <p:nvSpPr>
          <p:cNvPr id="5" name="投影片編號版面配置區 4"/>
          <p:cNvSpPr>
            <a:spLocks noGrp="1"/>
          </p:cNvSpPr>
          <p:nvPr>
            <p:ph type="sldNum" sz="quarter" idx="10"/>
          </p:nvPr>
        </p:nvSpPr>
        <p:spPr/>
        <p:txBody>
          <a:bodyPr/>
          <a:lstStyle/>
          <a:p>
            <a:fld id="{7D9C4E5E-1A71-426D-B34D-358DC7EE53A0}" type="slidenum">
              <a:rPr lang="zh-TW" altLang="en-US" smtClean="0"/>
              <a:t>98</a:t>
            </a:fld>
            <a:endParaRPr lang="zh-TW" altLang="en-US"/>
          </a:p>
        </p:txBody>
      </p:sp>
    </p:spTree>
    <p:extLst>
      <p:ext uri="{BB962C8B-B14F-4D97-AF65-F5344CB8AC3E}">
        <p14:creationId xmlns:p14="http://schemas.microsoft.com/office/powerpoint/2010/main" val="35294820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以上為國內外資安法介紹的課程，請問各位學員針對講授內容是否還有其他問題，歡迎提出來討論。</a:t>
            </a:r>
            <a:endParaRPr lang="zh-TW" altLang="en-US" dirty="0"/>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pPr/>
              <a:t>99</a:t>
            </a:fld>
            <a:endParaRPr lang="en-US" altLang="zh-TW"/>
          </a:p>
        </p:txBody>
      </p:sp>
    </p:spTree>
    <p:extLst>
      <p:ext uri="{BB962C8B-B14F-4D97-AF65-F5344CB8AC3E}">
        <p14:creationId xmlns:p14="http://schemas.microsoft.com/office/powerpoint/2010/main" val="84806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投影片編號版面配置區 3"/>
          <p:cNvSpPr>
            <a:spLocks noGrp="1"/>
          </p:cNvSpPr>
          <p:nvPr>
            <p:ph type="sldNum" sz="quarter" idx="10"/>
          </p:nvPr>
        </p:nvSpPr>
        <p:spPr/>
        <p:txBody>
          <a:bodyPr/>
          <a:lstStyle>
            <a:lvl1pPr>
              <a:defRPr/>
            </a:lvl1pPr>
          </a:lstStyle>
          <a:p>
            <a:fld id="{52C2F6C3-9846-4330-8B31-536AC8552DD9}" type="slidenum">
              <a:rPr lang="en-US" altLang="zh-TW"/>
              <a:pPr/>
              <a:t>‹#›</a:t>
            </a:fld>
            <a:endParaRPr lang="en-US" altLang="zh-TW"/>
          </a:p>
        </p:txBody>
      </p:sp>
    </p:spTree>
    <p:extLst>
      <p:ext uri="{BB962C8B-B14F-4D97-AF65-F5344CB8AC3E}">
        <p14:creationId xmlns:p14="http://schemas.microsoft.com/office/powerpoint/2010/main" val="46332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465F03E9-0780-47E9-B04D-74DEF37C0106}" type="slidenum">
              <a:rPr lang="en-US" altLang="zh-TW"/>
              <a:pPr/>
              <a:t>‹#›</a:t>
            </a:fld>
            <a:endParaRPr lang="en-US" altLang="zh-TW"/>
          </a:p>
        </p:txBody>
      </p:sp>
    </p:spTree>
    <p:extLst>
      <p:ext uri="{BB962C8B-B14F-4D97-AF65-F5344CB8AC3E}">
        <p14:creationId xmlns:p14="http://schemas.microsoft.com/office/powerpoint/2010/main" val="248616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53D66E7D-7278-41A8-AB2A-66ABFFEFC917}" type="slidenum">
              <a:rPr lang="en-US" altLang="zh-TW"/>
              <a:pPr/>
              <a:t>‹#›</a:t>
            </a:fld>
            <a:endParaRPr lang="en-US" altLang="zh-TW"/>
          </a:p>
        </p:txBody>
      </p:sp>
    </p:spTree>
    <p:extLst>
      <p:ext uri="{BB962C8B-B14F-4D97-AF65-F5344CB8AC3E}">
        <p14:creationId xmlns:p14="http://schemas.microsoft.com/office/powerpoint/2010/main" val="150900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chemeClr val="tx1"/>
                </a:solidFill>
                <a:latin typeface="微軟正黑體"/>
                <a:cs typeface="微軟正黑體"/>
              </a:defRPr>
            </a:lvl1pPr>
          </a:lstStyle>
          <a:p>
            <a:endParaRPr/>
          </a:p>
        </p:txBody>
      </p:sp>
      <p:sp>
        <p:nvSpPr>
          <p:cNvPr id="3" name="Holder 3"/>
          <p:cNvSpPr>
            <a:spLocks noGrp="1"/>
          </p:cNvSpPr>
          <p:nvPr>
            <p:ph sz="half" idx="2"/>
          </p:nvPr>
        </p:nvSpPr>
        <p:spPr>
          <a:xfrm>
            <a:off x="457200" y="1577340"/>
            <a:ext cx="39776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488" b="0" i="0">
                <a:solidFill>
                  <a:schemeClr val="tx1"/>
                </a:solidFill>
                <a:latin typeface="微軟正黑體"/>
                <a:cs typeface="微軟正黑體"/>
              </a:defRPr>
            </a:lvl1pPr>
          </a:lstStyle>
          <a:p>
            <a:pPr marL="9525"/>
            <a:r>
              <a:rPr lang="zh-TW" altLang="en-US" spc="-8" dirty="0" smtClean="0"/>
              <a:t>勤業眾信版權所有</a:t>
            </a:r>
            <a:r>
              <a:rPr lang="zh-TW" altLang="en-US" spc="11" dirty="0" smtClean="0"/>
              <a:t> </a:t>
            </a:r>
            <a:r>
              <a:rPr lang="zh-TW" altLang="en-US" spc="-8" dirty="0" smtClean="0"/>
              <a:t>保留一切權利</a:t>
            </a:r>
            <a:endParaRPr lang="zh-TW" altLang="en-US" spc="-8"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7" name="Holder 7"/>
          <p:cNvSpPr>
            <a:spLocks noGrp="1"/>
          </p:cNvSpPr>
          <p:nvPr>
            <p:ph type="sldNum" sz="quarter" idx="7"/>
          </p:nvPr>
        </p:nvSpPr>
        <p:spPr/>
        <p:txBody>
          <a:bodyPr lIns="0" tIns="0" rIns="0" bIns="0"/>
          <a:lstStyle>
            <a:lvl1pPr>
              <a:defRPr sz="488" b="0" i="0">
                <a:solidFill>
                  <a:schemeClr val="tx1"/>
                </a:solidFill>
                <a:latin typeface="Verdana"/>
                <a:cs typeface="Verdana"/>
              </a:defRPr>
            </a:lvl1pPr>
          </a:lstStyle>
          <a:p>
            <a:pPr marL="57626"/>
            <a:fld id="{81D60167-4931-47E6-BA6A-407CBD079E47}" type="slidenum">
              <a:rPr lang="en-US" altLang="zh-TW" spc="-4" smtClean="0"/>
              <a:pPr marL="57626"/>
              <a:t>‹#›</a:t>
            </a:fld>
            <a:endParaRPr lang="en-US" altLang="zh-TW" spc="-4" dirty="0"/>
          </a:p>
        </p:txBody>
      </p:sp>
    </p:spTree>
    <p:extLst>
      <p:ext uri="{BB962C8B-B14F-4D97-AF65-F5344CB8AC3E}">
        <p14:creationId xmlns:p14="http://schemas.microsoft.com/office/powerpoint/2010/main" val="42512432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669925" y="116632"/>
            <a:ext cx="7772400" cy="838200"/>
          </a:xfrm>
        </p:spPr>
        <p:txBody>
          <a:bodyPr/>
          <a:lstStyle>
            <a:lvl1pPr>
              <a:defRPr sz="4000"/>
            </a:lvl1p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684213" y="1268413"/>
            <a:ext cx="3810000" cy="48275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6613" y="1268413"/>
            <a:ext cx="3810000" cy="48275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0"/>
          </p:nvPr>
        </p:nvSpPr>
        <p:spPr>
          <a:xfrm>
            <a:off x="7164388" y="6237288"/>
            <a:ext cx="1905000" cy="457200"/>
          </a:xfrm>
        </p:spPr>
        <p:txBody>
          <a:bodyPr/>
          <a:lstStyle>
            <a:lvl1pPr>
              <a:defRPr/>
            </a:lvl1pPr>
          </a:lstStyle>
          <a:p>
            <a:pPr>
              <a:defRPr/>
            </a:pPr>
            <a:fld id="{BB4DA687-FDC5-405C-8715-BA6E20DD4400}" type="slidenum">
              <a:rPr lang="en-US" altLang="zh-TW"/>
              <a:pPr>
                <a:defRPr/>
              </a:pPr>
              <a:t>‹#›</a:t>
            </a:fld>
            <a:endParaRPr lang="en-US" altLang="zh-TW"/>
          </a:p>
        </p:txBody>
      </p:sp>
    </p:spTree>
    <p:extLst>
      <p:ext uri="{BB962C8B-B14F-4D97-AF65-F5344CB8AC3E}">
        <p14:creationId xmlns:p14="http://schemas.microsoft.com/office/powerpoint/2010/main" val="1895422650"/>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706090"/>
          </a:xfrm>
        </p:spPr>
        <p:txBody>
          <a:body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1D79D9C9-1E4F-4E91-BD47-8FAAE515FF0F}" type="slidenum">
              <a:rPr lang="en-US" altLang="zh-TW"/>
              <a:pPr/>
              <a:t>‹#›</a:t>
            </a:fld>
            <a:endParaRPr lang="en-US" altLang="zh-TW"/>
          </a:p>
        </p:txBody>
      </p:sp>
    </p:spTree>
    <p:extLst>
      <p:ext uri="{BB962C8B-B14F-4D97-AF65-F5344CB8AC3E}">
        <p14:creationId xmlns:p14="http://schemas.microsoft.com/office/powerpoint/2010/main" val="581332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投影片編號版面配置區 3"/>
          <p:cNvSpPr>
            <a:spLocks noGrp="1"/>
          </p:cNvSpPr>
          <p:nvPr>
            <p:ph type="sldNum" sz="quarter" idx="10"/>
          </p:nvPr>
        </p:nvSpPr>
        <p:spPr/>
        <p:txBody>
          <a:bodyPr/>
          <a:lstStyle>
            <a:lvl1pPr>
              <a:defRPr/>
            </a:lvl1pPr>
          </a:lstStyle>
          <a:p>
            <a:fld id="{104AF58C-64CA-4B4C-B6AD-8B3F32269811}" type="slidenum">
              <a:rPr lang="en-US" altLang="zh-TW"/>
              <a:pPr/>
              <a:t>‹#›</a:t>
            </a:fld>
            <a:endParaRPr lang="en-US" altLang="zh-TW"/>
          </a:p>
        </p:txBody>
      </p:sp>
    </p:spTree>
    <p:extLst>
      <p:ext uri="{BB962C8B-B14F-4D97-AF65-F5344CB8AC3E}">
        <p14:creationId xmlns:p14="http://schemas.microsoft.com/office/powerpoint/2010/main" val="4162744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0"/>
          </p:nvPr>
        </p:nvSpPr>
        <p:spPr/>
        <p:txBody>
          <a:bodyPr/>
          <a:lstStyle>
            <a:lvl1pPr>
              <a:defRPr/>
            </a:lvl1pPr>
          </a:lstStyle>
          <a:p>
            <a:fld id="{8809EDA9-0ABC-406F-A738-260FCD171513}" type="slidenum">
              <a:rPr lang="en-US" altLang="zh-TW"/>
              <a:pPr/>
              <a:t>‹#›</a:t>
            </a:fld>
            <a:endParaRPr lang="en-US" altLang="zh-TW"/>
          </a:p>
        </p:txBody>
      </p:sp>
    </p:spTree>
    <p:extLst>
      <p:ext uri="{BB962C8B-B14F-4D97-AF65-F5344CB8AC3E}">
        <p14:creationId xmlns:p14="http://schemas.microsoft.com/office/powerpoint/2010/main" val="1872806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6"/>
          <p:cNvSpPr>
            <a:spLocks noGrp="1"/>
          </p:cNvSpPr>
          <p:nvPr>
            <p:ph type="sldNum" sz="quarter" idx="10"/>
          </p:nvPr>
        </p:nvSpPr>
        <p:spPr/>
        <p:txBody>
          <a:bodyPr/>
          <a:lstStyle>
            <a:lvl1pPr>
              <a:defRPr/>
            </a:lvl1pPr>
          </a:lstStyle>
          <a:p>
            <a:fld id="{33997131-5001-4A6E-BC6C-1BD31984AFD5}" type="slidenum">
              <a:rPr lang="en-US" altLang="zh-TW"/>
              <a:pPr/>
              <a:t>‹#›</a:t>
            </a:fld>
            <a:endParaRPr lang="en-US" altLang="zh-TW"/>
          </a:p>
        </p:txBody>
      </p:sp>
    </p:spTree>
    <p:extLst>
      <p:ext uri="{BB962C8B-B14F-4D97-AF65-F5344CB8AC3E}">
        <p14:creationId xmlns:p14="http://schemas.microsoft.com/office/powerpoint/2010/main" val="3545615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投影片編號版面配置區 2"/>
          <p:cNvSpPr>
            <a:spLocks noGrp="1"/>
          </p:cNvSpPr>
          <p:nvPr>
            <p:ph type="sldNum" sz="quarter" idx="10"/>
          </p:nvPr>
        </p:nvSpPr>
        <p:spPr/>
        <p:txBody>
          <a:bodyPr/>
          <a:lstStyle>
            <a:lvl1pPr>
              <a:defRPr/>
            </a:lvl1pPr>
          </a:lstStyle>
          <a:p>
            <a:fld id="{96B193BF-99D2-4EBF-BC4B-CBFDF27FECBE}" type="slidenum">
              <a:rPr lang="en-US" altLang="zh-TW"/>
              <a:pPr/>
              <a:t>‹#›</a:t>
            </a:fld>
            <a:endParaRPr lang="en-US" altLang="zh-TW"/>
          </a:p>
        </p:txBody>
      </p:sp>
    </p:spTree>
    <p:extLst>
      <p:ext uri="{BB962C8B-B14F-4D97-AF65-F5344CB8AC3E}">
        <p14:creationId xmlns:p14="http://schemas.microsoft.com/office/powerpoint/2010/main" val="780427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1E693BEC-D962-42AC-B19B-0C1943279B25}" type="slidenum">
              <a:rPr lang="en-US" altLang="zh-TW"/>
              <a:pPr/>
              <a:t>‹#›</a:t>
            </a:fld>
            <a:endParaRPr lang="en-US" altLang="zh-TW"/>
          </a:p>
        </p:txBody>
      </p:sp>
    </p:spTree>
    <p:extLst>
      <p:ext uri="{BB962C8B-B14F-4D97-AF65-F5344CB8AC3E}">
        <p14:creationId xmlns:p14="http://schemas.microsoft.com/office/powerpoint/2010/main" val="3060223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E59A50B0-CD2E-46EE-AC00-5A95B4DF5A70}" type="slidenum">
              <a:rPr lang="en-US" altLang="zh-TW"/>
              <a:pPr/>
              <a:t>‹#›</a:t>
            </a:fld>
            <a:endParaRPr lang="en-US" altLang="zh-TW"/>
          </a:p>
        </p:txBody>
      </p:sp>
    </p:spTree>
    <p:extLst>
      <p:ext uri="{BB962C8B-B14F-4D97-AF65-F5344CB8AC3E}">
        <p14:creationId xmlns:p14="http://schemas.microsoft.com/office/powerpoint/2010/main" val="40633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B65B60DC-C4ED-4846-8971-9E3BD2FC934F}" type="slidenum">
              <a:rPr lang="en-US" altLang="zh-TW"/>
              <a:pPr/>
              <a:t>‹#›</a:t>
            </a:fld>
            <a:endParaRPr lang="en-US" altLang="zh-TW"/>
          </a:p>
        </p:txBody>
      </p:sp>
    </p:spTree>
    <p:extLst>
      <p:ext uri="{BB962C8B-B14F-4D97-AF65-F5344CB8AC3E}">
        <p14:creationId xmlns:p14="http://schemas.microsoft.com/office/powerpoint/2010/main" val="19213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7200" y="1266825"/>
            <a:ext cx="8229600" cy="485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43" name="Rectangle 19"/>
          <p:cNvSpPr>
            <a:spLocks noGrp="1" noChangeArrowheads="1"/>
          </p:cNvSpPr>
          <p:nvPr>
            <p:ph type="sldNum" sz="quarter" idx="4"/>
          </p:nvPr>
        </p:nvSpPr>
        <p:spPr bwMode="auto">
          <a:xfrm>
            <a:off x="7013575" y="6600825"/>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rgbClr val="0000FF"/>
                </a:solidFill>
                <a:latin typeface="Times New Roman" pitchFamily="18" charset="0"/>
              </a:defRPr>
            </a:lvl1pPr>
          </a:lstStyle>
          <a:p>
            <a:fld id="{1219B5A8-9122-413E-9314-0DDB792C3BEC}" type="slidenum">
              <a:rPr lang="en-US" altLang="zh-TW" smtClean="0"/>
              <a:pPr/>
              <a:t>‹#›</a:t>
            </a:fld>
            <a:endParaRPr lang="en-US" altLang="zh-TW" dirty="0"/>
          </a:p>
        </p:txBody>
      </p:sp>
      <p:sp>
        <p:nvSpPr>
          <p:cNvPr id="1045" name="Rectangle 21"/>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grpSp>
        <p:nvGrpSpPr>
          <p:cNvPr id="1051" name="Group 27"/>
          <p:cNvGrpSpPr>
            <a:grpSpLocks/>
          </p:cNvGrpSpPr>
          <p:nvPr userDrawn="1"/>
        </p:nvGrpSpPr>
        <p:grpSpPr bwMode="auto">
          <a:xfrm>
            <a:off x="971551" y="954088"/>
            <a:ext cx="7519988" cy="171450"/>
            <a:chOff x="612" y="601"/>
            <a:chExt cx="4737" cy="108"/>
          </a:xfrm>
        </p:grpSpPr>
        <p:sp>
          <p:nvSpPr>
            <p:cNvPr id="1052" name="Line 28"/>
            <p:cNvSpPr>
              <a:spLocks noChangeShapeType="1"/>
            </p:cNvSpPr>
            <p:nvPr userDrawn="1"/>
          </p:nvSpPr>
          <p:spPr bwMode="auto">
            <a:xfrm rot="10800000" flipV="1">
              <a:off x="612" y="652"/>
              <a:ext cx="4737"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53" name="Line 29"/>
            <p:cNvSpPr>
              <a:spLocks noChangeShapeType="1"/>
            </p:cNvSpPr>
            <p:nvPr userDrawn="1"/>
          </p:nvSpPr>
          <p:spPr bwMode="auto">
            <a:xfrm rot="10800000" flipV="1">
              <a:off x="612" y="709"/>
              <a:ext cx="4737"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54" name="Line 30"/>
            <p:cNvSpPr>
              <a:spLocks noChangeShapeType="1"/>
            </p:cNvSpPr>
            <p:nvPr userDrawn="1"/>
          </p:nvSpPr>
          <p:spPr bwMode="auto">
            <a:xfrm rot="10800000" flipV="1">
              <a:off x="612" y="601"/>
              <a:ext cx="4737"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law.moj.gov.tw/LawClass/LawSingle.aspx?pcode=A0030297&amp;flno=1"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0.png"/><Relationship Id="rId4" Type="http://schemas.openxmlformats.org/officeDocument/2006/relationships/oleObject" Target="../embeddings/oleObject1.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1.png"/><Relationship Id="rId4" Type="http://schemas.openxmlformats.org/officeDocument/2006/relationships/oleObject" Target="../embeddings/oleObject3.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jp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jpg"/><Relationship Id="rId9" Type="http://schemas.openxmlformats.org/officeDocument/2006/relationships/image" Target="../media/image38.png"/><Relationship Id="rId14" Type="http://schemas.openxmlformats.org/officeDocument/2006/relationships/image" Target="../media/image4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2.png"/><Relationship Id="rId5" Type="http://schemas.openxmlformats.org/officeDocument/2006/relationships/oleObject" Target="../embeddings/oleObject4.bin"/><Relationship Id="rId4" Type="http://schemas.openxmlformats.org/officeDocument/2006/relationships/image" Target="../media/image6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4.png"/><Relationship Id="rId5" Type="http://schemas.openxmlformats.org/officeDocument/2006/relationships/oleObject" Target="../embeddings/oleObject5.bin"/><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69.png"/><Relationship Id="rId4" Type="http://schemas.openxmlformats.org/officeDocument/2006/relationships/oleObject" Target="../embeddings/oleObject6.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ctrTitle"/>
          </p:nvPr>
        </p:nvSpPr>
        <p:spPr>
          <a:xfrm>
            <a:off x="683568" y="2780928"/>
            <a:ext cx="7772400" cy="1584325"/>
          </a:xfrm>
          <a:noFill/>
          <a:ln>
            <a:noFill/>
          </a:ln>
        </p:spPr>
        <p:txBody>
          <a:bodyPr vert="horz" wrap="square" lIns="91440" tIns="45720" rIns="91440" bIns="45720" numCol="1" anchor="ctr" anchorCtr="0" compatLnSpc="1">
            <a:prstTxWarp prst="textNoShape">
              <a:avLst/>
            </a:prstTxWarp>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國內外資安法</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sz="quarter" idx="10"/>
          </p:nvPr>
        </p:nvSpPr>
        <p:spPr/>
        <p:txBody>
          <a:bodyPr/>
          <a:lstStyle/>
          <a:p>
            <a:fld id="{52C2F6C3-9846-4330-8B31-536AC8552DD9}" type="slidenum">
              <a:rPr lang="en-US" altLang="zh-TW" smtClean="0"/>
              <a:pPr/>
              <a:t>1</a:t>
            </a:fld>
            <a:endParaRPr lang="en-US" altLang="zh-TW"/>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0" hangingPunct="0"/>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資安管理法架構</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347" y="1266825"/>
            <a:ext cx="8125305"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10</a:t>
            </a:fld>
            <a:endParaRPr lang="en-US" altLang="zh-TW"/>
          </a:p>
        </p:txBody>
      </p:sp>
    </p:spTree>
    <p:extLst>
      <p:ext uri="{BB962C8B-B14F-4D97-AF65-F5344CB8AC3E}">
        <p14:creationId xmlns:p14="http://schemas.microsoft.com/office/powerpoint/2010/main" val="1836321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安</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管理</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體系</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11</a:t>
            </a:fld>
            <a:endParaRPr lang="en-US" altLang="zh-TW"/>
          </a:p>
        </p:txBody>
      </p:sp>
      <p:pic>
        <p:nvPicPr>
          <p:cNvPr id="9" name="內容版面配置區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9355" y="1266825"/>
            <a:ext cx="7565290" cy="4859338"/>
          </a:xfrm>
        </p:spPr>
      </p:pic>
    </p:spTree>
    <p:extLst>
      <p:ext uri="{BB962C8B-B14F-4D97-AF65-F5344CB8AC3E}">
        <p14:creationId xmlns:p14="http://schemas.microsoft.com/office/powerpoint/2010/main" val="888220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各級政府</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機關角色</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0202" y="1266825"/>
            <a:ext cx="7523596"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12</a:t>
            </a:fld>
            <a:endParaRPr lang="en-US" altLang="zh-TW"/>
          </a:p>
        </p:txBody>
      </p:sp>
    </p:spTree>
    <p:extLst>
      <p:ext uri="{BB962C8B-B14F-4D97-AF65-F5344CB8AC3E}">
        <p14:creationId xmlns:p14="http://schemas.microsoft.com/office/powerpoint/2010/main" val="3719235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7501" y="1266825"/>
            <a:ext cx="7488997" cy="4859338"/>
          </a:xfrm>
        </p:spPr>
      </p:pic>
      <p:sp>
        <p:nvSpPr>
          <p:cNvPr id="4" name="標題 1"/>
          <p:cNvSpPr>
            <a:spLocks noGrp="1"/>
          </p:cNvSpPr>
          <p:nvPr>
            <p:ph type="title"/>
          </p:nvPr>
        </p:nvSpPr>
        <p:spPr>
          <a:xfrm>
            <a:off x="457200" y="274638"/>
            <a:ext cx="8229600" cy="706090"/>
          </a:xfrm>
          <a:noFill/>
          <a:ln>
            <a:noFill/>
          </a:ln>
        </p:spPr>
        <p:txBody>
          <a:bodyPr vert="horz" wrap="square" lIns="91440" tIns="45720" rIns="91440" bIns="45720" numCol="1" anchor="ctr" anchorCtr="0" compatLnSpc="1">
            <a:prstTxWarp prst="textNoShape">
              <a:avLst/>
            </a:prstTxWarp>
          </a:bodyPr>
          <a:lstStyle/>
          <a:p>
            <a:pPr eaLnBrk="0" hangingPunct="0"/>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法規適用先後</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投影片編號版面配置區 1"/>
          <p:cNvSpPr>
            <a:spLocks noGrp="1"/>
          </p:cNvSpPr>
          <p:nvPr>
            <p:ph type="sldNum" sz="quarter" idx="10"/>
          </p:nvPr>
        </p:nvSpPr>
        <p:spPr/>
        <p:txBody>
          <a:bodyPr/>
          <a:lstStyle/>
          <a:p>
            <a:fld id="{1D79D9C9-1E4F-4E91-BD47-8FAAE515FF0F}" type="slidenum">
              <a:rPr lang="en-US" altLang="zh-TW" smtClean="0"/>
              <a:pPr/>
              <a:t>13</a:t>
            </a:fld>
            <a:endParaRPr lang="en-US" altLang="zh-TW"/>
          </a:p>
        </p:txBody>
      </p:sp>
    </p:spTree>
    <p:extLst>
      <p:ext uri="{BB962C8B-B14F-4D97-AF65-F5344CB8AC3E}">
        <p14:creationId xmlns:p14="http://schemas.microsoft.com/office/powerpoint/2010/main" val="401910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0" hangingPunct="0"/>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角色與權責</a:t>
            </a: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14</a:t>
            </a:fld>
            <a:endParaRPr lang="en-US" altLang="zh-TW"/>
          </a:p>
        </p:txBody>
      </p:sp>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0694" y="1266825"/>
            <a:ext cx="7382612" cy="4859338"/>
          </a:xfrm>
        </p:spPr>
      </p:pic>
    </p:spTree>
    <p:extLst>
      <p:ext uri="{BB962C8B-B14F-4D97-AF65-F5344CB8AC3E}">
        <p14:creationId xmlns:p14="http://schemas.microsoft.com/office/powerpoint/2010/main" val="1339204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資通安全</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責任等級</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70427"/>
            <a:ext cx="8229600" cy="4852134"/>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15</a:t>
            </a:fld>
            <a:endParaRPr lang="en-US" altLang="zh-TW"/>
          </a:p>
        </p:txBody>
      </p:sp>
    </p:spTree>
    <p:extLst>
      <p:ext uri="{BB962C8B-B14F-4D97-AF65-F5344CB8AC3E}">
        <p14:creationId xmlns:p14="http://schemas.microsoft.com/office/powerpoint/2010/main" val="570660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0" hangingPunct="0"/>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施行細則</a:t>
            </a: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16</a:t>
            </a:fld>
            <a:endParaRPr lang="en-US" altLang="zh-TW"/>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344" y="1266825"/>
            <a:ext cx="5921312" cy="4859338"/>
          </a:xfrm>
        </p:spPr>
      </p:pic>
    </p:spTree>
    <p:extLst>
      <p:ext uri="{BB962C8B-B14F-4D97-AF65-F5344CB8AC3E}">
        <p14:creationId xmlns:p14="http://schemas.microsoft.com/office/powerpoint/2010/main" val="13680938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0" hangingPunct="0"/>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資通安全責任等級分級辦法</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102" y="1266825"/>
            <a:ext cx="7971796"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17</a:t>
            </a:fld>
            <a:endParaRPr lang="en-US" altLang="zh-TW"/>
          </a:p>
        </p:txBody>
      </p:sp>
    </p:spTree>
    <p:extLst>
      <p:ext uri="{BB962C8B-B14F-4D97-AF65-F5344CB8AC3E}">
        <p14:creationId xmlns:p14="http://schemas.microsoft.com/office/powerpoint/2010/main" val="33750280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0" hangingPunct="0"/>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資通安全責任等級分級原則</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6513" y="1266825"/>
            <a:ext cx="7430973"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18</a:t>
            </a:fld>
            <a:endParaRPr lang="en-US" altLang="zh-TW"/>
          </a:p>
        </p:txBody>
      </p:sp>
    </p:spTree>
    <p:extLst>
      <p:ext uri="{BB962C8B-B14F-4D97-AF65-F5344CB8AC3E}">
        <p14:creationId xmlns:p14="http://schemas.microsoft.com/office/powerpoint/2010/main" val="2648744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分級作業辦法應辦事項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管理面</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18584796"/>
              </p:ext>
            </p:extLst>
          </p:nvPr>
        </p:nvGraphicFramePr>
        <p:xfrm>
          <a:off x="251520" y="1266825"/>
          <a:ext cx="8640959" cy="4297680"/>
        </p:xfrm>
        <a:graphic>
          <a:graphicData uri="http://schemas.openxmlformats.org/drawingml/2006/table">
            <a:tbl>
              <a:tblPr firstRow="1" bandRow="1">
                <a:tableStyleId>{9DCAF9ED-07DC-4A11-8D7F-57B35C25682E}</a:tableStyleId>
              </a:tblPr>
              <a:tblGrid>
                <a:gridCol w="1872208">
                  <a:extLst>
                    <a:ext uri="{9D8B030D-6E8A-4147-A177-3AD203B41FA5}">
                      <a16:colId xmlns:a16="http://schemas.microsoft.com/office/drawing/2014/main" val="2686710721"/>
                    </a:ext>
                  </a:extLst>
                </a:gridCol>
                <a:gridCol w="2880320">
                  <a:extLst>
                    <a:ext uri="{9D8B030D-6E8A-4147-A177-3AD203B41FA5}">
                      <a16:colId xmlns:a16="http://schemas.microsoft.com/office/drawing/2014/main" val="1521279754"/>
                    </a:ext>
                  </a:extLst>
                </a:gridCol>
                <a:gridCol w="1224136">
                  <a:extLst>
                    <a:ext uri="{9D8B030D-6E8A-4147-A177-3AD203B41FA5}">
                      <a16:colId xmlns:a16="http://schemas.microsoft.com/office/drawing/2014/main" val="1550074310"/>
                    </a:ext>
                  </a:extLst>
                </a:gridCol>
                <a:gridCol w="139330">
                  <a:extLst>
                    <a:ext uri="{9D8B030D-6E8A-4147-A177-3AD203B41FA5}">
                      <a16:colId xmlns:a16="http://schemas.microsoft.com/office/drawing/2014/main" val="43627029"/>
                    </a:ext>
                  </a:extLst>
                </a:gridCol>
                <a:gridCol w="1084806">
                  <a:extLst>
                    <a:ext uri="{9D8B030D-6E8A-4147-A177-3AD203B41FA5}">
                      <a16:colId xmlns:a16="http://schemas.microsoft.com/office/drawing/2014/main" val="1708519026"/>
                    </a:ext>
                  </a:extLst>
                </a:gridCol>
                <a:gridCol w="388927">
                  <a:extLst>
                    <a:ext uri="{9D8B030D-6E8A-4147-A177-3AD203B41FA5}">
                      <a16:colId xmlns:a16="http://schemas.microsoft.com/office/drawing/2014/main" val="3351812171"/>
                    </a:ext>
                  </a:extLst>
                </a:gridCol>
                <a:gridCol w="1051232">
                  <a:extLst>
                    <a:ext uri="{9D8B030D-6E8A-4147-A177-3AD203B41FA5}">
                      <a16:colId xmlns:a16="http://schemas.microsoft.com/office/drawing/2014/main" val="683379347"/>
                    </a:ext>
                  </a:extLst>
                </a:gridCol>
              </a:tblGrid>
              <a:tr h="370840">
                <a:tc>
                  <a:txBody>
                    <a:bodyPr/>
                    <a:lstStyle/>
                    <a:p>
                      <a:pPr algn="ctr"/>
                      <a:r>
                        <a:rPr lang="zh-TW" altLang="en-US" sz="2000" dirty="0" smtClean="0"/>
                        <a:t>辦理事項</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辦理內容</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000" dirty="0" smtClean="0"/>
                        <a:t>A</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gridSpan="2">
                  <a:txBody>
                    <a:bodyPr/>
                    <a:lstStyle/>
                    <a:p>
                      <a:pPr algn="ctr"/>
                      <a:r>
                        <a:rPr lang="en-US" altLang="zh-TW" sz="2000" dirty="0" smtClean="0"/>
                        <a:t>B</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a:txBody>
                    <a:bodyPr/>
                    <a:lstStyle/>
                    <a:p>
                      <a:pPr algn="ctr"/>
                      <a:r>
                        <a:rPr lang="en-US" altLang="zh-TW" sz="2000" dirty="0" smtClean="0"/>
                        <a:t>C</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463528"/>
                  </a:ext>
                </a:extLst>
              </a:tr>
              <a:tr h="370840">
                <a:tc>
                  <a:txBody>
                    <a:bodyPr/>
                    <a:lstStyle/>
                    <a:p>
                      <a:pPr algn="just"/>
                      <a:r>
                        <a:rPr lang="zh-TW" altLang="en-US" sz="2000" dirty="0" smtClean="0"/>
                        <a:t>資通系統分級及防護基準</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2000" dirty="0" smtClean="0"/>
                        <a:t>完成資通系統分級，並完成防護基準；每年至少檢視一次妥適性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TW" sz="2000" dirty="0" smtClean="0"/>
                        <a:t>1</a:t>
                      </a:r>
                      <a:r>
                        <a:rPr lang="zh-TW" altLang="en-US" sz="2000" dirty="0" smtClean="0"/>
                        <a:t>年內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algn="ctr"/>
                      <a:r>
                        <a:rPr lang="en-US" altLang="zh-TW" sz="2000" dirty="0" smtClean="0"/>
                        <a:t>2</a:t>
                      </a:r>
                      <a:r>
                        <a:rPr lang="zh-TW" altLang="en-US" sz="2000" dirty="0" smtClean="0"/>
                        <a:t>年內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9237552"/>
                  </a:ext>
                </a:extLst>
              </a:tr>
              <a:tr h="370840">
                <a:tc>
                  <a:txBody>
                    <a:bodyPr/>
                    <a:lstStyle/>
                    <a:p>
                      <a:pPr algn="just"/>
                      <a:r>
                        <a:rPr lang="en-US" altLang="zh-TW" sz="2000" dirty="0" smtClean="0"/>
                        <a:t>ISMS</a:t>
                      </a:r>
                      <a:r>
                        <a:rPr lang="zh-TW" altLang="en-US" sz="2000" dirty="0" smtClean="0"/>
                        <a:t>之導入及通過公正第三方之驗證</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altLang="zh-TW" sz="2000" dirty="0" smtClean="0"/>
                        <a:t>2</a:t>
                      </a:r>
                      <a:r>
                        <a:rPr lang="zh-TW" altLang="en-US" sz="2000" dirty="0" smtClean="0"/>
                        <a:t>年內全部核心資通系統導入資訊安全管理系統</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just"/>
                      <a:r>
                        <a:rPr lang="en-US" altLang="zh-TW" sz="2000" dirty="0" smtClean="0"/>
                        <a:t>3</a:t>
                      </a:r>
                      <a:r>
                        <a:rPr lang="zh-TW" altLang="en-US" sz="2000" dirty="0" smtClean="0"/>
                        <a:t>年內完成第三方驗證；並持續維持其驗證有效性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a:txBody>
                    <a:bodyPr/>
                    <a:lstStyle/>
                    <a:p>
                      <a:pPr algn="ctr"/>
                      <a:r>
                        <a:rPr lang="en-US" altLang="zh-TW" sz="2000" dirty="0" smtClean="0"/>
                        <a:t>O</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5701594"/>
                  </a:ext>
                </a:extLst>
              </a:tr>
              <a:tr h="370840">
                <a:tc>
                  <a:txBody>
                    <a:bodyPr/>
                    <a:lstStyle/>
                    <a:p>
                      <a:r>
                        <a:rPr lang="zh-TW" altLang="en-US" sz="2000" dirty="0" smtClean="0"/>
                        <a:t>業務持續運作演練</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全部核心資通系統</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每年</a:t>
                      </a:r>
                      <a:r>
                        <a:rPr lang="en-US" altLang="zh-TW" sz="2000" dirty="0" smtClean="0"/>
                        <a:t>1</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zh-TW" altLang="en-US" sz="2000" dirty="0" smtClean="0"/>
                        <a:t>每</a:t>
                      </a:r>
                      <a:r>
                        <a:rPr lang="en-US" altLang="zh-TW" sz="2000" dirty="0" smtClean="0"/>
                        <a:t>2</a:t>
                      </a:r>
                      <a:r>
                        <a:rPr lang="zh-TW" altLang="en-US" sz="2000" dirty="0" smtClean="0"/>
                        <a:t>年</a:t>
                      </a:r>
                      <a:r>
                        <a:rPr lang="en-US" altLang="zh-TW" sz="2000" dirty="0" smtClean="0"/>
                        <a:t>1</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015814468"/>
                  </a:ext>
                </a:extLst>
              </a:tr>
              <a:tr h="370840">
                <a:tc gridSpan="2">
                  <a:txBody>
                    <a:bodyPr/>
                    <a:lstStyle/>
                    <a:p>
                      <a:r>
                        <a:rPr lang="zh-TW" altLang="en-US" sz="2000" dirty="0" smtClean="0"/>
                        <a:t>辦理內部資通安全稽核</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2000" dirty="0"/>
                    </a:p>
                  </a:txBody>
                  <a:tcPr/>
                </a:tc>
                <a:tc>
                  <a:txBody>
                    <a:bodyPr/>
                    <a:lstStyle/>
                    <a:p>
                      <a:pPr algn="ctr"/>
                      <a:r>
                        <a:rPr lang="zh-TW" altLang="en-US" sz="2000" dirty="0" smtClean="0"/>
                        <a:t>每年</a:t>
                      </a:r>
                      <a:r>
                        <a:rPr lang="en-US" altLang="zh-TW" sz="2000" dirty="0" smtClean="0"/>
                        <a:t>2</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TW" altLang="en-US" sz="2000" dirty="0" smtClean="0"/>
                        <a:t>每年</a:t>
                      </a:r>
                      <a:r>
                        <a:rPr lang="en-US" altLang="zh-TW" sz="2000" dirty="0" smtClean="0"/>
                        <a:t>1</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zh-TW" altLang="en-US" sz="2000" dirty="0" smtClean="0"/>
                        <a:t>每</a:t>
                      </a:r>
                      <a:r>
                        <a:rPr lang="en-US" altLang="zh-TW" sz="2000" dirty="0" smtClean="0"/>
                        <a:t>2</a:t>
                      </a:r>
                      <a:r>
                        <a:rPr lang="zh-TW" altLang="en-US" sz="2000" dirty="0" smtClean="0"/>
                        <a:t>年</a:t>
                      </a:r>
                      <a:r>
                        <a:rPr lang="en-US" altLang="zh-TW" sz="2000" dirty="0" smtClean="0"/>
                        <a:t>1</a:t>
                      </a:r>
                      <a:r>
                        <a:rPr lang="zh-TW" altLang="en-US" sz="2000" dirty="0" smtClean="0"/>
                        <a:t>次</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898961"/>
                  </a:ext>
                </a:extLst>
              </a:tr>
              <a:tr h="370840">
                <a:tc gridSpan="2">
                  <a:txBody>
                    <a:bodyPr/>
                    <a:lstStyle/>
                    <a:p>
                      <a:r>
                        <a:rPr lang="zh-TW" altLang="en-US" sz="2000" dirty="0" smtClean="0"/>
                        <a:t>資通安全專職</a:t>
                      </a:r>
                      <a:r>
                        <a:rPr lang="en-US" altLang="zh-TW" sz="2000" dirty="0" smtClean="0"/>
                        <a:t>(</a:t>
                      </a:r>
                      <a:r>
                        <a:rPr lang="zh-TW" altLang="en-US" sz="2000" dirty="0" smtClean="0"/>
                        <a:t>責</a:t>
                      </a:r>
                      <a:r>
                        <a:rPr lang="en-US" altLang="zh-TW" sz="2000" dirty="0" smtClean="0"/>
                        <a:t>)</a:t>
                      </a:r>
                      <a:r>
                        <a:rPr lang="zh-TW" altLang="en-US" sz="2000" dirty="0" smtClean="0"/>
                        <a:t>人員</a:t>
                      </a:r>
                      <a:r>
                        <a:rPr lang="en-US" altLang="zh-TW" sz="2000" dirty="0" smtClean="0"/>
                        <a:t>(1</a:t>
                      </a:r>
                      <a:r>
                        <a:rPr lang="zh-TW" altLang="en-US" sz="2000" dirty="0" smtClean="0"/>
                        <a:t>年內</a:t>
                      </a:r>
                      <a:r>
                        <a:rPr lang="en-US" altLang="zh-TW" sz="2000" dirty="0" smtClean="0"/>
                        <a:t>)</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2000" dirty="0"/>
                    </a:p>
                  </a:txBody>
                  <a:tcPr/>
                </a:tc>
                <a:tc>
                  <a:txBody>
                    <a:bodyPr/>
                    <a:lstStyle/>
                    <a:p>
                      <a:pPr algn="ctr"/>
                      <a:r>
                        <a:rPr lang="en-US" altLang="zh-TW" sz="2000" dirty="0" smtClean="0"/>
                        <a:t>4</a:t>
                      </a:r>
                      <a:r>
                        <a:rPr lang="zh-TW" altLang="en-US" sz="2000" dirty="0" smtClean="0"/>
                        <a:t>人</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000" dirty="0" smtClean="0"/>
                        <a:t>2</a:t>
                      </a:r>
                      <a:r>
                        <a:rPr lang="zh-TW" altLang="en-US" sz="2000" dirty="0" smtClean="0"/>
                        <a:t>人</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000" dirty="0" smtClean="0"/>
                        <a:t>1</a:t>
                      </a:r>
                      <a:r>
                        <a:rPr lang="zh-TW" altLang="en-US" sz="2000" dirty="0" smtClean="0"/>
                        <a:t>人</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558828"/>
                  </a:ext>
                </a:extLst>
              </a:tr>
              <a:tr h="370840">
                <a:tc gridSpan="2">
                  <a:txBody>
                    <a:bodyPr/>
                    <a:lstStyle/>
                    <a:p>
                      <a:pPr algn="l"/>
                      <a:r>
                        <a:rPr lang="zh-TW" altLang="en-US" sz="2000" dirty="0" smtClean="0"/>
                        <a:t>資安治理成熟熱度評估</a:t>
                      </a:r>
                      <a:r>
                        <a:rPr lang="en-US" altLang="zh-TW" sz="2000" dirty="0" smtClean="0"/>
                        <a:t>(</a:t>
                      </a:r>
                      <a:r>
                        <a:rPr lang="zh-TW" altLang="en-US" sz="2000" dirty="0" smtClean="0"/>
                        <a:t>公務機關</a:t>
                      </a:r>
                      <a:r>
                        <a:rPr lang="en-US" altLang="zh-TW" sz="2000" dirty="0" smtClean="0"/>
                        <a:t>)</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2000" dirty="0"/>
                    </a:p>
                  </a:txBody>
                  <a:tcPr/>
                </a:tc>
                <a:tc gridSpan="3">
                  <a:txBody>
                    <a:bodyPr/>
                    <a:lstStyle/>
                    <a:p>
                      <a:pPr algn="ctr"/>
                      <a:r>
                        <a:rPr lang="zh-TW" altLang="en-US" sz="2000" dirty="0" smtClean="0"/>
                        <a:t>每年</a:t>
                      </a:r>
                      <a:r>
                        <a:rPr lang="en-US" altLang="zh-TW" sz="2000" dirty="0" smtClean="0"/>
                        <a:t>1</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gridSpan="2">
                  <a:txBody>
                    <a:bodyPr/>
                    <a:lstStyle/>
                    <a:p>
                      <a:pPr algn="ctr"/>
                      <a:r>
                        <a:rPr lang="en-US" altLang="zh-TW" sz="2000" dirty="0" smtClean="0"/>
                        <a:t>X</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524079"/>
                  </a:ext>
                </a:extLst>
              </a:tr>
            </a:tbl>
          </a:graphicData>
        </a:graphic>
      </p:graphicFrame>
      <p:sp>
        <p:nvSpPr>
          <p:cNvPr id="4" name="投影片編號版面配置區 3"/>
          <p:cNvSpPr>
            <a:spLocks noGrp="1"/>
          </p:cNvSpPr>
          <p:nvPr>
            <p:ph type="sldNum" sz="quarter" idx="10"/>
          </p:nvPr>
        </p:nvSpPr>
        <p:spPr/>
        <p:txBody>
          <a:bodyPr/>
          <a:lstStyle/>
          <a:p>
            <a:fld id="{1D79D9C9-1E4F-4E91-BD47-8FAAE515FF0F}" type="slidenum">
              <a:rPr lang="en-US" altLang="zh-TW" smtClean="0"/>
              <a:pPr/>
              <a:t>19</a:t>
            </a:fld>
            <a:endParaRPr lang="en-US" altLang="zh-TW"/>
          </a:p>
        </p:txBody>
      </p:sp>
    </p:spTree>
    <p:extLst>
      <p:ext uri="{BB962C8B-B14F-4D97-AF65-F5344CB8AC3E}">
        <p14:creationId xmlns:p14="http://schemas.microsoft.com/office/powerpoint/2010/main" val="369295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投影片編號版面配置區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r" eaLnBrk="1" hangingPunct="1"/>
            <a:fld id="{90B2005B-CDF2-4B24-BA9D-FE05B4128644}" type="slidenum">
              <a:rPr lang="en-US" altLang="zh-TW" sz="1400"/>
              <a:pPr algn="r" eaLnBrk="1" hangingPunct="1"/>
              <a:t>2</a:t>
            </a:fld>
            <a:endParaRPr lang="en-US" altLang="zh-TW" sz="1400"/>
          </a:p>
        </p:txBody>
      </p:sp>
      <p:sp>
        <p:nvSpPr>
          <p:cNvPr id="3076" name="Rectangle 2"/>
          <p:cNvSpPr>
            <a:spLocks noGrp="1" noChangeArrowheads="1"/>
          </p:cNvSpPr>
          <p:nvPr>
            <p:ph type="title"/>
          </p:nvPr>
        </p:nvSpPr>
        <p:spPr>
          <a:xfrm>
            <a:off x="395288" y="0"/>
            <a:ext cx="8229600" cy="1143000"/>
          </a:xfrm>
        </p:spPr>
        <p:txBody>
          <a:bodyPr/>
          <a:lstStyle/>
          <a:p>
            <a:pPr eaLnBrk="1" hangingPunct="1"/>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大綱</a:t>
            </a:r>
          </a:p>
        </p:txBody>
      </p:sp>
      <p:sp>
        <p:nvSpPr>
          <p:cNvPr id="3077" name="Rectangle 3"/>
          <p:cNvSpPr>
            <a:spLocks noGrp="1" noChangeArrowheads="1"/>
          </p:cNvSpPr>
          <p:nvPr>
            <p:ph type="body" idx="1"/>
          </p:nvPr>
        </p:nvSpPr>
        <p:spPr>
          <a:xfrm>
            <a:off x="827584" y="1268760"/>
            <a:ext cx="8064896" cy="5040312"/>
          </a:xfrm>
        </p:spPr>
        <p:txBody>
          <a:bodyPr/>
          <a:lstStyle/>
          <a:p>
            <a:pPr marL="0" indent="0" eaLnBrk="1" hangingPunct="1">
              <a:lnSpc>
                <a:spcPct val="105000"/>
              </a:lnSpc>
              <a:buNone/>
            </a:pPr>
            <a:r>
              <a:rPr lang="zh-TW" altLang="en-US" sz="4400" dirty="0" smtClean="0">
                <a:latin typeface="Times New Roman" panose="02020603050405020304" pitchFamily="18" charset="0"/>
                <a:ea typeface="標楷體" pitchFamily="65" charset="-120"/>
                <a:cs typeface="Times New Roman" panose="02020603050405020304" pitchFamily="18" charset="0"/>
              </a:rPr>
              <a:t>一、資通安全管理之重要性</a:t>
            </a:r>
            <a:endParaRPr lang="en-US" altLang="zh-TW" sz="4400" dirty="0" smtClean="0">
              <a:latin typeface="Times New Roman" panose="02020603050405020304" pitchFamily="18" charset="0"/>
              <a:ea typeface="標楷體" pitchFamily="65" charset="-120"/>
              <a:cs typeface="Times New Roman" panose="02020603050405020304" pitchFamily="18" charset="0"/>
            </a:endParaRPr>
          </a:p>
          <a:p>
            <a:pPr marL="0" indent="0" eaLnBrk="1" hangingPunct="1">
              <a:lnSpc>
                <a:spcPct val="105000"/>
              </a:lnSpc>
              <a:buNone/>
            </a:pPr>
            <a:r>
              <a:rPr lang="zh-TW" altLang="en-US" sz="4400" dirty="0" smtClean="0">
                <a:latin typeface="Times New Roman" panose="02020603050405020304" pitchFamily="18" charset="0"/>
                <a:ea typeface="標楷體" pitchFamily="65" charset="-120"/>
                <a:cs typeface="Times New Roman" panose="02020603050405020304" pitchFamily="18" charset="0"/>
              </a:rPr>
              <a:t>二、國家資</a:t>
            </a:r>
            <a:r>
              <a:rPr lang="zh-TW" altLang="en-US" sz="4400" dirty="0" smtClean="0">
                <a:latin typeface="Times New Roman" panose="02020603050405020304" pitchFamily="18" charset="0"/>
                <a:ea typeface="標楷體" pitchFamily="65" charset="-120"/>
                <a:cs typeface="Times New Roman" panose="02020603050405020304" pitchFamily="18" charset="0"/>
              </a:rPr>
              <a:t>通安全管理法</a:t>
            </a:r>
          </a:p>
          <a:p>
            <a:pPr marL="0" indent="0" eaLnBrk="1" hangingPunct="1">
              <a:lnSpc>
                <a:spcPct val="105000"/>
              </a:lnSpc>
              <a:buNone/>
            </a:pPr>
            <a:r>
              <a:rPr lang="zh-TW" altLang="en-US" sz="4400" dirty="0" smtClean="0">
                <a:latin typeface="Times New Roman" panose="02020603050405020304" pitchFamily="18" charset="0"/>
                <a:ea typeface="標楷體" pitchFamily="65" charset="-120"/>
                <a:cs typeface="Times New Roman" panose="02020603050405020304" pitchFamily="18" charset="0"/>
              </a:rPr>
              <a:t>三、國際資安法規</a:t>
            </a:r>
            <a:endParaRPr lang="en-US" altLang="zh-TW" sz="4400" dirty="0" smtClean="0">
              <a:latin typeface="Times New Roman" panose="02020603050405020304" pitchFamily="18" charset="0"/>
              <a:ea typeface="標楷體" pitchFamily="65" charset="-120"/>
              <a:cs typeface="Times New Roman" panose="02020603050405020304" pitchFamily="18" charset="0"/>
            </a:endParaRPr>
          </a:p>
          <a:p>
            <a:pPr marL="0" indent="0" eaLnBrk="1" hangingPunct="1">
              <a:lnSpc>
                <a:spcPct val="105000"/>
              </a:lnSpc>
              <a:buNone/>
            </a:pPr>
            <a:r>
              <a:rPr lang="zh-TW" altLang="en-US" sz="4400" dirty="0" smtClean="0">
                <a:latin typeface="Times New Roman" panose="02020603050405020304" pitchFamily="18" charset="0"/>
                <a:ea typeface="標楷體" pitchFamily="65" charset="-120"/>
                <a:cs typeface="Times New Roman" panose="02020603050405020304" pitchFamily="18" charset="0"/>
              </a:rPr>
              <a:t>四、資通安全實務分享</a:t>
            </a:r>
            <a:endParaRPr lang="en-US" altLang="zh-TW" sz="4400" dirty="0" smtClean="0">
              <a:latin typeface="Times New Roman" panose="02020603050405020304" pitchFamily="18" charset="0"/>
              <a:ea typeface="標楷體" pitchFamily="65" charset="-120"/>
              <a:cs typeface="Times New Roman" panose="02020603050405020304" pitchFamily="18" charset="0"/>
            </a:endParaRPr>
          </a:p>
          <a:p>
            <a:pPr marL="0" indent="0" eaLnBrk="1" hangingPunct="1">
              <a:lnSpc>
                <a:spcPct val="105000"/>
              </a:lnSpc>
              <a:buNone/>
            </a:pPr>
            <a:r>
              <a:rPr lang="zh-TW" altLang="en-US" sz="4400" dirty="0" smtClean="0">
                <a:latin typeface="Times New Roman" panose="02020603050405020304" pitchFamily="18" charset="0"/>
                <a:ea typeface="標楷體" pitchFamily="65" charset="-120"/>
                <a:cs typeface="Times New Roman" panose="02020603050405020304" pitchFamily="18" charset="0"/>
              </a:rPr>
              <a:t>五、問題討論</a:t>
            </a:r>
            <a:endParaRPr lang="zh-TW" altLang="en-US" sz="4400" dirty="0">
              <a:latin typeface="Times New Roman" panose="02020603050405020304" pitchFamily="18" charset="0"/>
              <a:ea typeface="標楷體" pitchFamily="65" charset="-120"/>
              <a:cs typeface="Times New Roman" panose="02020603050405020304" pitchFamily="18" charset="0"/>
            </a:endParaRPr>
          </a:p>
        </p:txBody>
      </p:sp>
      <p:sp>
        <p:nvSpPr>
          <p:cNvPr id="2" name="投影片編號版面配置區 1"/>
          <p:cNvSpPr>
            <a:spLocks noGrp="1"/>
          </p:cNvSpPr>
          <p:nvPr>
            <p:ph type="sldNum" sz="quarter" idx="10"/>
          </p:nvPr>
        </p:nvSpPr>
        <p:spPr/>
        <p:txBody>
          <a:bodyPr/>
          <a:lstStyle/>
          <a:p>
            <a:fld id="{1D79D9C9-1E4F-4E91-BD47-8FAAE515FF0F}" type="slidenum">
              <a:rPr lang="en-US" altLang="zh-TW" smtClean="0"/>
              <a:pPr/>
              <a:t>2</a:t>
            </a:fld>
            <a:endParaRPr lang="en-US" altLang="zh-TW"/>
          </a:p>
        </p:txBody>
      </p:sp>
    </p:spTree>
    <p:extLst>
      <p:ext uri="{BB962C8B-B14F-4D97-AF65-F5344CB8AC3E}">
        <p14:creationId xmlns:p14="http://schemas.microsoft.com/office/powerpoint/2010/main" val="16597013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分級作業辦法應辦事項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技術</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面</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261012001"/>
              </p:ext>
            </p:extLst>
          </p:nvPr>
        </p:nvGraphicFramePr>
        <p:xfrm>
          <a:off x="251521" y="1266825"/>
          <a:ext cx="8640960" cy="4724400"/>
        </p:xfrm>
        <a:graphic>
          <a:graphicData uri="http://schemas.openxmlformats.org/drawingml/2006/table">
            <a:tbl>
              <a:tblPr firstRow="1" bandRow="1">
                <a:tableStyleId>{9DCAF9ED-07DC-4A11-8D7F-57B35C25682E}</a:tableStyleId>
              </a:tblPr>
              <a:tblGrid>
                <a:gridCol w="1983740">
                  <a:extLst>
                    <a:ext uri="{9D8B030D-6E8A-4147-A177-3AD203B41FA5}">
                      <a16:colId xmlns:a16="http://schemas.microsoft.com/office/drawing/2014/main" val="2686710721"/>
                    </a:ext>
                  </a:extLst>
                </a:gridCol>
                <a:gridCol w="2904761">
                  <a:extLst>
                    <a:ext uri="{9D8B030D-6E8A-4147-A177-3AD203B41FA5}">
                      <a16:colId xmlns:a16="http://schemas.microsoft.com/office/drawing/2014/main" val="1521279754"/>
                    </a:ext>
                  </a:extLst>
                </a:gridCol>
                <a:gridCol w="1204414">
                  <a:extLst>
                    <a:ext uri="{9D8B030D-6E8A-4147-A177-3AD203B41FA5}">
                      <a16:colId xmlns:a16="http://schemas.microsoft.com/office/drawing/2014/main" val="1550074310"/>
                    </a:ext>
                  </a:extLst>
                </a:gridCol>
                <a:gridCol w="1204414">
                  <a:extLst>
                    <a:ext uri="{9D8B030D-6E8A-4147-A177-3AD203B41FA5}">
                      <a16:colId xmlns:a16="http://schemas.microsoft.com/office/drawing/2014/main" val="3277710004"/>
                    </a:ext>
                  </a:extLst>
                </a:gridCol>
                <a:gridCol w="1343631">
                  <a:extLst>
                    <a:ext uri="{9D8B030D-6E8A-4147-A177-3AD203B41FA5}">
                      <a16:colId xmlns:a16="http://schemas.microsoft.com/office/drawing/2014/main" val="1750600067"/>
                    </a:ext>
                  </a:extLst>
                </a:gridCol>
              </a:tblGrid>
              <a:tr h="370840">
                <a:tc>
                  <a:txBody>
                    <a:bodyPr/>
                    <a:lstStyle/>
                    <a:p>
                      <a:pPr algn="ctr"/>
                      <a:r>
                        <a:rPr lang="zh-TW" altLang="en-US" sz="2000" dirty="0" smtClean="0"/>
                        <a:t>辦理事項</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辦理內容</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A</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B</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C</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463528"/>
                  </a:ext>
                </a:extLst>
              </a:tr>
              <a:tr h="502920">
                <a:tc rowSpan="2">
                  <a:txBody>
                    <a:bodyPr/>
                    <a:lstStyle/>
                    <a:p>
                      <a:r>
                        <a:rPr lang="zh-TW" altLang="en-US" sz="2000" dirty="0" smtClean="0"/>
                        <a:t>安全性檢測全部核心資通系統</a:t>
                      </a:r>
                      <a:endParaRPr lang="en-US" altLang="zh-TW" sz="2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網站安全弱點檢測</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每年</a:t>
                      </a:r>
                      <a:r>
                        <a:rPr lang="en-US" altLang="zh-TW" sz="2000" dirty="0" smtClean="0"/>
                        <a:t>2</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每年</a:t>
                      </a:r>
                      <a:r>
                        <a:rPr lang="en-US" altLang="zh-TW" sz="2000" dirty="0" smtClean="0"/>
                        <a:t>1</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每</a:t>
                      </a:r>
                      <a:r>
                        <a:rPr lang="en-US" altLang="zh-TW" sz="2000" dirty="0" smtClean="0"/>
                        <a:t>2</a:t>
                      </a:r>
                      <a:r>
                        <a:rPr lang="zh-TW" altLang="en-US" sz="2000" dirty="0" smtClean="0"/>
                        <a:t>年</a:t>
                      </a:r>
                      <a:r>
                        <a:rPr lang="en-US" altLang="zh-TW" sz="2000" dirty="0" smtClean="0"/>
                        <a:t>1</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9237552"/>
                  </a:ext>
                </a:extLst>
              </a:tr>
              <a:tr h="502920">
                <a:tc vMerge="1">
                  <a:txBody>
                    <a:bodyPr/>
                    <a:lstStyle/>
                    <a:p>
                      <a:endParaRPr lang="zh-TW" altLang="en-US"/>
                    </a:p>
                  </a:txBody>
                  <a:tcPr/>
                </a:tc>
                <a:tc>
                  <a:txBody>
                    <a:bodyPr/>
                    <a:lstStyle/>
                    <a:p>
                      <a:r>
                        <a:rPr lang="zh-TW" altLang="en-US" sz="2000" dirty="0" smtClean="0"/>
                        <a:t>系統滲透測試</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dirty="0" smtClean="0"/>
                        <a:t>每年</a:t>
                      </a:r>
                      <a:r>
                        <a:rPr lang="en-US" altLang="zh-TW" dirty="0" smtClean="0"/>
                        <a:t>1</a:t>
                      </a:r>
                      <a:r>
                        <a:rPr lang="zh-TW" altLang="en-US" dirty="0" smtClean="0"/>
                        <a:t>次</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TW" altLang="en-US" dirty="0" smtClean="0"/>
                        <a:t>每</a:t>
                      </a:r>
                      <a:r>
                        <a:rPr lang="en-US" altLang="zh-TW" dirty="0" smtClean="0"/>
                        <a:t>2</a:t>
                      </a:r>
                      <a:r>
                        <a:rPr lang="zh-TW" altLang="en-US" dirty="0" smtClean="0"/>
                        <a:t>年</a:t>
                      </a:r>
                      <a:r>
                        <a:rPr lang="en-US" altLang="zh-TW" dirty="0" smtClean="0"/>
                        <a:t>1</a:t>
                      </a:r>
                      <a:r>
                        <a:rPr lang="zh-TW" altLang="en-US" dirty="0" smtClean="0"/>
                        <a:t>次</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2935940314"/>
                  </a:ext>
                </a:extLst>
              </a:tr>
              <a:tr h="370840">
                <a:tc>
                  <a:txBody>
                    <a:bodyPr/>
                    <a:lstStyle/>
                    <a:p>
                      <a:r>
                        <a:rPr lang="zh-TW" altLang="en-US" sz="2000" dirty="0" smtClean="0"/>
                        <a:t>資通安全健診</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網路架構檢視、網路惡意活動檢視、使用者端電腦惡意活動檢視、伺服器主機惡意滑動檢視、目錄伺服器設定及防火牆設定檢視</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2000" dirty="0" smtClean="0"/>
                        <a:t>每年</a:t>
                      </a:r>
                      <a:r>
                        <a:rPr lang="en-US" altLang="zh-TW" sz="2000" dirty="0" smtClean="0"/>
                        <a:t>1</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TW" altLang="en-US" sz="2000" dirty="0" smtClean="0"/>
                        <a:t>每</a:t>
                      </a:r>
                      <a:r>
                        <a:rPr lang="en-US" altLang="zh-TW" sz="2000" dirty="0" smtClean="0"/>
                        <a:t>2</a:t>
                      </a:r>
                      <a:r>
                        <a:rPr lang="zh-TW" altLang="en-US" sz="2000" dirty="0" smtClean="0"/>
                        <a:t>年</a:t>
                      </a:r>
                      <a:r>
                        <a:rPr lang="en-US" altLang="zh-TW" sz="2000" dirty="0" smtClean="0"/>
                        <a:t>1</a:t>
                      </a:r>
                      <a:r>
                        <a:rPr lang="zh-TW" altLang="en-US" sz="2000" dirty="0" smtClean="0"/>
                        <a:t>次</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2265701594"/>
                  </a:ext>
                </a:extLst>
              </a:tr>
              <a:tr h="350520">
                <a:tc rowSpan="2">
                  <a:txBody>
                    <a:bodyPr/>
                    <a:lstStyle/>
                    <a:p>
                      <a:r>
                        <a:rPr lang="zh-TW" altLang="en-US" sz="2000" dirty="0" smtClean="0"/>
                        <a:t>資通安全威脅偵測管理機制</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完成威脅偵測機制建置、並持續維運</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000" dirty="0" smtClean="0"/>
                        <a:t>1</a:t>
                      </a:r>
                      <a:r>
                        <a:rPr lang="zh-TW" altLang="en-US" sz="2000" dirty="0" smtClean="0"/>
                        <a:t>年內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a:txBody>
                    <a:bodyPr/>
                    <a:lstStyle/>
                    <a:p>
                      <a:pPr algn="ctr"/>
                      <a:r>
                        <a:rPr lang="en-US" altLang="zh-TW" sz="2000" dirty="0" smtClean="0"/>
                        <a:t>X</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814468"/>
                  </a:ext>
                </a:extLst>
              </a:tr>
              <a:tr h="350520">
                <a:tc vMerge="1">
                  <a:txBody>
                    <a:bodyPr/>
                    <a:lstStyle/>
                    <a:p>
                      <a:endParaRPr lang="zh-TW" altLang="en-US"/>
                    </a:p>
                  </a:txBody>
                  <a:tcPr/>
                </a:tc>
                <a:tc>
                  <a:txBody>
                    <a:bodyPr/>
                    <a:lstStyle/>
                    <a:p>
                      <a:r>
                        <a:rPr lang="zh-TW" altLang="en-US" sz="2000" dirty="0" smtClean="0"/>
                        <a:t>依行政院指定方向提交監控管理資料</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O</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2213905"/>
                  </a:ext>
                </a:extLst>
              </a:tr>
            </a:tbl>
          </a:graphicData>
        </a:graphic>
      </p:graphicFrame>
      <p:sp>
        <p:nvSpPr>
          <p:cNvPr id="4" name="投影片編號版面配置區 3"/>
          <p:cNvSpPr>
            <a:spLocks noGrp="1"/>
          </p:cNvSpPr>
          <p:nvPr>
            <p:ph type="sldNum" sz="quarter" idx="10"/>
          </p:nvPr>
        </p:nvSpPr>
        <p:spPr/>
        <p:txBody>
          <a:bodyPr/>
          <a:lstStyle/>
          <a:p>
            <a:fld id="{1D79D9C9-1E4F-4E91-BD47-8FAAE515FF0F}" type="slidenum">
              <a:rPr lang="en-US" altLang="zh-TW" smtClean="0"/>
              <a:pPr/>
              <a:t>20</a:t>
            </a:fld>
            <a:endParaRPr lang="en-US" altLang="zh-TW"/>
          </a:p>
        </p:txBody>
      </p:sp>
    </p:spTree>
    <p:extLst>
      <p:ext uri="{BB962C8B-B14F-4D97-AF65-F5344CB8AC3E}">
        <p14:creationId xmlns:p14="http://schemas.microsoft.com/office/powerpoint/2010/main" val="8093925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分級作業辦法應辦事項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技術</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面</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206361422"/>
              </p:ext>
            </p:extLst>
          </p:nvPr>
        </p:nvGraphicFramePr>
        <p:xfrm>
          <a:off x="251521" y="1266825"/>
          <a:ext cx="8640961" cy="3810000"/>
        </p:xfrm>
        <a:graphic>
          <a:graphicData uri="http://schemas.openxmlformats.org/drawingml/2006/table">
            <a:tbl>
              <a:tblPr firstRow="1" bandRow="1">
                <a:tableStyleId>{9DCAF9ED-07DC-4A11-8D7F-57B35C25682E}</a:tableStyleId>
              </a:tblPr>
              <a:tblGrid>
                <a:gridCol w="1983740">
                  <a:extLst>
                    <a:ext uri="{9D8B030D-6E8A-4147-A177-3AD203B41FA5}">
                      <a16:colId xmlns:a16="http://schemas.microsoft.com/office/drawing/2014/main" val="2686710721"/>
                    </a:ext>
                  </a:extLst>
                </a:gridCol>
                <a:gridCol w="2904762">
                  <a:extLst>
                    <a:ext uri="{9D8B030D-6E8A-4147-A177-3AD203B41FA5}">
                      <a16:colId xmlns:a16="http://schemas.microsoft.com/office/drawing/2014/main" val="1521279754"/>
                    </a:ext>
                  </a:extLst>
                </a:gridCol>
                <a:gridCol w="1204414">
                  <a:extLst>
                    <a:ext uri="{9D8B030D-6E8A-4147-A177-3AD203B41FA5}">
                      <a16:colId xmlns:a16="http://schemas.microsoft.com/office/drawing/2014/main" val="1550074310"/>
                    </a:ext>
                  </a:extLst>
                </a:gridCol>
                <a:gridCol w="1204414">
                  <a:extLst>
                    <a:ext uri="{9D8B030D-6E8A-4147-A177-3AD203B41FA5}">
                      <a16:colId xmlns:a16="http://schemas.microsoft.com/office/drawing/2014/main" val="3277710004"/>
                    </a:ext>
                  </a:extLst>
                </a:gridCol>
                <a:gridCol w="1343631">
                  <a:extLst>
                    <a:ext uri="{9D8B030D-6E8A-4147-A177-3AD203B41FA5}">
                      <a16:colId xmlns:a16="http://schemas.microsoft.com/office/drawing/2014/main" val="1750600067"/>
                    </a:ext>
                  </a:extLst>
                </a:gridCol>
              </a:tblGrid>
              <a:tr h="370840">
                <a:tc>
                  <a:txBody>
                    <a:bodyPr/>
                    <a:lstStyle/>
                    <a:p>
                      <a:pPr algn="ctr"/>
                      <a:r>
                        <a:rPr lang="zh-TW" altLang="en-US" sz="2000" dirty="0" smtClean="0"/>
                        <a:t>辦理事項</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辦理內容</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A</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B</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C</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463528"/>
                  </a:ext>
                </a:extLst>
              </a:tr>
              <a:tr h="370840">
                <a:tc rowSpan="3">
                  <a:txBody>
                    <a:bodyPr/>
                    <a:lstStyle/>
                    <a:p>
                      <a:pPr algn="just"/>
                      <a:r>
                        <a:rPr lang="zh-TW" altLang="en-US" sz="2000" dirty="0" smtClean="0"/>
                        <a:t>資通安全防護</a:t>
                      </a:r>
                      <a:r>
                        <a:rPr lang="en-US" altLang="zh-TW" sz="2000" dirty="0" smtClean="0"/>
                        <a:t>(</a:t>
                      </a:r>
                      <a:r>
                        <a:rPr lang="zh-TW" altLang="en-US" sz="2000" dirty="0" smtClean="0"/>
                        <a:t>啟用，並持續使用及適時進行軟、硬體之必要更新或升級</a:t>
                      </a:r>
                      <a:r>
                        <a:rPr lang="en-US" altLang="zh-TW" sz="2000" dirty="0" smtClean="0"/>
                        <a:t>)</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2000" dirty="0" smtClean="0"/>
                        <a:t>防毒軟體、網路防火牆、具有郵件伺服器者、應備電子郵件過濾機制</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altLang="zh-TW" sz="2000" dirty="0" smtClean="0"/>
                        <a:t>1</a:t>
                      </a:r>
                      <a:r>
                        <a:rPr lang="zh-TW" altLang="en-US" sz="2000" dirty="0" smtClean="0"/>
                        <a:t>年內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898961"/>
                  </a:ext>
                </a:extLst>
              </a:tr>
              <a:tr h="370840">
                <a:tc vMerge="1">
                  <a:txBody>
                    <a:bodyPr/>
                    <a:lstStyle/>
                    <a:p>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altLang="zh-TW" sz="2000" dirty="0" smtClean="0"/>
                        <a:t>IDS/IPS</a:t>
                      </a:r>
                      <a:r>
                        <a:rPr lang="zh-TW" altLang="en-US" sz="2000" dirty="0" smtClean="0"/>
                        <a:t>、具有對外服務之核心資通系統者，應備應用程式防火牆</a:t>
                      </a:r>
                      <a:r>
                        <a:rPr lang="en-US" altLang="zh-TW" sz="2000" dirty="0" smtClean="0"/>
                        <a:t>(WAF)</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000" dirty="0" smtClean="0"/>
                        <a:t>1</a:t>
                      </a:r>
                      <a:r>
                        <a:rPr lang="zh-TW" altLang="en-US" sz="2000" dirty="0" smtClean="0"/>
                        <a:t>年內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t>X</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558828"/>
                  </a:ext>
                </a:extLst>
              </a:tr>
              <a:tr h="370840">
                <a:tc vMerge="1">
                  <a:txBody>
                    <a:bodyPr/>
                    <a:lstStyle/>
                    <a:p>
                      <a:pPr algn="l"/>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2000" dirty="0" smtClean="0"/>
                        <a:t>APT</a:t>
                      </a:r>
                      <a:r>
                        <a:rPr lang="zh-TW" altLang="en-US" sz="2000" dirty="0" smtClean="0"/>
                        <a:t>攻擊防禦</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1</a:t>
                      </a:r>
                      <a:r>
                        <a:rPr lang="zh-TW" altLang="en-US" sz="2000" dirty="0" smtClean="0"/>
                        <a:t>年內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000" dirty="0" smtClean="0"/>
                        <a:t>X</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524079"/>
                  </a:ext>
                </a:extLst>
              </a:tr>
              <a:tr h="370840">
                <a:tc>
                  <a:txBody>
                    <a:bodyPr/>
                    <a:lstStyle/>
                    <a:p>
                      <a:pPr algn="l"/>
                      <a:r>
                        <a:rPr lang="zh-TW" altLang="en-US" sz="2000" dirty="0" smtClean="0"/>
                        <a:t>政府組態基準</a:t>
                      </a:r>
                      <a:r>
                        <a:rPr lang="en-US" altLang="zh-TW" sz="2000" dirty="0" smtClean="0"/>
                        <a:t>(GCB)</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依主管機關公告之項目，完成</a:t>
                      </a:r>
                      <a:r>
                        <a:rPr lang="en-US" altLang="zh-TW" sz="2000" dirty="0" smtClean="0"/>
                        <a:t>GCB</a:t>
                      </a:r>
                      <a:r>
                        <a:rPr lang="zh-TW" altLang="en-US" sz="2000" dirty="0" smtClean="0"/>
                        <a:t>導入作業，並持續維運</a:t>
                      </a:r>
                      <a:r>
                        <a:rPr lang="en-US" altLang="zh-TW" sz="2000" dirty="0" smtClean="0"/>
                        <a:t>(</a:t>
                      </a:r>
                      <a:r>
                        <a:rPr lang="zh-TW" altLang="en-US" sz="2000" dirty="0" smtClean="0"/>
                        <a:t>公務機關</a:t>
                      </a:r>
                      <a:r>
                        <a:rPr lang="en-US" altLang="zh-TW" sz="2000" dirty="0" smtClean="0"/>
                        <a:t>)</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2000" dirty="0" smtClean="0"/>
                        <a:t>1</a:t>
                      </a:r>
                      <a:r>
                        <a:rPr lang="zh-TW" altLang="en-US" sz="2000" dirty="0" smtClean="0"/>
                        <a:t>年內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a:txBody>
                    <a:bodyPr/>
                    <a:lstStyle/>
                    <a:p>
                      <a:pPr algn="ctr"/>
                      <a:r>
                        <a:rPr lang="en-US" altLang="zh-TW" dirty="0" smtClean="0"/>
                        <a:t>X</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0903332"/>
                  </a:ext>
                </a:extLst>
              </a:tr>
            </a:tbl>
          </a:graphicData>
        </a:graphic>
      </p:graphicFrame>
      <p:sp>
        <p:nvSpPr>
          <p:cNvPr id="4" name="投影片編號版面配置區 3"/>
          <p:cNvSpPr>
            <a:spLocks noGrp="1"/>
          </p:cNvSpPr>
          <p:nvPr>
            <p:ph type="sldNum" sz="quarter" idx="10"/>
          </p:nvPr>
        </p:nvSpPr>
        <p:spPr/>
        <p:txBody>
          <a:bodyPr/>
          <a:lstStyle/>
          <a:p>
            <a:fld id="{1D79D9C9-1E4F-4E91-BD47-8FAAE515FF0F}" type="slidenum">
              <a:rPr lang="en-US" altLang="zh-TW" smtClean="0"/>
              <a:pPr/>
              <a:t>21</a:t>
            </a:fld>
            <a:endParaRPr lang="en-US" altLang="zh-TW"/>
          </a:p>
        </p:txBody>
      </p:sp>
    </p:spTree>
    <p:extLst>
      <p:ext uri="{BB962C8B-B14F-4D97-AF65-F5344CB8AC3E}">
        <p14:creationId xmlns:p14="http://schemas.microsoft.com/office/powerpoint/2010/main" val="24415015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1" y="274638"/>
            <a:ext cx="8892479" cy="706090"/>
          </a:xfrm>
        </p:spPr>
        <p:txBody>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分級作業辦法應辦事項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認知與訓練</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750329695"/>
              </p:ext>
            </p:extLst>
          </p:nvPr>
        </p:nvGraphicFramePr>
        <p:xfrm>
          <a:off x="251521" y="1266825"/>
          <a:ext cx="8640960" cy="5638800"/>
        </p:xfrm>
        <a:graphic>
          <a:graphicData uri="http://schemas.openxmlformats.org/drawingml/2006/table">
            <a:tbl>
              <a:tblPr firstRow="1" bandRow="1">
                <a:tableStyleId>{9DCAF9ED-07DC-4A11-8D7F-57B35C25682E}</a:tableStyleId>
              </a:tblPr>
              <a:tblGrid>
                <a:gridCol w="1728191">
                  <a:extLst>
                    <a:ext uri="{9D8B030D-6E8A-4147-A177-3AD203B41FA5}">
                      <a16:colId xmlns:a16="http://schemas.microsoft.com/office/drawing/2014/main" val="2686710721"/>
                    </a:ext>
                  </a:extLst>
                </a:gridCol>
                <a:gridCol w="3160310">
                  <a:extLst>
                    <a:ext uri="{9D8B030D-6E8A-4147-A177-3AD203B41FA5}">
                      <a16:colId xmlns:a16="http://schemas.microsoft.com/office/drawing/2014/main" val="1521279754"/>
                    </a:ext>
                  </a:extLst>
                </a:gridCol>
                <a:gridCol w="1204414">
                  <a:extLst>
                    <a:ext uri="{9D8B030D-6E8A-4147-A177-3AD203B41FA5}">
                      <a16:colId xmlns:a16="http://schemas.microsoft.com/office/drawing/2014/main" val="1550074310"/>
                    </a:ext>
                  </a:extLst>
                </a:gridCol>
                <a:gridCol w="1204414">
                  <a:extLst>
                    <a:ext uri="{9D8B030D-6E8A-4147-A177-3AD203B41FA5}">
                      <a16:colId xmlns:a16="http://schemas.microsoft.com/office/drawing/2014/main" val="3277710004"/>
                    </a:ext>
                  </a:extLst>
                </a:gridCol>
                <a:gridCol w="1343631">
                  <a:extLst>
                    <a:ext uri="{9D8B030D-6E8A-4147-A177-3AD203B41FA5}">
                      <a16:colId xmlns:a16="http://schemas.microsoft.com/office/drawing/2014/main" val="1750600067"/>
                    </a:ext>
                  </a:extLst>
                </a:gridCol>
              </a:tblGrid>
              <a:tr h="370840">
                <a:tc>
                  <a:txBody>
                    <a:bodyPr/>
                    <a:lstStyle/>
                    <a:p>
                      <a:pPr algn="ctr"/>
                      <a:r>
                        <a:rPr lang="zh-TW" altLang="en-US" sz="2000" dirty="0" smtClean="0"/>
                        <a:t>辦理事項</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辦理內容</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A</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B</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C</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463528"/>
                  </a:ext>
                </a:extLst>
              </a:tr>
              <a:tr h="502920">
                <a:tc rowSpan="2">
                  <a:txBody>
                    <a:bodyPr/>
                    <a:lstStyle/>
                    <a:p>
                      <a:r>
                        <a:rPr lang="zh-TW" altLang="en-US" sz="2000" dirty="0" smtClean="0"/>
                        <a:t>資通安全教育訓練</a:t>
                      </a:r>
                      <a:endParaRPr lang="en-US" altLang="zh-TW" sz="2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資通安全及資訊人員，每人每年各接受</a:t>
                      </a:r>
                      <a:r>
                        <a:rPr lang="en-US" altLang="zh-TW" sz="2000" dirty="0" smtClean="0"/>
                        <a:t>12</a:t>
                      </a:r>
                      <a:r>
                        <a:rPr lang="zh-TW" altLang="en-US" sz="2000" dirty="0" smtClean="0"/>
                        <a:t>小時之資通安全專業課程訓練或資通安全職能訓練</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至少</a:t>
                      </a:r>
                      <a:r>
                        <a:rPr lang="en-US" altLang="zh-TW" sz="2000" dirty="0" smtClean="0"/>
                        <a:t>4</a:t>
                      </a:r>
                      <a:r>
                        <a:rPr lang="zh-TW" altLang="en-US" sz="2000" dirty="0" smtClean="0"/>
                        <a:t>人</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至少</a:t>
                      </a:r>
                      <a:r>
                        <a:rPr lang="en-US" altLang="zh-TW" sz="2000" dirty="0" smtClean="0"/>
                        <a:t>2</a:t>
                      </a:r>
                      <a:r>
                        <a:rPr lang="zh-TW" altLang="en-US" sz="2000" dirty="0" smtClean="0"/>
                        <a:t>人</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至少</a:t>
                      </a:r>
                      <a:r>
                        <a:rPr lang="en-US" altLang="zh-TW" sz="2000" dirty="0" smtClean="0"/>
                        <a:t>1</a:t>
                      </a:r>
                      <a:r>
                        <a:rPr lang="zh-TW" altLang="en-US" sz="2000" dirty="0" smtClean="0"/>
                        <a:t>人</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9237552"/>
                  </a:ext>
                </a:extLst>
              </a:tr>
              <a:tr h="502920">
                <a:tc vMerge="1">
                  <a:txBody>
                    <a:bodyPr/>
                    <a:lstStyle/>
                    <a:p>
                      <a:endParaRPr lang="zh-TW" altLang="en-US"/>
                    </a:p>
                  </a:txBody>
                  <a:tcPr/>
                </a:tc>
                <a:tc>
                  <a:txBody>
                    <a:bodyPr/>
                    <a:lstStyle/>
                    <a:p>
                      <a:r>
                        <a:rPr lang="zh-TW" altLang="en-US" sz="2000" dirty="0" smtClean="0"/>
                        <a:t>一般使用者級主管，每人每年至少接受依班資通安全教育訓練</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r>
                        <a:rPr lang="zh-TW" altLang="en-US" dirty="0" smtClean="0"/>
                        <a:t>每人</a:t>
                      </a:r>
                      <a:r>
                        <a:rPr lang="en-US" altLang="zh-TW" dirty="0" smtClean="0"/>
                        <a:t>3</a:t>
                      </a:r>
                      <a:r>
                        <a:rPr lang="zh-TW" altLang="en-US" dirty="0" smtClean="0"/>
                        <a:t>小時</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2935940314"/>
                  </a:ext>
                </a:extLst>
              </a:tr>
              <a:tr h="350520">
                <a:tc rowSpan="2">
                  <a:txBody>
                    <a:bodyPr/>
                    <a:lstStyle/>
                    <a:p>
                      <a:r>
                        <a:rPr lang="zh-TW" altLang="en-US" sz="2000" dirty="0" smtClean="0"/>
                        <a:t>資通安全專業證照及職能訓練證書</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2000" dirty="0" smtClean="0"/>
                        <a:t>初次受核定或等級變更後之一年內，資通安全專職</a:t>
                      </a:r>
                      <a:r>
                        <a:rPr lang="en-US" altLang="zh-TW" sz="2000" dirty="0" smtClean="0"/>
                        <a:t>(</a:t>
                      </a:r>
                      <a:r>
                        <a:rPr lang="zh-TW" altLang="en-US" sz="2000" dirty="0" smtClean="0"/>
                        <a:t>責</a:t>
                      </a:r>
                      <a:r>
                        <a:rPr lang="en-US" altLang="zh-TW" sz="2000" dirty="0" smtClean="0"/>
                        <a:t>)</a:t>
                      </a:r>
                      <a:r>
                        <a:rPr lang="zh-TW" altLang="en-US" sz="2000" dirty="0" smtClean="0"/>
                        <a:t>人員總計應持有之資通安全專業證照，並持續維持證照之有效性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4</a:t>
                      </a:r>
                      <a:r>
                        <a:rPr lang="zh-TW" altLang="en-US" sz="2000" dirty="0" smtClean="0"/>
                        <a:t>張以上</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2</a:t>
                      </a:r>
                      <a:r>
                        <a:rPr lang="zh-TW" altLang="en-US" sz="2000" dirty="0" smtClean="0"/>
                        <a:t>張以上</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1</a:t>
                      </a:r>
                      <a:r>
                        <a:rPr lang="zh-TW" altLang="en-US" sz="2000" dirty="0" smtClean="0"/>
                        <a:t>張以上</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814468"/>
                  </a:ext>
                </a:extLst>
              </a:tr>
              <a:tr h="350520">
                <a:tc vMerge="1">
                  <a:txBody>
                    <a:bodyPr/>
                    <a:lstStyle/>
                    <a:p>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smtClean="0"/>
                        <a:t>資通安全專職人員總計應持有之資通安全專業證照，並持續維持證照之有效性</a:t>
                      </a:r>
                      <a:r>
                        <a:rPr lang="en-US" altLang="zh-TW" sz="2000" dirty="0" smtClean="0"/>
                        <a:t>(</a:t>
                      </a:r>
                      <a:r>
                        <a:rPr lang="zh-TW" altLang="en-US" sz="2000" dirty="0" smtClean="0"/>
                        <a:t>公務機關</a:t>
                      </a:r>
                      <a:r>
                        <a:rPr lang="en-US" altLang="zh-TW" sz="2000" dirty="0" smtClean="0"/>
                        <a:t>)</a:t>
                      </a:r>
                      <a:endParaRPr lang="zh-TW" altLang="en-US" sz="20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4</a:t>
                      </a:r>
                      <a:r>
                        <a:rPr lang="zh-TW" altLang="en-US" sz="2000" dirty="0" smtClean="0"/>
                        <a:t>張以上</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2</a:t>
                      </a:r>
                      <a:r>
                        <a:rPr lang="zh-TW" altLang="en-US" sz="2000" dirty="0" smtClean="0"/>
                        <a:t>張以上</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1</a:t>
                      </a:r>
                      <a:r>
                        <a:rPr lang="zh-TW" altLang="en-US" sz="2000" dirty="0" smtClean="0"/>
                        <a:t>張以上</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2213905"/>
                  </a:ext>
                </a:extLst>
              </a:tr>
            </a:tbl>
          </a:graphicData>
        </a:graphic>
      </p:graphicFrame>
      <p:sp>
        <p:nvSpPr>
          <p:cNvPr id="4" name="投影片編號版面配置區 3"/>
          <p:cNvSpPr>
            <a:spLocks noGrp="1"/>
          </p:cNvSpPr>
          <p:nvPr>
            <p:ph type="sldNum" sz="quarter" idx="10"/>
          </p:nvPr>
        </p:nvSpPr>
        <p:spPr/>
        <p:txBody>
          <a:bodyPr/>
          <a:lstStyle/>
          <a:p>
            <a:fld id="{1D79D9C9-1E4F-4E91-BD47-8FAAE515FF0F}" type="slidenum">
              <a:rPr lang="en-US" altLang="zh-TW" smtClean="0"/>
              <a:pPr/>
              <a:t>22</a:t>
            </a:fld>
            <a:endParaRPr lang="en-US" altLang="zh-TW"/>
          </a:p>
        </p:txBody>
      </p:sp>
    </p:spTree>
    <p:extLst>
      <p:ext uri="{BB962C8B-B14F-4D97-AF65-F5344CB8AC3E}">
        <p14:creationId xmlns:p14="http://schemas.microsoft.com/office/powerpoint/2010/main" val="162057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560" y="274638"/>
            <a:ext cx="8064896" cy="706090"/>
          </a:xfrm>
        </p:spPr>
        <p:txBody>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分級作業辦法應辦事項</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-D</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級</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351722317"/>
              </p:ext>
            </p:extLst>
          </p:nvPr>
        </p:nvGraphicFramePr>
        <p:xfrm>
          <a:off x="251521" y="1266825"/>
          <a:ext cx="8640960" cy="2407920"/>
        </p:xfrm>
        <a:graphic>
          <a:graphicData uri="http://schemas.openxmlformats.org/drawingml/2006/table">
            <a:tbl>
              <a:tblPr firstRow="1" bandRow="1">
                <a:tableStyleId>{9DCAF9ED-07DC-4A11-8D7F-57B35C25682E}</a:tableStyleId>
              </a:tblPr>
              <a:tblGrid>
                <a:gridCol w="1008111">
                  <a:extLst>
                    <a:ext uri="{9D8B030D-6E8A-4147-A177-3AD203B41FA5}">
                      <a16:colId xmlns:a16="http://schemas.microsoft.com/office/drawing/2014/main" val="2686710721"/>
                    </a:ext>
                  </a:extLst>
                </a:gridCol>
                <a:gridCol w="2232248">
                  <a:extLst>
                    <a:ext uri="{9D8B030D-6E8A-4147-A177-3AD203B41FA5}">
                      <a16:colId xmlns:a16="http://schemas.microsoft.com/office/drawing/2014/main" val="1521279754"/>
                    </a:ext>
                  </a:extLst>
                </a:gridCol>
                <a:gridCol w="3672408">
                  <a:extLst>
                    <a:ext uri="{9D8B030D-6E8A-4147-A177-3AD203B41FA5}">
                      <a16:colId xmlns:a16="http://schemas.microsoft.com/office/drawing/2014/main" val="1550074310"/>
                    </a:ext>
                  </a:extLst>
                </a:gridCol>
                <a:gridCol w="864096">
                  <a:extLst>
                    <a:ext uri="{9D8B030D-6E8A-4147-A177-3AD203B41FA5}">
                      <a16:colId xmlns:a16="http://schemas.microsoft.com/office/drawing/2014/main" val="3277710004"/>
                    </a:ext>
                  </a:extLst>
                </a:gridCol>
                <a:gridCol w="864097">
                  <a:extLst>
                    <a:ext uri="{9D8B030D-6E8A-4147-A177-3AD203B41FA5}">
                      <a16:colId xmlns:a16="http://schemas.microsoft.com/office/drawing/2014/main" val="1750600067"/>
                    </a:ext>
                  </a:extLst>
                </a:gridCol>
              </a:tblGrid>
              <a:tr h="370840">
                <a:tc>
                  <a:txBody>
                    <a:bodyPr/>
                    <a:lstStyle/>
                    <a:p>
                      <a:pPr algn="ctr"/>
                      <a:r>
                        <a:rPr lang="zh-TW" altLang="en-US" sz="2000" dirty="0" smtClean="0"/>
                        <a:t>面向</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辦理項目</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2000" dirty="0" smtClean="0"/>
                        <a:t>辦理內容</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D</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E</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463528"/>
                  </a:ext>
                </a:extLst>
              </a:tr>
              <a:tr h="370840">
                <a:tc>
                  <a:txBody>
                    <a:bodyPr/>
                    <a:lstStyle/>
                    <a:p>
                      <a:pPr algn="ctr"/>
                      <a:r>
                        <a:rPr lang="zh-TW" altLang="en-US" sz="2000" dirty="0" smtClean="0"/>
                        <a:t>技術面</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2000" dirty="0" smtClean="0"/>
                        <a:t>資通安全防護</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2000" dirty="0" smtClean="0"/>
                        <a:t>防毒軟體、網路防火牆、具有郵件伺服器者，應備電子郵件過濾機制</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1</a:t>
                      </a:r>
                      <a:r>
                        <a:rPr lang="zh-TW" altLang="en-US" sz="2000" dirty="0" smtClean="0"/>
                        <a:t>年內</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000" dirty="0" smtClean="0"/>
                        <a:t>X</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5645105"/>
                  </a:ext>
                </a:extLst>
              </a:tr>
              <a:tr h="370840">
                <a:tc>
                  <a:txBody>
                    <a:bodyPr/>
                    <a:lstStyle/>
                    <a:p>
                      <a:pPr algn="l"/>
                      <a:r>
                        <a:rPr lang="zh-TW" altLang="en-US" sz="2000" dirty="0" smtClean="0"/>
                        <a:t>認知與訓練</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2000" dirty="0" smtClean="0"/>
                        <a:t>資通安全教育訓練</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2000" dirty="0" smtClean="0"/>
                        <a:t>一般使用者級主管，每人每年至少接受之一般資通安全教育訓練</a:t>
                      </a: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TW" altLang="en-US" sz="2000" dirty="0" smtClean="0"/>
                        <a:t>每人</a:t>
                      </a:r>
                      <a:r>
                        <a:rPr lang="en-US" altLang="zh-TW" sz="2000" dirty="0" smtClean="0"/>
                        <a:t>3</a:t>
                      </a:r>
                      <a:r>
                        <a:rPr lang="zh-TW" altLang="en-US" sz="2000" dirty="0" smtClean="0"/>
                        <a:t>小時</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6621909"/>
                  </a:ext>
                </a:extLst>
              </a:tr>
            </a:tbl>
          </a:graphicData>
        </a:graphic>
      </p:graphicFrame>
      <p:sp>
        <p:nvSpPr>
          <p:cNvPr id="4" name="投影片編號版面配置區 3"/>
          <p:cNvSpPr>
            <a:spLocks noGrp="1"/>
          </p:cNvSpPr>
          <p:nvPr>
            <p:ph type="sldNum" sz="quarter" idx="10"/>
          </p:nvPr>
        </p:nvSpPr>
        <p:spPr/>
        <p:txBody>
          <a:bodyPr/>
          <a:lstStyle/>
          <a:p>
            <a:fld id="{1D79D9C9-1E4F-4E91-BD47-8FAAE515FF0F}" type="slidenum">
              <a:rPr lang="en-US" altLang="zh-TW" smtClean="0"/>
              <a:pPr/>
              <a:t>23</a:t>
            </a:fld>
            <a:endParaRPr lang="en-US" altLang="zh-TW"/>
          </a:p>
        </p:txBody>
      </p:sp>
    </p:spTree>
    <p:extLst>
      <p:ext uri="{BB962C8B-B14F-4D97-AF65-F5344CB8AC3E}">
        <p14:creationId xmlns:p14="http://schemas.microsoft.com/office/powerpoint/2010/main" val="302021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0" hangingPunct="0"/>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資通安全事件通報及應變辦法</a:t>
            </a:r>
          </a:p>
        </p:txBody>
      </p:sp>
      <p:sp>
        <p:nvSpPr>
          <p:cNvPr id="3" name="內容版面配置區 2"/>
          <p:cNvSpPr>
            <a:spLocks noGrp="1"/>
          </p:cNvSpPr>
          <p:nvPr>
            <p:ph idx="1"/>
          </p:nvPr>
        </p:nvSpPr>
        <p:spPr/>
        <p:txBody>
          <a:bodyPr/>
          <a:lstStyle/>
          <a:p>
            <a:endParaRPr lang="zh-TW"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24</a:t>
            </a:fld>
            <a:endParaRPr lang="en-US" altLang="zh-TW"/>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31" y="1227975"/>
            <a:ext cx="7792537" cy="5372850"/>
          </a:xfrm>
          <a:prstGeom prst="rect">
            <a:avLst/>
          </a:prstGeom>
        </p:spPr>
      </p:pic>
    </p:spTree>
    <p:extLst>
      <p:ext uri="{BB962C8B-B14F-4D97-AF65-F5344CB8AC3E}">
        <p14:creationId xmlns:p14="http://schemas.microsoft.com/office/powerpoint/2010/main" val="219439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0" hangingPunct="0"/>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資通安全事件分級</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486524"/>
            <a:ext cx="8229600" cy="4785064"/>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25</a:t>
            </a:fld>
            <a:endParaRPr lang="en-US" altLang="zh-TW"/>
          </a:p>
        </p:txBody>
      </p:sp>
    </p:spTree>
    <p:extLst>
      <p:ext uri="{BB962C8B-B14F-4D97-AF65-F5344CB8AC3E}">
        <p14:creationId xmlns:p14="http://schemas.microsoft.com/office/powerpoint/2010/main" val="29676131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事件通報</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流程</a:t>
            </a:r>
            <a:r>
              <a:rPr lang="en-US" altLang="zh-TW"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公務機關</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5223" y="1266825"/>
            <a:ext cx="7153554"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26</a:t>
            </a:fld>
            <a:endParaRPr lang="en-US" altLang="zh-TW"/>
          </a:p>
        </p:txBody>
      </p:sp>
    </p:spTree>
    <p:extLst>
      <p:ext uri="{BB962C8B-B14F-4D97-AF65-F5344CB8AC3E}">
        <p14:creationId xmlns:p14="http://schemas.microsoft.com/office/powerpoint/2010/main" val="16658783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事件通報流程</a:t>
            </a:r>
            <a:r>
              <a:rPr lang="en-US" altLang="zh-TW"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特定非公務</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機關</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2241" y="1266825"/>
            <a:ext cx="7099518"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27</a:t>
            </a:fld>
            <a:endParaRPr lang="en-US" altLang="zh-TW"/>
          </a:p>
        </p:txBody>
      </p:sp>
    </p:spTree>
    <p:extLst>
      <p:ext uri="{BB962C8B-B14F-4D97-AF65-F5344CB8AC3E}">
        <p14:creationId xmlns:p14="http://schemas.microsoft.com/office/powerpoint/2010/main" val="35100185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特定非公務機關資通安全維護</a:t>
            </a:r>
            <a:r>
              <a:rPr lang="zh-TW" altLang="en-US" sz="3200"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計畫稽核</a:t>
            </a:r>
            <a:r>
              <a:rPr lang="zh-TW" altLang="en-US" sz="32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辦法 </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2604" y="1266825"/>
            <a:ext cx="7318792"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28</a:t>
            </a:fld>
            <a:endParaRPr lang="en-US" altLang="zh-TW"/>
          </a:p>
        </p:txBody>
      </p:sp>
    </p:spTree>
    <p:extLst>
      <p:ext uri="{BB962C8B-B14F-4D97-AF65-F5344CB8AC3E}">
        <p14:creationId xmlns:p14="http://schemas.microsoft.com/office/powerpoint/2010/main" val="7904887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稽核程序</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4403" y="1266825"/>
            <a:ext cx="7935194"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29</a:t>
            </a:fld>
            <a:endParaRPr lang="en-US" altLang="zh-TW"/>
          </a:p>
        </p:txBody>
      </p:sp>
    </p:spTree>
    <p:extLst>
      <p:ext uri="{BB962C8B-B14F-4D97-AF65-F5344CB8AC3E}">
        <p14:creationId xmlns:p14="http://schemas.microsoft.com/office/powerpoint/2010/main" val="20019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85800" y="2861171"/>
            <a:ext cx="77724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a:defRPr/>
            </a:pPr>
            <a:r>
              <a:rPr lang="zh-TW" altLang="en-US" b="1" kern="0" dirty="0" smtClean="0">
                <a:latin typeface="Times New Roman" pitchFamily="18" charset="0"/>
                <a:ea typeface="標楷體" pitchFamily="65" charset="-120"/>
              </a:rPr>
              <a:t>資</a:t>
            </a:r>
            <a:r>
              <a:rPr lang="zh-TW" altLang="en-US" b="1" kern="0" dirty="0">
                <a:latin typeface="Times New Roman" pitchFamily="18" charset="0"/>
                <a:ea typeface="標楷體" pitchFamily="65" charset="-120"/>
              </a:rPr>
              <a:t>通安全</a:t>
            </a:r>
            <a:r>
              <a:rPr lang="zh-TW" altLang="en-US" b="1" kern="0" dirty="0" smtClean="0">
                <a:latin typeface="Times New Roman" pitchFamily="18" charset="0"/>
                <a:ea typeface="標楷體" pitchFamily="65" charset="-120"/>
              </a:rPr>
              <a:t>管理之重要性</a:t>
            </a:r>
            <a:endParaRPr lang="zh-TW" altLang="en-US" b="1" kern="0" dirty="0">
              <a:latin typeface="Times New Roman" pitchFamily="18" charset="0"/>
              <a:ea typeface="標楷體" pitchFamily="65" charset="-120"/>
            </a:endParaRPr>
          </a:p>
        </p:txBody>
      </p:sp>
      <p:sp>
        <p:nvSpPr>
          <p:cNvPr id="2" name="投影片編號版面配置區 1"/>
          <p:cNvSpPr>
            <a:spLocks noGrp="1"/>
          </p:cNvSpPr>
          <p:nvPr>
            <p:ph type="sldNum" sz="quarter" idx="10"/>
          </p:nvPr>
        </p:nvSpPr>
        <p:spPr/>
        <p:txBody>
          <a:bodyPr/>
          <a:lstStyle/>
          <a:p>
            <a:fld id="{52C2F6C3-9846-4330-8B31-536AC8552DD9}" type="slidenum">
              <a:rPr lang="en-US" altLang="zh-TW" smtClean="0"/>
              <a:pPr/>
              <a:t>3</a:t>
            </a:fld>
            <a:endParaRPr lang="en-US" altLang="zh-TW"/>
          </a:p>
        </p:txBody>
      </p:sp>
    </p:spTree>
    <p:extLst>
      <p:ext uri="{BB962C8B-B14F-4D97-AF65-F5344CB8AC3E}">
        <p14:creationId xmlns:p14="http://schemas.microsoft.com/office/powerpoint/2010/main" val="30432702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資通安全情資分享辦法</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9997" y="1196752"/>
            <a:ext cx="7644005"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30</a:t>
            </a:fld>
            <a:endParaRPr lang="en-US" altLang="zh-TW"/>
          </a:p>
        </p:txBody>
      </p:sp>
    </p:spTree>
    <p:extLst>
      <p:ext uri="{BB962C8B-B14F-4D97-AF65-F5344CB8AC3E}">
        <p14:creationId xmlns:p14="http://schemas.microsoft.com/office/powerpoint/2010/main" val="39535238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資通安全情資分享辦法</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31</a:t>
            </a:fld>
            <a:endParaRPr lang="en-US" altLang="zh-TW"/>
          </a:p>
        </p:txBody>
      </p:sp>
      <p:pic>
        <p:nvPicPr>
          <p:cNvPr id="6" name="內容版面配置區 5"/>
          <p:cNvPicPr>
            <a:picLocks noGrp="1" noChangeAspect="1"/>
          </p:cNvPicPr>
          <p:nvPr>
            <p:ph idx="1"/>
          </p:nvPr>
        </p:nvPicPr>
        <p:blipFill>
          <a:blip r:embed="rId3"/>
          <a:stretch>
            <a:fillRect/>
          </a:stretch>
        </p:blipFill>
        <p:spPr>
          <a:xfrm>
            <a:off x="1007604" y="1192791"/>
            <a:ext cx="7128792" cy="5548577"/>
          </a:xfrm>
          <a:prstGeom prst="rect">
            <a:avLst/>
          </a:prstGeom>
        </p:spPr>
      </p:pic>
    </p:spTree>
    <p:extLst>
      <p:ext uri="{BB962C8B-B14F-4D97-AF65-F5344CB8AC3E}">
        <p14:creationId xmlns:p14="http://schemas.microsoft.com/office/powerpoint/2010/main" val="12853895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情資分享之內容</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383600"/>
            <a:ext cx="8229600" cy="462578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32</a:t>
            </a:fld>
            <a:endParaRPr lang="en-US" altLang="zh-TW"/>
          </a:p>
        </p:txBody>
      </p:sp>
    </p:spTree>
    <p:extLst>
      <p:ext uri="{BB962C8B-B14F-4D97-AF65-F5344CB8AC3E}">
        <p14:creationId xmlns:p14="http://schemas.microsoft.com/office/powerpoint/2010/main" val="14661056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情資分享</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之對象</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326" y="1266825"/>
            <a:ext cx="7429348"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33</a:t>
            </a:fld>
            <a:endParaRPr lang="en-US" altLang="zh-TW"/>
          </a:p>
        </p:txBody>
      </p:sp>
    </p:spTree>
    <p:extLst>
      <p:ext uri="{BB962C8B-B14F-4D97-AF65-F5344CB8AC3E}">
        <p14:creationId xmlns:p14="http://schemas.microsoft.com/office/powerpoint/2010/main" val="37051095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公務機關所屬人員資通安全事項獎懲辦法 </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8347" y="1266825"/>
            <a:ext cx="7007305" cy="485933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34</a:t>
            </a:fld>
            <a:endParaRPr lang="en-US" altLang="zh-TW"/>
          </a:p>
        </p:txBody>
      </p:sp>
    </p:spTree>
    <p:extLst>
      <p:ext uri="{BB962C8B-B14F-4D97-AF65-F5344CB8AC3E}">
        <p14:creationId xmlns:p14="http://schemas.microsoft.com/office/powerpoint/2010/main" val="3758661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第一章 總則</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hlinkClick r:id="rId3"/>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1 </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積極推動國家資通安全政策，加速建構國家資通安全環境，以保障</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國家安全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，維護社會公共利益，特制定本</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法</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2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法</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之主管機關為行政院。</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35</a:t>
            </a:fld>
            <a:endParaRPr lang="en-US" altLang="zh-TW"/>
          </a:p>
        </p:txBody>
      </p:sp>
    </p:spTree>
    <p:extLst>
      <p:ext uri="{BB962C8B-B14F-4D97-AF65-F5344CB8AC3E}">
        <p14:creationId xmlns:p14="http://schemas.microsoft.com/office/powerpoint/2010/main" val="1387764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3 </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本法用詞，定義如下：</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一、資通系統：指用以蒐集、控制、傳輸、儲存、流通、刪除資訊或對</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為其他處理、使用或分享之系統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二</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、資通服務：指與資訊之蒐集、控制、傳輸、儲存、流通、刪除、</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其他處理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、使用或分享相關之服務。</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36</a:t>
            </a:fld>
            <a:endParaRPr lang="en-US" altLang="zh-TW"/>
          </a:p>
        </p:txBody>
      </p:sp>
    </p:spTree>
    <p:extLst>
      <p:ext uri="{BB962C8B-B14F-4D97-AF65-F5344CB8AC3E}">
        <p14:creationId xmlns:p14="http://schemas.microsoft.com/office/powerpoint/2010/main" val="41609711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三、資通安全：指防止資通系統或資訊遭受未經授權之存取、使用、</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控制、</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洩漏、破壞、竄改、銷毀或其他侵害，以確保其機密性、完整性及</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可用性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、資通安全事件：指系統、服務或網路狀態經鑑別而顯示可能有違反</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資通</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安全政策或保護措施失效之狀態發生，影響資通系統機能運作，</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構成</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資通安全政策之威脅</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37</a:t>
            </a:fld>
            <a:endParaRPr lang="en-US" altLang="zh-TW"/>
          </a:p>
        </p:txBody>
      </p:sp>
    </p:spTree>
    <p:extLst>
      <p:ext uri="{BB962C8B-B14F-4D97-AF65-F5344CB8AC3E}">
        <p14:creationId xmlns:p14="http://schemas.microsoft.com/office/powerpoint/2010/main" val="13090947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五、公務機關：指依法行使公權力之中央、地方機關（構）或公法人。</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但不</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包括軍事機關及情報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機關。</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六</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、特定非公務機關：指關鍵基礎設施提供者、公營事業及政府捐助之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財團法人。</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七</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、關鍵基礎設施：指實體或虛擬資產、系統或網路，其功能一旦停止運作或效能降低，對國家安全、社會公共利益、國民生活或經濟活動有重大影響之虞，經主管機關定期檢視並公告之領域。</a:t>
            </a: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38</a:t>
            </a:fld>
            <a:endParaRPr lang="en-US" altLang="zh-TW"/>
          </a:p>
        </p:txBody>
      </p:sp>
    </p:spTree>
    <p:extLst>
      <p:ext uri="{BB962C8B-B14F-4D97-AF65-F5344CB8AC3E}">
        <p14:creationId xmlns:p14="http://schemas.microsoft.com/office/powerpoint/2010/main" val="16498491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八、關鍵基礎設施提供者：指維運或提供關鍵基礎設施之全部或一部，經中央目的事業主管機關指定，並報主管機關核定者。</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九、政府捐助之財團法人：指其營運及資金運用計畫應依預算法第四十一條第三項規定送立法院，及其年度預算書應依同條第四項規定送立法院審議之財團法人。</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39</a:t>
            </a:fld>
            <a:endParaRPr lang="en-US" altLang="zh-TW"/>
          </a:p>
        </p:txBody>
      </p:sp>
    </p:spTree>
    <p:extLst>
      <p:ext uri="{BB962C8B-B14F-4D97-AF65-F5344CB8AC3E}">
        <p14:creationId xmlns:p14="http://schemas.microsoft.com/office/powerpoint/2010/main" val="3946737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p:cNvPicPr>
            <a:picLocks noChangeAspect="1"/>
          </p:cNvPicPr>
          <p:nvPr/>
        </p:nvPicPr>
        <p:blipFill>
          <a:blip r:embed="rId3"/>
          <a:stretch>
            <a:fillRect/>
          </a:stretch>
        </p:blipFill>
        <p:spPr>
          <a:xfrm>
            <a:off x="30480" y="1211580"/>
            <a:ext cx="9075420" cy="4899660"/>
          </a:xfrm>
          <a:prstGeom prst="rect">
            <a:avLst/>
          </a:prstGeom>
        </p:spPr>
      </p:pic>
      <p:sp>
        <p:nvSpPr>
          <p:cNvPr id="2" name="Freeform 14"/>
          <p:cNvSpPr/>
          <p:nvPr/>
        </p:nvSpPr>
        <p:spPr>
          <a:xfrm>
            <a:off x="387350" y="5810250"/>
            <a:ext cx="1974850" cy="438150"/>
          </a:xfrm>
          <a:custGeom>
            <a:avLst/>
            <a:gdLst>
              <a:gd name="connsiteX0" fmla="*/ 16509 w 1974850"/>
              <a:gd name="connsiteY0" fmla="*/ 442722 h 438150"/>
              <a:gd name="connsiteX1" fmla="*/ 1982470 w 1974850"/>
              <a:gd name="connsiteY1" fmla="*/ 442722 h 438150"/>
              <a:gd name="connsiteX2" fmla="*/ 1982470 w 1974850"/>
              <a:gd name="connsiteY2" fmla="*/ 8382 h 438150"/>
              <a:gd name="connsiteX3" fmla="*/ 16509 w 1974850"/>
              <a:gd name="connsiteY3" fmla="*/ 8382 h 438150"/>
              <a:gd name="connsiteX4" fmla="*/ 16509 w 1974850"/>
              <a:gd name="connsiteY4" fmla="*/ 442722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850" h="438150">
                <a:moveTo>
                  <a:pt x="16509" y="442722"/>
                </a:moveTo>
                <a:lnTo>
                  <a:pt x="1982470" y="442722"/>
                </a:lnTo>
                <a:lnTo>
                  <a:pt x="1982470" y="8382"/>
                </a:lnTo>
                <a:lnTo>
                  <a:pt x="16509" y="8382"/>
                </a:lnTo>
                <a:lnTo>
                  <a:pt x="16509" y="442722"/>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5"/>
          <p:cNvSpPr/>
          <p:nvPr/>
        </p:nvSpPr>
        <p:spPr>
          <a:xfrm>
            <a:off x="44450" y="4197350"/>
            <a:ext cx="438150" cy="1974850"/>
          </a:xfrm>
          <a:custGeom>
            <a:avLst/>
            <a:gdLst>
              <a:gd name="connsiteX0" fmla="*/ 7365 w 438150"/>
              <a:gd name="connsiteY0" fmla="*/ 1977898 h 1974850"/>
              <a:gd name="connsiteX1" fmla="*/ 441705 w 438150"/>
              <a:gd name="connsiteY1" fmla="*/ 1977898 h 1974850"/>
              <a:gd name="connsiteX2" fmla="*/ 441705 w 438150"/>
              <a:gd name="connsiteY2" fmla="*/ 13462 h 1974850"/>
              <a:gd name="connsiteX3" fmla="*/ 7365 w 438150"/>
              <a:gd name="connsiteY3" fmla="*/ 13462 h 1974850"/>
              <a:gd name="connsiteX4" fmla="*/ 7365 w 438150"/>
              <a:gd name="connsiteY4" fmla="*/ 1977898 h 197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1974850">
                <a:moveTo>
                  <a:pt x="7365" y="1977898"/>
                </a:moveTo>
                <a:lnTo>
                  <a:pt x="441705" y="1977898"/>
                </a:lnTo>
                <a:lnTo>
                  <a:pt x="441705" y="13462"/>
                </a:lnTo>
                <a:lnTo>
                  <a:pt x="7365" y="13462"/>
                </a:lnTo>
                <a:lnTo>
                  <a:pt x="7365" y="1977898"/>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6"/>
          <p:cNvSpPr/>
          <p:nvPr/>
        </p:nvSpPr>
        <p:spPr>
          <a:xfrm>
            <a:off x="2330450" y="5797550"/>
            <a:ext cx="374650" cy="438150"/>
          </a:xfrm>
          <a:custGeom>
            <a:avLst/>
            <a:gdLst>
              <a:gd name="connsiteX0" fmla="*/ 18033 w 374650"/>
              <a:gd name="connsiteY0" fmla="*/ 125476 h 438150"/>
              <a:gd name="connsiteX1" fmla="*/ 200151 w 374650"/>
              <a:gd name="connsiteY1" fmla="*/ 125476 h 438150"/>
              <a:gd name="connsiteX2" fmla="*/ 200151 w 374650"/>
              <a:gd name="connsiteY2" fmla="*/ 18034 h 438150"/>
              <a:gd name="connsiteX3" fmla="*/ 382270 w 374650"/>
              <a:gd name="connsiteY3" fmla="*/ 232918 h 438150"/>
              <a:gd name="connsiteX4" fmla="*/ 200151 w 374650"/>
              <a:gd name="connsiteY4" fmla="*/ 447802 h 438150"/>
              <a:gd name="connsiteX5" fmla="*/ 200151 w 374650"/>
              <a:gd name="connsiteY5" fmla="*/ 340360 h 438150"/>
              <a:gd name="connsiteX6" fmla="*/ 18033 w 374650"/>
              <a:gd name="connsiteY6" fmla="*/ 340360 h 438150"/>
              <a:gd name="connsiteX7" fmla="*/ 18033 w 374650"/>
              <a:gd name="connsiteY7" fmla="*/ 12547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650" h="438150">
                <a:moveTo>
                  <a:pt x="18033" y="125476"/>
                </a:moveTo>
                <a:lnTo>
                  <a:pt x="200151" y="125476"/>
                </a:lnTo>
                <a:lnTo>
                  <a:pt x="200151" y="18034"/>
                </a:lnTo>
                <a:lnTo>
                  <a:pt x="382270" y="232918"/>
                </a:lnTo>
                <a:lnTo>
                  <a:pt x="200151" y="447802"/>
                </a:lnTo>
                <a:lnTo>
                  <a:pt x="200151" y="340360"/>
                </a:lnTo>
                <a:lnTo>
                  <a:pt x="18033" y="340360"/>
                </a:lnTo>
                <a:lnTo>
                  <a:pt x="18033" y="125476"/>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7"/>
          <p:cNvSpPr/>
          <p:nvPr/>
        </p:nvSpPr>
        <p:spPr>
          <a:xfrm>
            <a:off x="2330450" y="5797550"/>
            <a:ext cx="374650" cy="438150"/>
          </a:xfrm>
          <a:custGeom>
            <a:avLst/>
            <a:gdLst>
              <a:gd name="connsiteX0" fmla="*/ 18033 w 374650"/>
              <a:gd name="connsiteY0" fmla="*/ 125476 h 438150"/>
              <a:gd name="connsiteX1" fmla="*/ 200151 w 374650"/>
              <a:gd name="connsiteY1" fmla="*/ 125476 h 438150"/>
              <a:gd name="connsiteX2" fmla="*/ 200151 w 374650"/>
              <a:gd name="connsiteY2" fmla="*/ 18034 h 438150"/>
              <a:gd name="connsiteX3" fmla="*/ 382270 w 374650"/>
              <a:gd name="connsiteY3" fmla="*/ 232918 h 438150"/>
              <a:gd name="connsiteX4" fmla="*/ 200151 w 374650"/>
              <a:gd name="connsiteY4" fmla="*/ 447802 h 438150"/>
              <a:gd name="connsiteX5" fmla="*/ 200151 w 374650"/>
              <a:gd name="connsiteY5" fmla="*/ 340360 h 438150"/>
              <a:gd name="connsiteX6" fmla="*/ 18033 w 374650"/>
              <a:gd name="connsiteY6" fmla="*/ 340360 h 438150"/>
              <a:gd name="connsiteX7" fmla="*/ 18033 w 374650"/>
              <a:gd name="connsiteY7" fmla="*/ 12547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650" h="438150">
                <a:moveTo>
                  <a:pt x="18033" y="125476"/>
                </a:moveTo>
                <a:lnTo>
                  <a:pt x="200151" y="125476"/>
                </a:lnTo>
                <a:lnTo>
                  <a:pt x="200151" y="18034"/>
                </a:lnTo>
                <a:lnTo>
                  <a:pt x="382270" y="232918"/>
                </a:lnTo>
                <a:lnTo>
                  <a:pt x="200151" y="447802"/>
                </a:lnTo>
                <a:lnTo>
                  <a:pt x="200151" y="340360"/>
                </a:lnTo>
                <a:lnTo>
                  <a:pt x="18033" y="340360"/>
                </a:lnTo>
                <a:lnTo>
                  <a:pt x="18033" y="125476"/>
                </a:lnTo>
                <a:close/>
              </a:path>
            </a:pathLst>
          </a:custGeom>
          <a:solidFill>
            <a:srgbClr val="000000">
              <a:alpha val="0"/>
            </a:srgbClr>
          </a:solidFill>
          <a:ln w="12191">
            <a:solidFill>
              <a:srgbClr val="FEFE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8"/>
          <p:cNvSpPr txBox="1"/>
          <p:nvPr/>
        </p:nvSpPr>
        <p:spPr>
          <a:xfrm>
            <a:off x="899592" y="270422"/>
            <a:ext cx="7704856" cy="751616"/>
          </a:xfrm>
          <a:prstGeom prst="rect">
            <a:avLst/>
          </a:prstGeom>
          <a:noFill/>
        </p:spPr>
        <p:txBody>
          <a:bodyPr wrap="square" lIns="0" tIns="0" rIns="0" bIns="0" rtlCol="0">
            <a:spAutoFit/>
          </a:bodyPr>
          <a:lstStyle/>
          <a:p>
            <a:pPr marL="0" algn="ctr">
              <a:lnSpc>
                <a:spcPct val="110833"/>
              </a:lnSpc>
            </a:pPr>
            <a:r>
              <a:rPr lang="zh-TW" altLang="en-US" sz="4400" b="1" dirty="0">
                <a:solidFill>
                  <a:schemeClr val="accent2"/>
                </a:solidFill>
                <a:latin typeface="Times New Roman" pitchFamily="18" charset="0"/>
                <a:cs typeface="+mj-cs"/>
              </a:rPr>
              <a:t>科技發展對</a:t>
            </a:r>
            <a:r>
              <a:rPr lang="en-US" altLang="zh-CN" sz="4400" b="1" dirty="0" err="1">
                <a:solidFill>
                  <a:schemeClr val="accent2"/>
                </a:solidFill>
                <a:latin typeface="Times New Roman" pitchFamily="18" charset="0"/>
                <a:cs typeface="+mj-cs"/>
              </a:rPr>
              <a:t>世界</a:t>
            </a:r>
            <a:r>
              <a:rPr lang="zh-TW" altLang="en-US" sz="4400" b="1" dirty="0">
                <a:solidFill>
                  <a:schemeClr val="accent2"/>
                </a:solidFill>
                <a:latin typeface="Times New Roman" pitchFamily="18" charset="0"/>
                <a:cs typeface="+mj-cs"/>
              </a:rPr>
              <a:t>所帶來之</a:t>
            </a:r>
            <a:r>
              <a:rPr lang="en-US" altLang="zh-CN" sz="4400" b="1" dirty="0" err="1">
                <a:solidFill>
                  <a:schemeClr val="accent2"/>
                </a:solidFill>
                <a:latin typeface="Times New Roman" pitchFamily="18" charset="0"/>
                <a:cs typeface="+mj-cs"/>
              </a:rPr>
              <a:t>風險</a:t>
            </a:r>
            <a:endParaRPr lang="en-US" altLang="zh-CN" sz="4400" b="1" dirty="0">
              <a:solidFill>
                <a:schemeClr val="accent2"/>
              </a:solidFill>
              <a:latin typeface="Times New Roman" pitchFamily="18" charset="0"/>
              <a:cs typeface="+mj-cs"/>
            </a:endParaRPr>
          </a:p>
        </p:txBody>
      </p:sp>
      <p:sp>
        <p:nvSpPr>
          <p:cNvPr id="19" name="TextBox 19"/>
          <p:cNvSpPr txBox="1"/>
          <p:nvPr/>
        </p:nvSpPr>
        <p:spPr>
          <a:xfrm>
            <a:off x="539552" y="5857891"/>
            <a:ext cx="2666644" cy="324448"/>
          </a:xfrm>
          <a:prstGeom prst="rect">
            <a:avLst/>
          </a:prstGeom>
          <a:noFill/>
        </p:spPr>
        <p:txBody>
          <a:bodyPr wrap="square" lIns="0" tIns="0" rIns="0" bIns="0" rtlCol="0">
            <a:spAutoFit/>
          </a:bodyPr>
          <a:lstStyle/>
          <a:p>
            <a:pPr marL="0">
              <a:lnSpc>
                <a:spcPct val="113750"/>
              </a:lnSpc>
              <a:tabLst>
                <a:tab pos="2284831" algn="l"/>
              </a:tabLst>
            </a:pPr>
            <a:r>
              <a:rPr lang="en-US" altLang="zh-CN" sz="2000" b="1" dirty="0">
                <a:solidFill>
                  <a:srgbClr val="000000"/>
                </a:solidFill>
                <a:latin typeface="標楷體" panose="03000509000000000000" pitchFamily="65" charset="-120"/>
              </a:rPr>
              <a:t>風險發生可能性	</a:t>
            </a:r>
            <a:r>
              <a:rPr lang="en-US" altLang="zh-CN" sz="2000" b="1" spc="-35" dirty="0">
                <a:solidFill>
                  <a:srgbClr val="000000"/>
                </a:solidFill>
                <a:latin typeface="標楷體" panose="03000509000000000000" pitchFamily="65" charset="-120"/>
              </a:rPr>
              <a:t>高</a:t>
            </a:r>
          </a:p>
        </p:txBody>
      </p:sp>
      <p:sp>
        <p:nvSpPr>
          <p:cNvPr id="20" name="TextBox 20"/>
          <p:cNvSpPr txBox="1"/>
          <p:nvPr/>
        </p:nvSpPr>
        <p:spPr>
          <a:xfrm>
            <a:off x="495909" y="6283500"/>
            <a:ext cx="5636604" cy="202692"/>
          </a:xfrm>
          <a:prstGeom prst="rect">
            <a:avLst/>
          </a:prstGeom>
          <a:noFill/>
        </p:spPr>
        <p:txBody>
          <a:bodyPr wrap="square" lIns="0" tIns="0" rIns="0" bIns="0" rtlCol="0">
            <a:spAutoFit/>
          </a:bodyPr>
          <a:lstStyle/>
          <a:p>
            <a:pPr marL="0">
              <a:lnSpc>
                <a:spcPct val="110833"/>
              </a:lnSpc>
            </a:pPr>
            <a:r>
              <a:rPr lang="en-US" altLang="zh-CN" sz="1200" dirty="0">
                <a:solidFill>
                  <a:srgbClr val="000000"/>
                </a:solidFill>
                <a:latin typeface="Microsoft JhengHei"/>
                <a:ea typeface="Microsoft JhengHei"/>
              </a:rPr>
              <a:t>資料來源：The</a:t>
            </a:r>
            <a:r>
              <a:rPr lang="en-US" altLang="zh-CN" sz="1200" dirty="0">
                <a:solidFill>
                  <a:srgbClr val="000000"/>
                </a:solidFill>
                <a:latin typeface="Microsoft JhengHei"/>
                <a:cs typeface="Microsoft JhengHei"/>
              </a:rPr>
              <a:t> </a:t>
            </a:r>
            <a:r>
              <a:rPr lang="en-US" altLang="zh-CN" sz="1200" dirty="0">
                <a:solidFill>
                  <a:srgbClr val="000000"/>
                </a:solidFill>
                <a:latin typeface="Microsoft JhengHei"/>
                <a:ea typeface="Microsoft JhengHei"/>
              </a:rPr>
              <a:t>Global</a:t>
            </a:r>
            <a:r>
              <a:rPr lang="en-US" altLang="zh-CN" sz="1200" dirty="0">
                <a:solidFill>
                  <a:srgbClr val="000000"/>
                </a:solidFill>
                <a:latin typeface="Microsoft JhengHei"/>
                <a:cs typeface="Microsoft JhengHei"/>
              </a:rPr>
              <a:t> </a:t>
            </a:r>
            <a:r>
              <a:rPr lang="en-US" altLang="zh-CN" sz="1200" dirty="0">
                <a:solidFill>
                  <a:srgbClr val="000000"/>
                </a:solidFill>
                <a:latin typeface="Microsoft JhengHei"/>
                <a:ea typeface="Microsoft JhengHei"/>
              </a:rPr>
              <a:t>Risks</a:t>
            </a:r>
            <a:r>
              <a:rPr lang="en-US" altLang="zh-CN" sz="1200" dirty="0">
                <a:solidFill>
                  <a:srgbClr val="000000"/>
                </a:solidFill>
                <a:latin typeface="Microsoft JhengHei"/>
                <a:cs typeface="Microsoft JhengHei"/>
              </a:rPr>
              <a:t> </a:t>
            </a:r>
            <a:r>
              <a:rPr lang="en-US" altLang="zh-CN" sz="1200" dirty="0">
                <a:solidFill>
                  <a:srgbClr val="000000"/>
                </a:solidFill>
                <a:latin typeface="Microsoft JhengHei"/>
                <a:ea typeface="Microsoft JhengHei"/>
              </a:rPr>
              <a:t>Report</a:t>
            </a:r>
            <a:r>
              <a:rPr lang="en-US" altLang="zh-CN" sz="1200" dirty="0">
                <a:solidFill>
                  <a:srgbClr val="000000"/>
                </a:solidFill>
                <a:latin typeface="Microsoft JhengHei"/>
                <a:cs typeface="Microsoft JhengHei"/>
              </a:rPr>
              <a:t> </a:t>
            </a:r>
            <a:r>
              <a:rPr lang="en-US" altLang="zh-CN" sz="1200" dirty="0">
                <a:solidFill>
                  <a:srgbClr val="000000"/>
                </a:solidFill>
                <a:latin typeface="Microsoft JhengHei"/>
                <a:ea typeface="Microsoft JhengHei"/>
              </a:rPr>
              <a:t>2020</a:t>
            </a:r>
            <a:r>
              <a:rPr lang="en-US" altLang="zh-CN" sz="1200" dirty="0">
                <a:solidFill>
                  <a:srgbClr val="000000"/>
                </a:solidFill>
                <a:latin typeface="Microsoft JhengHei"/>
                <a:cs typeface="Microsoft JhengHei"/>
              </a:rPr>
              <a:t> </a:t>
            </a:r>
            <a:r>
              <a:rPr lang="en-US" altLang="zh-CN" sz="1200" dirty="0">
                <a:solidFill>
                  <a:srgbClr val="000000"/>
                </a:solidFill>
                <a:latin typeface="Microsoft JhengHei"/>
                <a:ea typeface="Microsoft JhengHei"/>
              </a:rPr>
              <a:t>15th</a:t>
            </a:r>
            <a:r>
              <a:rPr lang="en-US" altLang="zh-CN" sz="1200" dirty="0">
                <a:solidFill>
                  <a:srgbClr val="000000"/>
                </a:solidFill>
                <a:latin typeface="Microsoft JhengHei"/>
                <a:cs typeface="Microsoft JhengHei"/>
              </a:rPr>
              <a:t> </a:t>
            </a:r>
            <a:r>
              <a:rPr lang="en-US" altLang="zh-CN" sz="1200" dirty="0">
                <a:solidFill>
                  <a:srgbClr val="000000"/>
                </a:solidFill>
                <a:latin typeface="Microsoft JhengHei"/>
                <a:ea typeface="Microsoft JhengHei"/>
              </a:rPr>
              <a:t>Edition,</a:t>
            </a:r>
            <a:r>
              <a:rPr lang="en-US" altLang="zh-CN" sz="1200" dirty="0">
                <a:solidFill>
                  <a:srgbClr val="000000"/>
                </a:solidFill>
                <a:latin typeface="Microsoft JhengHei"/>
                <a:cs typeface="Microsoft JhengHei"/>
              </a:rPr>
              <a:t> </a:t>
            </a:r>
            <a:r>
              <a:rPr lang="en-US" altLang="zh-CN" sz="1200" dirty="0">
                <a:solidFill>
                  <a:srgbClr val="000000"/>
                </a:solidFill>
                <a:latin typeface="Microsoft JhengHei"/>
                <a:ea typeface="Microsoft JhengHei"/>
              </a:rPr>
              <a:t>World</a:t>
            </a:r>
            <a:r>
              <a:rPr lang="en-US" altLang="zh-CN" sz="1200" dirty="0">
                <a:solidFill>
                  <a:srgbClr val="000000"/>
                </a:solidFill>
                <a:latin typeface="Microsoft JhengHei"/>
                <a:cs typeface="Microsoft JhengHei"/>
              </a:rPr>
              <a:t> </a:t>
            </a:r>
            <a:r>
              <a:rPr lang="en-US" altLang="zh-CN" sz="1200" dirty="0">
                <a:solidFill>
                  <a:srgbClr val="000000"/>
                </a:solidFill>
                <a:latin typeface="Microsoft JhengHei"/>
                <a:ea typeface="Microsoft JhengHei"/>
              </a:rPr>
              <a:t>Economic</a:t>
            </a:r>
            <a:r>
              <a:rPr lang="en-US" altLang="zh-CN" sz="1200" spc="5" dirty="0">
                <a:solidFill>
                  <a:srgbClr val="000000"/>
                </a:solidFill>
                <a:latin typeface="Microsoft JhengHei"/>
                <a:cs typeface="Microsoft JhengHei"/>
              </a:rPr>
              <a:t> </a:t>
            </a:r>
            <a:r>
              <a:rPr lang="en-US" altLang="zh-CN" sz="1200" dirty="0">
                <a:solidFill>
                  <a:srgbClr val="000000"/>
                </a:solidFill>
                <a:latin typeface="Microsoft JhengHei"/>
                <a:ea typeface="Microsoft JhengHei"/>
              </a:rPr>
              <a:t>Forum</a:t>
            </a:r>
          </a:p>
        </p:txBody>
      </p:sp>
      <p:sp>
        <p:nvSpPr>
          <p:cNvPr id="22" name="TextBox 22"/>
          <p:cNvSpPr txBox="1"/>
          <p:nvPr/>
        </p:nvSpPr>
        <p:spPr>
          <a:xfrm rot="16200000">
            <a:off x="-569383" y="4873503"/>
            <a:ext cx="1910384" cy="317523"/>
          </a:xfrm>
          <a:prstGeom prst="rect">
            <a:avLst/>
          </a:prstGeom>
          <a:noFill/>
        </p:spPr>
        <p:txBody>
          <a:bodyPr wrap="square" lIns="0" tIns="0" rIns="0" bIns="0" rtlCol="0">
            <a:spAutoFit/>
          </a:bodyPr>
          <a:lstStyle/>
          <a:p>
            <a:pPr marL="0">
              <a:lnSpc>
                <a:spcPct val="111061"/>
              </a:lnSpc>
            </a:pPr>
            <a:r>
              <a:rPr lang="en-US" altLang="zh-CN" sz="2000" b="1" dirty="0">
                <a:solidFill>
                  <a:srgbClr val="000000"/>
                </a:solidFill>
                <a:latin typeface="標楷體" panose="03000509000000000000" pitchFamily="65" charset="-120"/>
              </a:rPr>
              <a:t>風險發生影響性</a:t>
            </a:r>
          </a:p>
        </p:txBody>
      </p:sp>
      <p:sp>
        <p:nvSpPr>
          <p:cNvPr id="23" name="TextBox 23"/>
          <p:cNvSpPr txBox="1"/>
          <p:nvPr/>
        </p:nvSpPr>
        <p:spPr>
          <a:xfrm rot="16200000">
            <a:off x="195055" y="3550654"/>
            <a:ext cx="381508" cy="317523"/>
          </a:xfrm>
          <a:prstGeom prst="rect">
            <a:avLst/>
          </a:prstGeom>
          <a:noFill/>
        </p:spPr>
        <p:txBody>
          <a:bodyPr wrap="square" lIns="0" tIns="0" rIns="0" bIns="0" rtlCol="0">
            <a:spAutoFit/>
          </a:bodyPr>
          <a:lstStyle/>
          <a:p>
            <a:pPr marL="0">
              <a:lnSpc>
                <a:spcPct val="111061"/>
              </a:lnSpc>
            </a:pPr>
            <a:r>
              <a:rPr lang="en-US" altLang="zh-CN" sz="2000" b="1" spc="-34" dirty="0">
                <a:solidFill>
                  <a:srgbClr val="000000"/>
                </a:solidFill>
                <a:latin typeface="標楷體" panose="03000509000000000000" pitchFamily="65" charset="-120"/>
              </a:rPr>
              <a:t>高</a:t>
            </a:r>
          </a:p>
        </p:txBody>
      </p:sp>
    </p:spTree>
    <p:extLst>
      <p:ext uri="{BB962C8B-B14F-4D97-AF65-F5344CB8AC3E}">
        <p14:creationId xmlns:p14="http://schemas.microsoft.com/office/powerpoint/2010/main" val="10280440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4 </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為提升資通安全，政府應提供資源，整合民間及產業力量，提升全民資</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通安全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意識，並推動下列事項：</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一、資通安全專業人才之培育。</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二、資通安全科技之研發、整合、應用、產學合作及國際交流合作。</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三、資通安全產業之發展。</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40</a:t>
            </a:fld>
            <a:endParaRPr lang="en-US" altLang="zh-TW"/>
          </a:p>
        </p:txBody>
      </p:sp>
    </p:spTree>
    <p:extLst>
      <p:ext uri="{BB962C8B-B14F-4D97-AF65-F5344CB8AC3E}">
        <p14:creationId xmlns:p14="http://schemas.microsoft.com/office/powerpoint/2010/main" val="37882598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四、資通安全軟硬體技術規範、相關服務與審驗機制之發展。</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前項相關事項之推動，由主管機關以國家資通安全發展方案定之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41</a:t>
            </a:fld>
            <a:endParaRPr lang="en-US" altLang="zh-TW"/>
          </a:p>
        </p:txBody>
      </p:sp>
    </p:spTree>
    <p:extLst>
      <p:ext uri="{BB962C8B-B14F-4D97-AF65-F5344CB8AC3E}">
        <p14:creationId xmlns:p14="http://schemas.microsoft.com/office/powerpoint/2010/main" val="14244779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5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主管機關應規劃並推動國家資通安全政策、資通安全科技發展、國際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交流合作</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及資通安全整體防護等相關事宜，並應定期公布國家資通安全情勢</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報告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、對公務機關資通安全維護計畫實施情形稽核概況報告及資通安全</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發展方案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前項情勢報告、實施情形稽核概況報告及資通安全發展方案，應送</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立法院備查</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42</a:t>
            </a:fld>
            <a:endParaRPr lang="en-US" altLang="zh-TW"/>
          </a:p>
        </p:txBody>
      </p:sp>
    </p:spTree>
    <p:extLst>
      <p:ext uri="{BB962C8B-B14F-4D97-AF65-F5344CB8AC3E}">
        <p14:creationId xmlns:p14="http://schemas.microsoft.com/office/powerpoint/2010/main" val="3988547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6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主管機關得委任或委託其他公務機關、法人或團體</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，辦理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資通安全整體防</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護、國際交流合作及其他資通安全相關事務。</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前項被委託之公務機關、法人或團體或被複委託者，不得洩露在執行或辦</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理相關事務過程中所獲悉關鍵基礎設施提供者之秘密。</a:t>
            </a:r>
          </a:p>
          <a:p>
            <a:pPr marL="0" indent="0">
              <a:buNone/>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43</a:t>
            </a:fld>
            <a:endParaRPr lang="en-US" altLang="zh-TW"/>
          </a:p>
        </p:txBody>
      </p:sp>
    </p:spTree>
    <p:extLst>
      <p:ext uri="{BB962C8B-B14F-4D97-AF65-F5344CB8AC3E}">
        <p14:creationId xmlns:p14="http://schemas.microsoft.com/office/powerpoint/2010/main" val="31583506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7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主管機關應衡酌公務機關及特定非公務機關業務之重要性與機敏性、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機關層級</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、保有或處理之資訊種類、數量、性質、資通系統之規模及性質等</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條件</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，訂定資通安全責任等級之分級；其分級基準、等級變更申請、義務</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內容</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、專責人員之設置及其他相關事項之辦法，由主管機關定之。</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44</a:t>
            </a:fld>
            <a:endParaRPr lang="en-US" altLang="zh-TW"/>
          </a:p>
        </p:txBody>
      </p:sp>
    </p:spTree>
    <p:extLst>
      <p:ext uri="{BB962C8B-B14F-4D97-AF65-F5344CB8AC3E}">
        <p14:creationId xmlns:p14="http://schemas.microsoft.com/office/powerpoint/2010/main" val="578337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主管機關得稽核特定非公務機關之資通安全維護計畫實施情形；其稽核之頻率、內容與方法及其他相關事項之辦法，由主管機關定之。</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特定非公務機關受前項之稽核，經發現其資通安全維護計畫實施有缺失或待改善者，應向主管機關提出改善報告，並送中央目的事業主管機關。</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45</a:t>
            </a:fld>
            <a:endParaRPr lang="en-US" altLang="zh-TW"/>
          </a:p>
        </p:txBody>
      </p:sp>
    </p:spTree>
    <p:extLst>
      <p:ext uri="{BB962C8B-B14F-4D97-AF65-F5344CB8AC3E}">
        <p14:creationId xmlns:p14="http://schemas.microsoft.com/office/powerpoint/2010/main" val="38355867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8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主管機關應建立資通安全情資分享機制。</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前項資通安全情資之分析、整合與分享之內容、程序、方法及其他相關</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事項</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之辦法，由主管機關定之。</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46</a:t>
            </a:fld>
            <a:endParaRPr lang="en-US" altLang="zh-TW"/>
          </a:p>
        </p:txBody>
      </p:sp>
    </p:spTree>
    <p:extLst>
      <p:ext uri="{BB962C8B-B14F-4D97-AF65-F5344CB8AC3E}">
        <p14:creationId xmlns:p14="http://schemas.microsoft.com/office/powerpoint/2010/main" val="14191938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9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務機關或特定非公務機關，於本法適用範圍內，委外辦理資通系統之建置、維運或資通服務之提供，應考量受託者之專業能力與經驗、委外項目之性質及資通安全需求，選任適當之受託者，並監督其資通安全維護情形。</a:t>
            </a:r>
          </a:p>
          <a:p>
            <a:pPr marL="0" indent="0">
              <a:buNone/>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47</a:t>
            </a:fld>
            <a:endParaRPr lang="en-US" altLang="zh-TW"/>
          </a:p>
        </p:txBody>
      </p:sp>
    </p:spTree>
    <p:extLst>
      <p:ext uri="{BB962C8B-B14F-4D97-AF65-F5344CB8AC3E}">
        <p14:creationId xmlns:p14="http://schemas.microsoft.com/office/powerpoint/2010/main" val="38731566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第二章 公務機關資通安全管</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理</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10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公務</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機關應符合其所屬資通安全責任等級之要求，並考量其所保有或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處理之</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資訊種類、數量、性質、資通系統之規模與性質等條件，訂定、修正</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及實施</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資通安全維護計畫。</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48</a:t>
            </a:fld>
            <a:endParaRPr lang="en-US" altLang="zh-TW"/>
          </a:p>
        </p:txBody>
      </p:sp>
    </p:spTree>
    <p:extLst>
      <p:ext uri="{BB962C8B-B14F-4D97-AF65-F5344CB8AC3E}">
        <p14:creationId xmlns:p14="http://schemas.microsoft.com/office/powerpoint/2010/main" val="29665472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11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公務機關應置資通安全長，由機關首長指派副首長或適當人員兼任，</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負責推動</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及監督機關內資通安全相關事務。</a:t>
            </a:r>
          </a:p>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12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公務機關應每年向上級或監督機關提出資通安全維護計畫實施情形；無</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上級</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機關者，其資通安全維護計畫實施情形應送交主管機關。</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49</a:t>
            </a:fld>
            <a:endParaRPr lang="en-US" altLang="zh-TW"/>
          </a:p>
        </p:txBody>
      </p:sp>
    </p:spTree>
    <p:extLst>
      <p:ext uri="{BB962C8B-B14F-4D97-AF65-F5344CB8AC3E}">
        <p14:creationId xmlns:p14="http://schemas.microsoft.com/office/powerpoint/2010/main" val="3847328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7"/>
          <p:cNvSpPr/>
          <p:nvPr/>
        </p:nvSpPr>
        <p:spPr>
          <a:xfrm>
            <a:off x="400050" y="6089650"/>
            <a:ext cx="2508250" cy="590550"/>
          </a:xfrm>
          <a:custGeom>
            <a:avLst/>
            <a:gdLst>
              <a:gd name="connsiteX0" fmla="*/ 8381 w 2508250"/>
              <a:gd name="connsiteY0" fmla="*/ 600710 h 590550"/>
              <a:gd name="connsiteX1" fmla="*/ 2509266 w 2508250"/>
              <a:gd name="connsiteY1" fmla="*/ 600710 h 590550"/>
              <a:gd name="connsiteX2" fmla="*/ 2509266 w 2508250"/>
              <a:gd name="connsiteY2" fmla="*/ 15494 h 590550"/>
              <a:gd name="connsiteX3" fmla="*/ 8381 w 2508250"/>
              <a:gd name="connsiteY3" fmla="*/ 15494 h 590550"/>
              <a:gd name="connsiteX4" fmla="*/ 8381 w 2508250"/>
              <a:gd name="connsiteY4" fmla="*/ 60071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250" h="590550">
                <a:moveTo>
                  <a:pt x="8381" y="600710"/>
                </a:moveTo>
                <a:lnTo>
                  <a:pt x="2509266" y="600710"/>
                </a:lnTo>
                <a:lnTo>
                  <a:pt x="2509266" y="15494"/>
                </a:lnTo>
                <a:lnTo>
                  <a:pt x="8381" y="15494"/>
                </a:lnTo>
                <a:lnTo>
                  <a:pt x="8381" y="600710"/>
                </a:lnTo>
                <a:close/>
              </a:path>
            </a:pathLst>
          </a:custGeom>
          <a:solidFill>
            <a:srgbClr val="CBFE98">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9" name="Picture 29"/>
          <p:cNvPicPr>
            <a:picLocks noChangeAspect="1"/>
          </p:cNvPicPr>
          <p:nvPr/>
        </p:nvPicPr>
        <p:blipFill>
          <a:blip r:embed="rId3"/>
          <a:stretch>
            <a:fillRect/>
          </a:stretch>
        </p:blipFill>
        <p:spPr>
          <a:xfrm>
            <a:off x="278321" y="2136031"/>
            <a:ext cx="2674620" cy="4267200"/>
          </a:xfrm>
          <a:prstGeom prst="rect">
            <a:avLst/>
          </a:prstGeom>
        </p:spPr>
      </p:pic>
      <p:sp>
        <p:nvSpPr>
          <p:cNvPr id="3" name="Freeform 29"/>
          <p:cNvSpPr/>
          <p:nvPr/>
        </p:nvSpPr>
        <p:spPr>
          <a:xfrm>
            <a:off x="6305550" y="6076950"/>
            <a:ext cx="2622550" cy="590550"/>
          </a:xfrm>
          <a:custGeom>
            <a:avLst/>
            <a:gdLst>
              <a:gd name="connsiteX0" fmla="*/ 9905 w 2622550"/>
              <a:gd name="connsiteY0" fmla="*/ 596646 h 590550"/>
              <a:gd name="connsiteX1" fmla="*/ 2623566 w 2622550"/>
              <a:gd name="connsiteY1" fmla="*/ 596646 h 590550"/>
              <a:gd name="connsiteX2" fmla="*/ 2623566 w 2622550"/>
              <a:gd name="connsiteY2" fmla="*/ 11430 h 590550"/>
              <a:gd name="connsiteX3" fmla="*/ 9905 w 2622550"/>
              <a:gd name="connsiteY3" fmla="*/ 11430 h 590550"/>
              <a:gd name="connsiteX4" fmla="*/ 9905 w 2622550"/>
              <a:gd name="connsiteY4" fmla="*/ 59664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550" h="590550">
                <a:moveTo>
                  <a:pt x="9905" y="596646"/>
                </a:moveTo>
                <a:lnTo>
                  <a:pt x="2623566" y="596646"/>
                </a:lnTo>
                <a:lnTo>
                  <a:pt x="2623566" y="11430"/>
                </a:lnTo>
                <a:lnTo>
                  <a:pt x="9905" y="11430"/>
                </a:lnTo>
                <a:lnTo>
                  <a:pt x="9905" y="596646"/>
                </a:lnTo>
                <a:close/>
              </a:path>
            </a:pathLst>
          </a:custGeom>
          <a:solidFill>
            <a:srgbClr val="A1A1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30"/>
          <p:cNvSpPr/>
          <p:nvPr/>
        </p:nvSpPr>
        <p:spPr>
          <a:xfrm>
            <a:off x="3155950" y="6089650"/>
            <a:ext cx="2711450" cy="590550"/>
          </a:xfrm>
          <a:custGeom>
            <a:avLst/>
            <a:gdLst>
              <a:gd name="connsiteX0" fmla="*/ 7873 w 2711450"/>
              <a:gd name="connsiteY0" fmla="*/ 593090 h 590550"/>
              <a:gd name="connsiteX1" fmla="*/ 2716021 w 2711450"/>
              <a:gd name="connsiteY1" fmla="*/ 593090 h 590550"/>
              <a:gd name="connsiteX2" fmla="*/ 2716021 w 2711450"/>
              <a:gd name="connsiteY2" fmla="*/ 7874 h 590550"/>
              <a:gd name="connsiteX3" fmla="*/ 7873 w 2711450"/>
              <a:gd name="connsiteY3" fmla="*/ 7874 h 590550"/>
              <a:gd name="connsiteX4" fmla="*/ 7873 w 2711450"/>
              <a:gd name="connsiteY4" fmla="*/ 59309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590550">
                <a:moveTo>
                  <a:pt x="7873" y="593090"/>
                </a:moveTo>
                <a:lnTo>
                  <a:pt x="2716021" y="593090"/>
                </a:lnTo>
                <a:lnTo>
                  <a:pt x="2716021" y="7874"/>
                </a:lnTo>
                <a:lnTo>
                  <a:pt x="7873" y="7874"/>
                </a:lnTo>
                <a:lnTo>
                  <a:pt x="7873" y="593090"/>
                </a:lnTo>
                <a:close/>
              </a:path>
            </a:pathLst>
          </a:custGeom>
          <a:solidFill>
            <a:srgbClr val="D0D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1"/>
          <p:cNvSpPr/>
          <p:nvPr/>
        </p:nvSpPr>
        <p:spPr>
          <a:xfrm>
            <a:off x="3155950" y="4578350"/>
            <a:ext cx="1111250" cy="196850"/>
          </a:xfrm>
          <a:custGeom>
            <a:avLst/>
            <a:gdLst>
              <a:gd name="connsiteX0" fmla="*/ 7873 w 1111250"/>
              <a:gd name="connsiteY0" fmla="*/ 200914 h 196850"/>
              <a:gd name="connsiteX1" fmla="*/ 1112773 w 1111250"/>
              <a:gd name="connsiteY1" fmla="*/ 200914 h 196850"/>
              <a:gd name="connsiteX2" fmla="*/ 1112773 w 1111250"/>
              <a:gd name="connsiteY2" fmla="*/ 13462 h 196850"/>
              <a:gd name="connsiteX3" fmla="*/ 7873 w 1111250"/>
              <a:gd name="connsiteY3" fmla="*/ 13462 h 196850"/>
              <a:gd name="connsiteX4" fmla="*/ 7873 w 1111250"/>
              <a:gd name="connsiteY4" fmla="*/ 200914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0" h="196850">
                <a:moveTo>
                  <a:pt x="7873" y="200914"/>
                </a:moveTo>
                <a:lnTo>
                  <a:pt x="1112773" y="200914"/>
                </a:lnTo>
                <a:lnTo>
                  <a:pt x="1112773" y="13462"/>
                </a:lnTo>
                <a:lnTo>
                  <a:pt x="7873" y="13462"/>
                </a:lnTo>
                <a:lnTo>
                  <a:pt x="7873" y="200914"/>
                </a:lnTo>
                <a:close/>
              </a:path>
            </a:pathLst>
          </a:custGeom>
          <a:solidFill>
            <a:srgbClr val="000000">
              <a:alpha val="0"/>
            </a:srgbClr>
          </a:solidFill>
          <a:ln w="9144">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3" name="Picture 33"/>
          <p:cNvPicPr>
            <a:picLocks noChangeAspect="1"/>
          </p:cNvPicPr>
          <p:nvPr/>
        </p:nvPicPr>
        <p:blipFill>
          <a:blip r:embed="rId4"/>
          <a:stretch>
            <a:fillRect/>
          </a:stretch>
        </p:blipFill>
        <p:spPr>
          <a:xfrm>
            <a:off x="3154680" y="1140709"/>
            <a:ext cx="5715000" cy="5096603"/>
          </a:xfrm>
          <a:prstGeom prst="rect">
            <a:avLst/>
          </a:prstGeom>
        </p:spPr>
      </p:pic>
      <p:sp>
        <p:nvSpPr>
          <p:cNvPr id="4" name="TextBox 33"/>
          <p:cNvSpPr txBox="1"/>
          <p:nvPr/>
        </p:nvSpPr>
        <p:spPr>
          <a:xfrm>
            <a:off x="1386164" y="241717"/>
            <a:ext cx="7056783" cy="751616"/>
          </a:xfrm>
          <a:prstGeom prst="rect">
            <a:avLst/>
          </a:prstGeom>
          <a:noFill/>
        </p:spPr>
        <p:txBody>
          <a:bodyPr wrap="square" lIns="0" tIns="0" rIns="0" bIns="0" rtlCol="0">
            <a:spAutoFit/>
          </a:bodyPr>
          <a:lstStyle/>
          <a:p>
            <a:pPr marL="0" indent="428548">
              <a:lnSpc>
                <a:spcPct val="110833"/>
              </a:lnSpc>
            </a:pPr>
            <a:r>
              <a:rPr lang="en-US" altLang="zh-CN" sz="4400" b="1" dirty="0" err="1">
                <a:solidFill>
                  <a:schemeClr val="accent2"/>
                </a:solidFill>
                <a:latin typeface="Times New Roman" pitchFamily="18" charset="0"/>
                <a:cs typeface="+mj-cs"/>
              </a:rPr>
              <a:t>資通安全威脅</a:t>
            </a:r>
            <a:r>
              <a:rPr lang="zh-TW" altLang="en-US" sz="4400" b="1" dirty="0">
                <a:solidFill>
                  <a:schemeClr val="accent2"/>
                </a:solidFill>
                <a:latin typeface="Times New Roman" pitchFamily="18" charset="0"/>
                <a:cs typeface="+mj-cs"/>
              </a:rPr>
              <a:t>無所不在</a:t>
            </a:r>
            <a:endParaRPr lang="en-US" sz="4400" b="1" dirty="0">
              <a:solidFill>
                <a:schemeClr val="accent2"/>
              </a:solidFill>
              <a:latin typeface="Times New Roman" pitchFamily="18" charset="0"/>
              <a:cs typeface="+mj-cs"/>
            </a:endParaRPr>
          </a:p>
        </p:txBody>
      </p:sp>
      <p:sp>
        <p:nvSpPr>
          <p:cNvPr id="34" name="TextBox 34"/>
          <p:cNvSpPr txBox="1"/>
          <p:nvPr/>
        </p:nvSpPr>
        <p:spPr>
          <a:xfrm>
            <a:off x="653186" y="3770707"/>
            <a:ext cx="1836928" cy="2866935"/>
          </a:xfrm>
          <a:prstGeom prst="rect">
            <a:avLst/>
          </a:prstGeom>
          <a:noFill/>
        </p:spPr>
        <p:txBody>
          <a:bodyPr wrap="square" lIns="0" tIns="0" rIns="0" bIns="0" rtlCol="0">
            <a:spAutoFit/>
          </a:bodyPr>
          <a:lstStyle/>
          <a:p>
            <a:pPr marL="0">
              <a:lnSpc>
                <a:spcPct val="100000"/>
              </a:lnSpc>
            </a:pPr>
            <a:r>
              <a:rPr lang="en-US" altLang="zh-CN" sz="1600" b="1" spc="-10" dirty="0">
                <a:solidFill>
                  <a:srgbClr val="FE0000"/>
                </a:solidFill>
                <a:latin typeface="標楷體" panose="03000509000000000000" pitchFamily="65" charset="-120"/>
              </a:rPr>
              <a:t>個</a:t>
            </a:r>
            <a:r>
              <a:rPr lang="en-US" altLang="zh-CN" sz="1600" b="1" spc="-5" dirty="0">
                <a:solidFill>
                  <a:srgbClr val="FE0000"/>
                </a:solidFill>
                <a:latin typeface="標楷體" panose="03000509000000000000" pitchFamily="65" charset="-120"/>
              </a:rPr>
              <a:t>人資料與憑證外洩</a:t>
            </a:r>
          </a:p>
          <a:p>
            <a:pPr marL="0" indent="405383">
              <a:lnSpc>
                <a:spcPct val="100000"/>
              </a:lnSpc>
            </a:pPr>
            <a:r>
              <a:rPr lang="en-US" altLang="zh-CN" sz="1600" b="1" spc="-10" dirty="0">
                <a:solidFill>
                  <a:srgbClr val="000000"/>
                </a:solidFill>
                <a:latin typeface="標楷體" panose="03000509000000000000" pitchFamily="65" charset="-120"/>
              </a:rPr>
              <a:t>攻</a:t>
            </a:r>
            <a:r>
              <a:rPr lang="en-US" altLang="zh-CN" sz="1600" b="1" spc="-5" dirty="0">
                <a:solidFill>
                  <a:srgbClr val="000000"/>
                </a:solidFill>
                <a:latin typeface="標楷體" panose="03000509000000000000" pitchFamily="65" charset="-120"/>
              </a:rPr>
              <a:t>擊白熱化</a:t>
            </a:r>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789"/>
              </a:lnSpc>
            </a:pPr>
            <a:endParaRPr lang="en-US" dirty="0" smtClean="0"/>
          </a:p>
          <a:p>
            <a:pPr marL="0" indent="303275">
              <a:lnSpc>
                <a:spcPct val="100000"/>
              </a:lnSpc>
            </a:pPr>
            <a:r>
              <a:rPr lang="en-US" altLang="zh-CN" sz="1600" b="1" spc="-5" dirty="0">
                <a:solidFill>
                  <a:srgbClr val="FE0000"/>
                </a:solidFill>
                <a:latin typeface="標楷體" panose="03000509000000000000" pitchFamily="65" charset="-120"/>
              </a:rPr>
              <a:t>APT</a:t>
            </a:r>
            <a:r>
              <a:rPr lang="en-US" altLang="zh-CN" sz="1600" b="1" spc="-10" dirty="0">
                <a:solidFill>
                  <a:srgbClr val="FE0000"/>
                </a:solidFill>
                <a:latin typeface="標楷體" panose="03000509000000000000" pitchFamily="65" charset="-120"/>
              </a:rPr>
              <a:t>鎖定式</a:t>
            </a:r>
            <a:r>
              <a:rPr lang="en-US" altLang="zh-CN" sz="1600" b="1" dirty="0">
                <a:solidFill>
                  <a:srgbClr val="FE0000"/>
                </a:solidFill>
                <a:latin typeface="標楷體" panose="03000509000000000000" pitchFamily="65" charset="-120"/>
              </a:rPr>
              <a:t>攻擊</a:t>
            </a:r>
          </a:p>
          <a:p>
            <a:pPr marL="0" indent="397763">
              <a:lnSpc>
                <a:spcPct val="100000"/>
              </a:lnSpc>
            </a:pPr>
            <a:r>
              <a:rPr lang="en-US" altLang="zh-CN" sz="1600" b="1" spc="-10" dirty="0">
                <a:solidFill>
                  <a:srgbClr val="000000"/>
                </a:solidFill>
                <a:latin typeface="標楷體" panose="03000509000000000000" pitchFamily="65" charset="-120"/>
              </a:rPr>
              <a:t>竊</a:t>
            </a:r>
            <a:r>
              <a:rPr lang="en-US" altLang="zh-CN" sz="1600" b="1" spc="-5" dirty="0">
                <a:solidFill>
                  <a:srgbClr val="000000"/>
                </a:solidFill>
                <a:latin typeface="標楷體" panose="03000509000000000000" pitchFamily="65" charset="-120"/>
              </a:rPr>
              <a:t>取機密資料</a:t>
            </a:r>
          </a:p>
        </p:txBody>
      </p:sp>
      <p:sp>
        <p:nvSpPr>
          <p:cNvPr id="35" name="TextBox 35"/>
          <p:cNvSpPr txBox="1"/>
          <p:nvPr/>
        </p:nvSpPr>
        <p:spPr>
          <a:xfrm>
            <a:off x="3331464" y="3997218"/>
            <a:ext cx="2385821" cy="2672142"/>
          </a:xfrm>
          <a:prstGeom prst="rect">
            <a:avLst/>
          </a:prstGeom>
          <a:noFill/>
        </p:spPr>
        <p:txBody>
          <a:bodyPr wrap="square" lIns="0" tIns="0" rIns="0" bIns="0" rtlCol="0">
            <a:spAutoFit/>
          </a:bodyPr>
          <a:lstStyle/>
          <a:p>
            <a:pPr marL="0" indent="303021">
              <a:lnSpc>
                <a:spcPct val="110416"/>
              </a:lnSpc>
            </a:pPr>
            <a:r>
              <a:rPr lang="en-US" altLang="zh-CN" sz="1600" b="1" spc="-5" dirty="0">
                <a:solidFill>
                  <a:srgbClr val="FE0000"/>
                </a:solidFill>
                <a:latin typeface="標楷體" panose="03000509000000000000" pitchFamily="65" charset="-120"/>
              </a:rPr>
              <a:t>勒索軟體</a:t>
            </a:r>
            <a:r>
              <a:rPr lang="en-US" altLang="zh-CN" sz="1600" b="1" spc="-10" dirty="0">
                <a:solidFill>
                  <a:srgbClr val="000000"/>
                </a:solidFill>
                <a:latin typeface="標楷體" panose="03000509000000000000" pitchFamily="65" charset="-120"/>
              </a:rPr>
              <a:t>攻擊風</a:t>
            </a:r>
            <a:r>
              <a:rPr lang="en-US" altLang="zh-CN" sz="1600" b="1" dirty="0">
                <a:solidFill>
                  <a:srgbClr val="000000"/>
                </a:solidFill>
                <a:latin typeface="標楷體" panose="03000509000000000000" pitchFamily="65" charset="-120"/>
              </a:rPr>
              <a:t>險激增</a:t>
            </a:r>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989"/>
              </a:lnSpc>
            </a:pPr>
            <a:endParaRPr lang="en-US" dirty="0" smtClean="0"/>
          </a:p>
          <a:p>
            <a:pPr marL="579373" indent="-579373" hangingPunct="0">
              <a:lnSpc>
                <a:spcPct val="97083"/>
              </a:lnSpc>
            </a:pPr>
            <a:r>
              <a:rPr lang="en-US" altLang="zh-CN" sz="1600" b="1" spc="-5" dirty="0">
                <a:solidFill>
                  <a:srgbClr val="000000"/>
                </a:solidFill>
                <a:latin typeface="標楷體" panose="03000509000000000000" pitchFamily="65" charset="-120"/>
              </a:rPr>
              <a:t>資安</a:t>
            </a:r>
            <a:r>
              <a:rPr lang="en-US" altLang="zh-CN" sz="1600" b="1" spc="-10" dirty="0">
                <a:solidFill>
                  <a:srgbClr val="000000"/>
                </a:solidFill>
                <a:latin typeface="標楷體" panose="03000509000000000000" pitchFamily="65" charset="-120"/>
              </a:rPr>
              <a:t>(</a:t>
            </a:r>
            <a:r>
              <a:rPr lang="en-US" altLang="zh-CN" sz="1600" b="1" spc="-5" dirty="0">
                <a:solidFill>
                  <a:srgbClr val="000000"/>
                </a:solidFill>
                <a:latin typeface="標楷體" panose="03000509000000000000" pitchFamily="65" charset="-120"/>
              </a:rPr>
              <a:t>訊)</a:t>
            </a:r>
            <a:r>
              <a:rPr lang="en-US" altLang="zh-CN" sz="1600" b="1" spc="-10" dirty="0" err="1" smtClean="0">
                <a:solidFill>
                  <a:srgbClr val="000000"/>
                </a:solidFill>
                <a:latin typeface="標楷體" panose="03000509000000000000" pitchFamily="65" charset="-120"/>
              </a:rPr>
              <a:t>供應商持</a:t>
            </a:r>
            <a:r>
              <a:rPr lang="en-US" altLang="zh-CN" sz="1600" b="1" spc="-5" dirty="0" err="1" smtClean="0">
                <a:solidFill>
                  <a:srgbClr val="000000"/>
                </a:solidFill>
                <a:latin typeface="標楷體" panose="03000509000000000000" pitchFamily="65" charset="-120"/>
              </a:rPr>
              <a:t>續遭駭破壞</a:t>
            </a:r>
            <a:r>
              <a:rPr lang="en-US" altLang="zh-CN" sz="1600" b="1" spc="-10" dirty="0" err="1" smtClean="0">
                <a:solidFill>
                  <a:srgbClr val="FE0000"/>
                </a:solidFill>
                <a:latin typeface="標楷體" panose="03000509000000000000" pitchFamily="65" charset="-120"/>
              </a:rPr>
              <a:t>供</a:t>
            </a:r>
            <a:r>
              <a:rPr lang="en-US" altLang="zh-CN" sz="1600" b="1" spc="-5" dirty="0" err="1" smtClean="0">
                <a:solidFill>
                  <a:srgbClr val="FE0000"/>
                </a:solidFill>
                <a:latin typeface="標楷體" panose="03000509000000000000" pitchFamily="65" charset="-120"/>
              </a:rPr>
              <a:t>應鏈安全</a:t>
            </a:r>
            <a:endParaRPr lang="zh-CN" altLang="en-US" sz="1200" dirty="0">
              <a:solidFill>
                <a:srgbClr val="878787"/>
              </a:solidFill>
              <a:latin typeface="標楷體" panose="03000509000000000000" pitchFamily="65" charset="-120"/>
            </a:endParaRPr>
          </a:p>
        </p:txBody>
      </p:sp>
      <p:sp>
        <p:nvSpPr>
          <p:cNvPr id="36" name="TextBox 36"/>
          <p:cNvSpPr txBox="1"/>
          <p:nvPr/>
        </p:nvSpPr>
        <p:spPr>
          <a:xfrm>
            <a:off x="6760154" y="3811656"/>
            <a:ext cx="1700278" cy="2857704"/>
          </a:xfrm>
          <a:prstGeom prst="rect">
            <a:avLst/>
          </a:prstGeom>
          <a:noFill/>
        </p:spPr>
        <p:txBody>
          <a:bodyPr wrap="square" lIns="0" tIns="0" rIns="0" bIns="0" rtlCol="0">
            <a:spAutoFit/>
          </a:bodyPr>
          <a:lstStyle/>
          <a:p>
            <a:pPr marL="0" indent="47244">
              <a:lnSpc>
                <a:spcPct val="100000"/>
              </a:lnSpc>
            </a:pPr>
            <a:r>
              <a:rPr lang="en-US" altLang="zh-CN" sz="1600" b="1" spc="-5" dirty="0">
                <a:solidFill>
                  <a:srgbClr val="FE0000"/>
                </a:solidFill>
                <a:latin typeface="標楷體" panose="03000509000000000000" pitchFamily="65" charset="-120"/>
              </a:rPr>
              <a:t>IoT</a:t>
            </a:r>
            <a:r>
              <a:rPr lang="en-US" altLang="zh-CN" sz="1600" b="1" spc="-10" dirty="0">
                <a:solidFill>
                  <a:srgbClr val="FE0000"/>
                </a:solidFill>
                <a:latin typeface="標楷體" panose="03000509000000000000" pitchFamily="65" charset="-120"/>
              </a:rPr>
              <a:t>與</a:t>
            </a:r>
            <a:r>
              <a:rPr lang="en-US" altLang="zh-CN" sz="1600" b="1" spc="-5" dirty="0">
                <a:solidFill>
                  <a:srgbClr val="FE0000"/>
                </a:solidFill>
                <a:latin typeface="標楷體" panose="03000509000000000000" pitchFamily="65" charset="-120"/>
              </a:rPr>
              <a:t>行動式設備</a:t>
            </a:r>
          </a:p>
          <a:p>
            <a:pPr marL="0">
              <a:lnSpc>
                <a:spcPct val="100000"/>
              </a:lnSpc>
            </a:pPr>
            <a:r>
              <a:rPr lang="en-US" altLang="zh-CN" sz="1600" b="1" spc="-10" dirty="0">
                <a:solidFill>
                  <a:srgbClr val="000000"/>
                </a:solidFill>
                <a:latin typeface="標楷體" panose="03000509000000000000" pitchFamily="65" charset="-120"/>
              </a:rPr>
              <a:t>資安弱點</a:t>
            </a:r>
            <a:r>
              <a:rPr lang="en-US" altLang="zh-CN" sz="1600" b="1" dirty="0">
                <a:solidFill>
                  <a:srgbClr val="000000"/>
                </a:solidFill>
                <a:latin typeface="標楷體" panose="03000509000000000000" pitchFamily="65" charset="-120"/>
              </a:rPr>
              <a:t>威脅升高</a:t>
            </a:r>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000"/>
              </a:lnSpc>
            </a:pPr>
            <a:endParaRPr lang="en-US" dirty="0" smtClean="0"/>
          </a:p>
          <a:p>
            <a:pPr>
              <a:lnSpc>
                <a:spcPts val="1714"/>
              </a:lnSpc>
            </a:pPr>
            <a:endParaRPr lang="en-US" dirty="0" smtClean="0"/>
          </a:p>
          <a:p>
            <a:pPr marL="0" indent="66040">
              <a:lnSpc>
                <a:spcPct val="100000"/>
              </a:lnSpc>
            </a:pPr>
            <a:r>
              <a:rPr lang="en-US" altLang="zh-CN" sz="1600" b="1" spc="-10" dirty="0">
                <a:solidFill>
                  <a:srgbClr val="FE0000"/>
                </a:solidFill>
                <a:latin typeface="標楷體" panose="03000509000000000000" pitchFamily="65" charset="-120"/>
              </a:rPr>
              <a:t>關</a:t>
            </a:r>
            <a:r>
              <a:rPr lang="en-US" altLang="zh-CN" sz="1600" b="1" spc="-5" dirty="0">
                <a:solidFill>
                  <a:srgbClr val="FE0000"/>
                </a:solidFill>
                <a:latin typeface="標楷體" panose="03000509000000000000" pitchFamily="65" charset="-120"/>
              </a:rPr>
              <a:t>鍵資訊基礎設施</a:t>
            </a:r>
          </a:p>
          <a:p>
            <a:pPr marL="0" indent="268732">
              <a:lnSpc>
                <a:spcPct val="100000"/>
              </a:lnSpc>
            </a:pPr>
            <a:r>
              <a:rPr lang="en-US" altLang="zh-CN" sz="1600" b="1" spc="-10" dirty="0">
                <a:solidFill>
                  <a:srgbClr val="000000"/>
                </a:solidFill>
                <a:latin typeface="標楷體" panose="03000509000000000000" pitchFamily="65" charset="-120"/>
              </a:rPr>
              <a:t>資</a:t>
            </a:r>
            <a:r>
              <a:rPr lang="en-US" altLang="zh-CN" sz="1600" b="1" spc="-5" dirty="0">
                <a:solidFill>
                  <a:srgbClr val="000000"/>
                </a:solidFill>
                <a:latin typeface="標楷體" panose="03000509000000000000" pitchFamily="65" charset="-120"/>
              </a:rPr>
              <a:t>安風險倍增</a:t>
            </a:r>
          </a:p>
        </p:txBody>
      </p:sp>
      <p:sp>
        <p:nvSpPr>
          <p:cNvPr id="37" name="TextBox 37"/>
          <p:cNvSpPr txBox="1"/>
          <p:nvPr/>
        </p:nvSpPr>
        <p:spPr>
          <a:xfrm>
            <a:off x="8974201" y="6617817"/>
            <a:ext cx="89941" cy="182880"/>
          </a:xfrm>
          <a:prstGeom prst="rect">
            <a:avLst/>
          </a:prstGeom>
          <a:noFill/>
        </p:spPr>
        <p:txBody>
          <a:bodyPr wrap="square" lIns="0" tIns="0" rIns="0" bIns="0" rtlCol="0">
            <a:spAutoFit/>
          </a:bodyPr>
          <a:lstStyle/>
          <a:p>
            <a:pPr marL="0">
              <a:lnSpc>
                <a:spcPct val="100000"/>
              </a:lnSpc>
            </a:pPr>
            <a:r>
              <a:rPr lang="en-US" altLang="zh-CN" sz="1200" spc="-10" dirty="0">
                <a:solidFill>
                  <a:srgbClr val="878787"/>
                </a:solidFill>
                <a:latin typeface="Calibri"/>
                <a:ea typeface="Calibri"/>
              </a:rPr>
              <a:t>3</a:t>
            </a:r>
          </a:p>
        </p:txBody>
      </p:sp>
    </p:spTree>
    <p:extLst>
      <p:ext uri="{BB962C8B-B14F-4D97-AF65-F5344CB8AC3E}">
        <p14:creationId xmlns:p14="http://schemas.microsoft.com/office/powerpoint/2010/main" val="27485218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13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公務機關應稽核其所屬或監督機關之資通安全維護計畫實施情形。</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受稽核機關之資通安全維護計畫實施有缺失或待改善者，應提出改善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報告，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送交稽核機關及上級或監督機關。</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50</a:t>
            </a:fld>
            <a:endParaRPr lang="en-US" altLang="zh-TW"/>
          </a:p>
        </p:txBody>
      </p:sp>
    </p:spTree>
    <p:extLst>
      <p:ext uri="{BB962C8B-B14F-4D97-AF65-F5344CB8AC3E}">
        <p14:creationId xmlns:p14="http://schemas.microsoft.com/office/powerpoint/2010/main" val="10097683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14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公務機關為因應資通安全事件，應訂定通報及應變機制。</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公務機關知悉資通安全事件時，除應通報上級或監督機關外，並應通報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主管機關</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；無上級機關者，應通報主管機關。</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51</a:t>
            </a:fld>
            <a:endParaRPr lang="en-US" altLang="zh-TW"/>
          </a:p>
        </p:txBody>
      </p:sp>
    </p:spTree>
    <p:extLst>
      <p:ext uri="{BB962C8B-B14F-4D97-AF65-F5344CB8AC3E}">
        <p14:creationId xmlns:p14="http://schemas.microsoft.com/office/powerpoint/2010/main" val="782528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公務機關應向上級或監督機關提出資通安全事件調查、處理及改善報告，並送交主管機關；無上級機關者，應送交主管機關。</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前三項通報及應變機制之必要事項、通報內容、報告之提出及其他相關事項之辦法，由主管機關定之。</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52</a:t>
            </a:fld>
            <a:endParaRPr lang="en-US" altLang="zh-TW"/>
          </a:p>
        </p:txBody>
      </p:sp>
    </p:spTree>
    <p:extLst>
      <p:ext uri="{BB962C8B-B14F-4D97-AF65-F5344CB8AC3E}">
        <p14:creationId xmlns:p14="http://schemas.microsoft.com/office/powerpoint/2010/main" val="31292117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第 </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15 </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條</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公務機關所屬人員對於機關之資通安全維護績效優良者，應予獎勵。</a:t>
            </a:r>
            <a:br>
              <a:rPr lang="zh-TW" altLang="en-US"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前項獎勵事項之辦法，由主管機關定之。</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53</a:t>
            </a:fld>
            <a:endParaRPr lang="en-US" altLang="zh-TW" dirty="0"/>
          </a:p>
        </p:txBody>
      </p:sp>
    </p:spTree>
    <p:extLst>
      <p:ext uri="{BB962C8B-B14F-4D97-AF65-F5344CB8AC3E}">
        <p14:creationId xmlns:p14="http://schemas.microsoft.com/office/powerpoint/2010/main" val="42333591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0202" y="-27384"/>
            <a:ext cx="745621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sz="4400" dirty="0" err="1">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資通安全管理法規範重點</a:t>
            </a:r>
            <a:endParaRPr sz="4400"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3"/>
          <p:cNvSpPr/>
          <p:nvPr/>
        </p:nvSpPr>
        <p:spPr>
          <a:xfrm>
            <a:off x="3788473" y="1386585"/>
            <a:ext cx="391001" cy="200978"/>
          </a:xfrm>
          <a:custGeom>
            <a:avLst/>
            <a:gdLst/>
            <a:ahLst/>
            <a:cxnLst/>
            <a:rect l="l" t="t" r="r" b="b"/>
            <a:pathLst>
              <a:path w="521335" h="267969">
                <a:moveTo>
                  <a:pt x="296923" y="0"/>
                </a:moveTo>
                <a:lnTo>
                  <a:pt x="250316" y="4149"/>
                </a:lnTo>
                <a:lnTo>
                  <a:pt x="204172" y="15296"/>
                </a:lnTo>
                <a:lnTo>
                  <a:pt x="162251" y="31631"/>
                </a:lnTo>
                <a:lnTo>
                  <a:pt x="124727" y="51729"/>
                </a:lnTo>
                <a:lnTo>
                  <a:pt x="91778" y="74164"/>
                </a:lnTo>
                <a:lnTo>
                  <a:pt x="51316" y="109079"/>
                </a:lnTo>
                <a:lnTo>
                  <a:pt x="22136" y="141234"/>
                </a:lnTo>
                <a:lnTo>
                  <a:pt x="188" y="175620"/>
                </a:lnTo>
                <a:lnTo>
                  <a:pt x="0" y="178012"/>
                </a:lnTo>
                <a:lnTo>
                  <a:pt x="1329" y="180183"/>
                </a:lnTo>
                <a:lnTo>
                  <a:pt x="31061" y="206387"/>
                </a:lnTo>
                <a:lnTo>
                  <a:pt x="66387" y="228168"/>
                </a:lnTo>
                <a:lnTo>
                  <a:pt x="113934" y="248787"/>
                </a:lnTo>
                <a:lnTo>
                  <a:pt x="152059" y="259582"/>
                </a:lnTo>
                <a:lnTo>
                  <a:pt x="195072" y="266404"/>
                </a:lnTo>
                <a:lnTo>
                  <a:pt x="218343" y="267893"/>
                </a:lnTo>
                <a:lnTo>
                  <a:pt x="242756" y="267869"/>
                </a:lnTo>
                <a:lnTo>
                  <a:pt x="294893" y="262594"/>
                </a:lnTo>
                <a:lnTo>
                  <a:pt x="345108" y="250351"/>
                </a:lnTo>
                <a:lnTo>
                  <a:pt x="387631" y="232938"/>
                </a:lnTo>
                <a:lnTo>
                  <a:pt x="423048" y="211900"/>
                </a:lnTo>
                <a:lnTo>
                  <a:pt x="464127" y="176921"/>
                </a:lnTo>
                <a:lnTo>
                  <a:pt x="492504" y="142469"/>
                </a:lnTo>
                <a:lnTo>
                  <a:pt x="513992" y="106358"/>
                </a:lnTo>
                <a:lnTo>
                  <a:pt x="519044" y="95986"/>
                </a:lnTo>
                <a:lnTo>
                  <a:pt x="520403" y="93396"/>
                </a:lnTo>
                <a:lnTo>
                  <a:pt x="492735" y="67103"/>
                </a:lnTo>
                <a:lnTo>
                  <a:pt x="459410" y="44754"/>
                </a:lnTo>
                <a:lnTo>
                  <a:pt x="414882" y="22770"/>
                </a:lnTo>
                <a:lnTo>
                  <a:pt x="360328" y="6177"/>
                </a:lnTo>
                <a:lnTo>
                  <a:pt x="318969" y="591"/>
                </a:lnTo>
                <a:lnTo>
                  <a:pt x="296923" y="0"/>
                </a:lnTo>
                <a:close/>
              </a:path>
            </a:pathLst>
          </a:custGeom>
          <a:solidFill>
            <a:srgbClr val="C4D500"/>
          </a:solidFill>
        </p:spPr>
        <p:txBody>
          <a:bodyPr wrap="square" lIns="0" tIns="0" rIns="0" bIns="0" rtlCol="0"/>
          <a:lstStyle/>
          <a:p>
            <a:endParaRPr sz="1350"/>
          </a:p>
        </p:txBody>
      </p:sp>
      <p:sp>
        <p:nvSpPr>
          <p:cNvPr id="4" name="object 4"/>
          <p:cNvSpPr/>
          <p:nvPr/>
        </p:nvSpPr>
        <p:spPr>
          <a:xfrm>
            <a:off x="3863907" y="1934384"/>
            <a:ext cx="239554" cy="292418"/>
          </a:xfrm>
          <a:custGeom>
            <a:avLst/>
            <a:gdLst/>
            <a:ahLst/>
            <a:cxnLst/>
            <a:rect l="l" t="t" r="r" b="b"/>
            <a:pathLst>
              <a:path w="319404" h="389889">
                <a:moveTo>
                  <a:pt x="17404" y="444"/>
                </a:moveTo>
                <a:lnTo>
                  <a:pt x="4680" y="46631"/>
                </a:lnTo>
                <a:lnTo>
                  <a:pt x="291" y="87153"/>
                </a:lnTo>
                <a:lnTo>
                  <a:pt x="0" y="102622"/>
                </a:lnTo>
                <a:lnTo>
                  <a:pt x="534" y="118850"/>
                </a:lnTo>
                <a:lnTo>
                  <a:pt x="8510" y="170894"/>
                </a:lnTo>
                <a:lnTo>
                  <a:pt x="20559" y="207198"/>
                </a:lnTo>
                <a:lnTo>
                  <a:pt x="39317" y="243677"/>
                </a:lnTo>
                <a:lnTo>
                  <a:pt x="65303" y="278796"/>
                </a:lnTo>
                <a:lnTo>
                  <a:pt x="95150" y="308562"/>
                </a:lnTo>
                <a:lnTo>
                  <a:pt x="127087" y="332793"/>
                </a:lnTo>
                <a:lnTo>
                  <a:pt x="176076" y="359847"/>
                </a:lnTo>
                <a:lnTo>
                  <a:pt x="222484" y="377238"/>
                </a:lnTo>
                <a:lnTo>
                  <a:pt x="261939" y="386640"/>
                </a:lnTo>
                <a:lnTo>
                  <a:pt x="290075" y="389728"/>
                </a:lnTo>
                <a:lnTo>
                  <a:pt x="296182" y="389643"/>
                </a:lnTo>
                <a:lnTo>
                  <a:pt x="314207" y="350030"/>
                </a:lnTo>
                <a:lnTo>
                  <a:pt x="318526" y="311367"/>
                </a:lnTo>
                <a:lnTo>
                  <a:pt x="318823" y="296243"/>
                </a:lnTo>
                <a:lnTo>
                  <a:pt x="318319" y="280168"/>
                </a:lnTo>
                <a:lnTo>
                  <a:pt x="310623" y="227231"/>
                </a:lnTo>
                <a:lnTo>
                  <a:pt x="298943" y="188965"/>
                </a:lnTo>
                <a:lnTo>
                  <a:pt x="280797" y="149390"/>
                </a:lnTo>
                <a:lnTo>
                  <a:pt x="255021" y="109156"/>
                </a:lnTo>
                <a:lnTo>
                  <a:pt x="224098" y="73585"/>
                </a:lnTo>
                <a:lnTo>
                  <a:pt x="191868" y="46631"/>
                </a:lnTo>
                <a:lnTo>
                  <a:pt x="143451" y="19794"/>
                </a:lnTo>
                <a:lnTo>
                  <a:pt x="98208" y="5746"/>
                </a:lnTo>
                <a:lnTo>
                  <a:pt x="18193" y="740"/>
                </a:lnTo>
                <a:lnTo>
                  <a:pt x="17404" y="444"/>
                </a:lnTo>
                <a:close/>
              </a:path>
              <a:path w="319404" h="389889">
                <a:moveTo>
                  <a:pt x="39816" y="0"/>
                </a:moveTo>
                <a:lnTo>
                  <a:pt x="31912" y="180"/>
                </a:lnTo>
                <a:lnTo>
                  <a:pt x="20965" y="697"/>
                </a:lnTo>
                <a:lnTo>
                  <a:pt x="18193" y="740"/>
                </a:lnTo>
                <a:lnTo>
                  <a:pt x="62297" y="740"/>
                </a:lnTo>
                <a:lnTo>
                  <a:pt x="59806" y="528"/>
                </a:lnTo>
                <a:lnTo>
                  <a:pt x="49159" y="67"/>
                </a:lnTo>
                <a:lnTo>
                  <a:pt x="39816" y="0"/>
                </a:lnTo>
                <a:close/>
              </a:path>
            </a:pathLst>
          </a:custGeom>
          <a:solidFill>
            <a:srgbClr val="046A38"/>
          </a:solidFill>
        </p:spPr>
        <p:txBody>
          <a:bodyPr wrap="square" lIns="0" tIns="0" rIns="0" bIns="0" rtlCol="0"/>
          <a:lstStyle/>
          <a:p>
            <a:endParaRPr sz="1350"/>
          </a:p>
        </p:txBody>
      </p:sp>
      <p:sp>
        <p:nvSpPr>
          <p:cNvPr id="5" name="object 5"/>
          <p:cNvSpPr/>
          <p:nvPr/>
        </p:nvSpPr>
        <p:spPr>
          <a:xfrm>
            <a:off x="3920877" y="2852936"/>
            <a:ext cx="219075" cy="403384"/>
          </a:xfrm>
          <a:custGeom>
            <a:avLst/>
            <a:gdLst/>
            <a:ahLst/>
            <a:cxnLst/>
            <a:rect l="l" t="t" r="r" b="b"/>
            <a:pathLst>
              <a:path w="292100" h="537845">
                <a:moveTo>
                  <a:pt x="215727" y="0"/>
                </a:moveTo>
                <a:lnTo>
                  <a:pt x="178562" y="16026"/>
                </a:lnTo>
                <a:lnTo>
                  <a:pt x="142511" y="38267"/>
                </a:lnTo>
                <a:lnTo>
                  <a:pt x="101930" y="71423"/>
                </a:lnTo>
                <a:lnTo>
                  <a:pt x="74994" y="100121"/>
                </a:lnTo>
                <a:lnTo>
                  <a:pt x="49997" y="134465"/>
                </a:lnTo>
                <a:lnTo>
                  <a:pt x="28521" y="174772"/>
                </a:lnTo>
                <a:lnTo>
                  <a:pt x="12146" y="221361"/>
                </a:lnTo>
                <a:lnTo>
                  <a:pt x="2657" y="270561"/>
                </a:lnTo>
                <a:lnTo>
                  <a:pt x="0" y="317965"/>
                </a:lnTo>
                <a:lnTo>
                  <a:pt x="829" y="340746"/>
                </a:lnTo>
                <a:lnTo>
                  <a:pt x="5997" y="383975"/>
                </a:lnTo>
                <a:lnTo>
                  <a:pt x="14767" y="423432"/>
                </a:lnTo>
                <a:lnTo>
                  <a:pt x="31851" y="473817"/>
                </a:lnTo>
                <a:lnTo>
                  <a:pt x="49775" y="511272"/>
                </a:lnTo>
                <a:lnTo>
                  <a:pt x="69677" y="537718"/>
                </a:lnTo>
                <a:lnTo>
                  <a:pt x="72323" y="537386"/>
                </a:lnTo>
                <a:lnTo>
                  <a:pt x="110433" y="520299"/>
                </a:lnTo>
                <a:lnTo>
                  <a:pt x="146788" y="495909"/>
                </a:lnTo>
                <a:lnTo>
                  <a:pt x="187378" y="459271"/>
                </a:lnTo>
                <a:lnTo>
                  <a:pt x="214416" y="427377"/>
                </a:lnTo>
                <a:lnTo>
                  <a:pt x="239771" y="389044"/>
                </a:lnTo>
                <a:lnTo>
                  <a:pt x="262020" y="343873"/>
                </a:lnTo>
                <a:lnTo>
                  <a:pt x="279735" y="291464"/>
                </a:lnTo>
                <a:lnTo>
                  <a:pt x="289958" y="237873"/>
                </a:lnTo>
                <a:lnTo>
                  <a:pt x="291841" y="189414"/>
                </a:lnTo>
                <a:lnTo>
                  <a:pt x="290200" y="167145"/>
                </a:lnTo>
                <a:lnTo>
                  <a:pt x="282841" y="126598"/>
                </a:lnTo>
                <a:lnTo>
                  <a:pt x="264876" y="75961"/>
                </a:lnTo>
                <a:lnTo>
                  <a:pt x="243824" y="37884"/>
                </a:lnTo>
                <a:lnTo>
                  <a:pt x="217848" y="3356"/>
                </a:lnTo>
                <a:lnTo>
                  <a:pt x="215979" y="917"/>
                </a:lnTo>
                <a:lnTo>
                  <a:pt x="215727" y="0"/>
                </a:lnTo>
                <a:close/>
              </a:path>
            </a:pathLst>
          </a:custGeom>
          <a:solidFill>
            <a:srgbClr val="61B5E4"/>
          </a:solidFill>
        </p:spPr>
        <p:txBody>
          <a:bodyPr wrap="square" lIns="0" tIns="0" rIns="0" bIns="0" rtlCol="0"/>
          <a:lstStyle/>
          <a:p>
            <a:endParaRPr sz="1350"/>
          </a:p>
        </p:txBody>
      </p:sp>
      <p:sp>
        <p:nvSpPr>
          <p:cNvPr id="6" name="object 6"/>
          <p:cNvSpPr/>
          <p:nvPr/>
        </p:nvSpPr>
        <p:spPr>
          <a:xfrm>
            <a:off x="3791045" y="4326240"/>
            <a:ext cx="385763" cy="182880"/>
          </a:xfrm>
          <a:custGeom>
            <a:avLst/>
            <a:gdLst/>
            <a:ahLst/>
            <a:cxnLst/>
            <a:rect l="l" t="t" r="r" b="b"/>
            <a:pathLst>
              <a:path w="514350" h="243839">
                <a:moveTo>
                  <a:pt x="347916" y="0"/>
                </a:moveTo>
                <a:lnTo>
                  <a:pt x="306265" y="1308"/>
                </a:lnTo>
                <a:lnTo>
                  <a:pt x="261451" y="8283"/>
                </a:lnTo>
                <a:lnTo>
                  <a:pt x="214785" y="21745"/>
                </a:lnTo>
                <a:lnTo>
                  <a:pt x="171760" y="39812"/>
                </a:lnTo>
                <a:lnTo>
                  <a:pt x="133338" y="61019"/>
                </a:lnTo>
                <a:lnTo>
                  <a:pt x="99597" y="84143"/>
                </a:lnTo>
                <a:lnTo>
                  <a:pt x="57943" y="119745"/>
                </a:lnTo>
                <a:lnTo>
                  <a:pt x="27279" y="152775"/>
                </a:lnTo>
                <a:lnTo>
                  <a:pt x="3960" y="185676"/>
                </a:lnTo>
                <a:lnTo>
                  <a:pt x="0" y="196643"/>
                </a:lnTo>
                <a:lnTo>
                  <a:pt x="1469" y="198267"/>
                </a:lnTo>
                <a:lnTo>
                  <a:pt x="43722" y="220473"/>
                </a:lnTo>
                <a:lnTo>
                  <a:pt x="84597" y="233203"/>
                </a:lnTo>
                <a:lnTo>
                  <a:pt x="137242" y="241913"/>
                </a:lnTo>
                <a:lnTo>
                  <a:pt x="178361" y="243595"/>
                </a:lnTo>
                <a:lnTo>
                  <a:pt x="200611" y="242774"/>
                </a:lnTo>
                <a:lnTo>
                  <a:pt x="248297" y="237095"/>
                </a:lnTo>
                <a:lnTo>
                  <a:pt x="299974" y="225091"/>
                </a:lnTo>
                <a:lnTo>
                  <a:pt x="349264" y="207524"/>
                </a:lnTo>
                <a:lnTo>
                  <a:pt x="390531" y="186721"/>
                </a:lnTo>
                <a:lnTo>
                  <a:pt x="424461" y="163897"/>
                </a:lnTo>
                <a:lnTo>
                  <a:pt x="463103" y="128530"/>
                </a:lnTo>
                <a:lnTo>
                  <a:pt x="489099" y="95447"/>
                </a:lnTo>
                <a:lnTo>
                  <a:pt x="508095" y="61978"/>
                </a:lnTo>
                <a:lnTo>
                  <a:pt x="512424" y="52537"/>
                </a:lnTo>
                <a:lnTo>
                  <a:pt x="513597" y="50171"/>
                </a:lnTo>
                <a:lnTo>
                  <a:pt x="473919" y="27408"/>
                </a:lnTo>
                <a:lnTo>
                  <a:pt x="435260" y="13636"/>
                </a:lnTo>
                <a:lnTo>
                  <a:pt x="385955" y="3156"/>
                </a:lnTo>
                <a:lnTo>
                  <a:pt x="367415" y="1095"/>
                </a:lnTo>
                <a:lnTo>
                  <a:pt x="347916" y="0"/>
                </a:lnTo>
                <a:close/>
              </a:path>
            </a:pathLst>
          </a:custGeom>
          <a:solidFill>
            <a:srgbClr val="002069"/>
          </a:solidFill>
        </p:spPr>
        <p:txBody>
          <a:bodyPr wrap="square" lIns="0" tIns="0" rIns="0" bIns="0" rtlCol="0"/>
          <a:lstStyle/>
          <a:p>
            <a:endParaRPr sz="1350"/>
          </a:p>
        </p:txBody>
      </p:sp>
      <p:sp>
        <p:nvSpPr>
          <p:cNvPr id="7" name="object 7"/>
          <p:cNvSpPr txBox="1"/>
          <p:nvPr/>
        </p:nvSpPr>
        <p:spPr>
          <a:xfrm>
            <a:off x="4230814" y="1363052"/>
            <a:ext cx="4229618" cy="4526880"/>
          </a:xfrm>
          <a:prstGeom prst="rect">
            <a:avLst/>
          </a:prstGeom>
        </p:spPr>
        <p:txBody>
          <a:bodyPr vert="horz" wrap="square" lIns="0" tIns="0" rIns="0" bIns="0" rtlCol="0">
            <a:spAutoFit/>
          </a:bodyPr>
          <a:lstStyle/>
          <a:p>
            <a:pPr marL="24765" marR="3810" algn="just">
              <a:spcBef>
                <a:spcPts val="4"/>
              </a:spcBef>
            </a:pPr>
            <a:r>
              <a:rPr sz="1400" b="1" spc="-11" dirty="0" err="1">
                <a:solidFill>
                  <a:srgbClr val="85BB24"/>
                </a:solidFill>
                <a:latin typeface="標楷體" panose="03000509000000000000" pitchFamily="65" charset="-120"/>
                <a:ea typeface="標楷體" panose="03000509000000000000" pitchFamily="65" charset="-120"/>
                <a:cs typeface="微軟正黑體"/>
              </a:rPr>
              <a:t>資通安全推動組織</a:t>
            </a:r>
            <a:r>
              <a:rPr sz="1400" b="1" spc="-11" dirty="0">
                <a:solidFill>
                  <a:srgbClr val="85BB24"/>
                </a:solidFill>
                <a:latin typeface="標楷體" panose="03000509000000000000" pitchFamily="65" charset="-120"/>
                <a:ea typeface="標楷體" panose="03000509000000000000" pitchFamily="65" charset="-120"/>
                <a:cs typeface="微軟正黑體"/>
              </a:rPr>
              <a:t> </a:t>
            </a:r>
            <a:endParaRPr lang="en-US" sz="1400" b="1" spc="-11" dirty="0" smtClean="0">
              <a:solidFill>
                <a:srgbClr val="85BB24"/>
              </a:solidFill>
              <a:latin typeface="標楷體" panose="03000509000000000000" pitchFamily="65" charset="-120"/>
              <a:ea typeface="標楷體" panose="03000509000000000000" pitchFamily="65" charset="-120"/>
              <a:cs typeface="微軟正黑體"/>
            </a:endParaRPr>
          </a:p>
          <a:p>
            <a:pPr marL="24765" marR="3810" algn="just">
              <a:spcBef>
                <a:spcPts val="4"/>
              </a:spcBef>
            </a:pPr>
            <a:r>
              <a:rPr sz="1400" dirty="0" err="1" smtClean="0">
                <a:solidFill>
                  <a:srgbClr val="52555A"/>
                </a:solidFill>
                <a:latin typeface="標楷體" panose="03000509000000000000" pitchFamily="65" charset="-120"/>
                <a:ea typeface="標楷體" panose="03000509000000000000" pitchFamily="65" charset="-120"/>
                <a:cs typeface="微軟正黑體"/>
              </a:rPr>
              <a:t>行政院</a:t>
            </a:r>
            <a:r>
              <a:rPr sz="1400" dirty="0" err="1">
                <a:solidFill>
                  <a:srgbClr val="52555A"/>
                </a:solidFill>
                <a:latin typeface="標楷體" panose="03000509000000000000" pitchFamily="65" charset="-120"/>
                <a:ea typeface="標楷體" panose="03000509000000000000" pitchFamily="65" charset="-120"/>
                <a:cs typeface="微軟正黑體"/>
              </a:rPr>
              <a:t>、委託或委任單位、</a:t>
            </a:r>
            <a:r>
              <a:rPr sz="1400" dirty="0" err="1" smtClean="0">
                <a:solidFill>
                  <a:srgbClr val="52555A"/>
                </a:solidFill>
                <a:latin typeface="標楷體" panose="03000509000000000000" pitchFamily="65" charset="-120"/>
                <a:ea typeface="標楷體" panose="03000509000000000000" pitchFamily="65" charset="-120"/>
                <a:cs typeface="微軟正黑體"/>
              </a:rPr>
              <a:t>各公務機關中央目的事業主管機關權責</a:t>
            </a:r>
            <a:endParaRPr sz="1400" dirty="0">
              <a:solidFill>
                <a:srgbClr val="52555A"/>
              </a:solidFill>
              <a:latin typeface="標楷體" panose="03000509000000000000" pitchFamily="65" charset="-120"/>
              <a:ea typeface="標楷體" panose="03000509000000000000" pitchFamily="65" charset="-120"/>
              <a:cs typeface="微軟正黑體"/>
            </a:endParaRPr>
          </a:p>
          <a:p>
            <a:pPr marL="24765" marR="3810" algn="just">
              <a:spcBef>
                <a:spcPts val="4"/>
              </a:spcBef>
            </a:pPr>
            <a:r>
              <a:rPr sz="1400" b="1" spc="-11" dirty="0" err="1">
                <a:solidFill>
                  <a:srgbClr val="2C5234"/>
                </a:solidFill>
                <a:latin typeface="標楷體" panose="03000509000000000000" pitchFamily="65" charset="-120"/>
                <a:ea typeface="標楷體" panose="03000509000000000000" pitchFamily="65" charset="-120"/>
                <a:cs typeface="微軟正黑體"/>
              </a:rPr>
              <a:t>公務機關資通安全管理</a:t>
            </a:r>
            <a:r>
              <a:rPr sz="1400" b="1" spc="-11" dirty="0">
                <a:solidFill>
                  <a:srgbClr val="2C5234"/>
                </a:solidFill>
                <a:latin typeface="標楷體" panose="03000509000000000000" pitchFamily="65" charset="-120"/>
                <a:ea typeface="標楷體" panose="03000509000000000000" pitchFamily="65" charset="-120"/>
                <a:cs typeface="微軟正黑體"/>
              </a:rPr>
              <a:t> </a:t>
            </a:r>
            <a:endParaRPr lang="en-US" sz="1400" b="1" spc="-11" dirty="0" smtClean="0">
              <a:solidFill>
                <a:srgbClr val="2C5234"/>
              </a:solidFill>
              <a:latin typeface="標楷體" panose="03000509000000000000" pitchFamily="65" charset="-120"/>
              <a:ea typeface="標楷體" panose="03000509000000000000" pitchFamily="65" charset="-120"/>
              <a:cs typeface="微軟正黑體"/>
            </a:endParaRPr>
          </a:p>
          <a:p>
            <a:pPr marL="24765" marR="3810" algn="just">
              <a:spcBef>
                <a:spcPts val="4"/>
              </a:spcBef>
            </a:pPr>
            <a:r>
              <a:rPr sz="1400" dirty="0" err="1" smtClean="0">
                <a:solidFill>
                  <a:srgbClr val="52555A"/>
                </a:solidFill>
                <a:latin typeface="標楷體" panose="03000509000000000000" pitchFamily="65" charset="-120"/>
                <a:ea typeface="標楷體" panose="03000509000000000000" pitchFamily="65" charset="-120"/>
                <a:cs typeface="微軟正黑體"/>
              </a:rPr>
              <a:t>資安責任等級分級</a:t>
            </a:r>
            <a:r>
              <a:rPr sz="1400" dirty="0" smtClean="0">
                <a:solidFill>
                  <a:srgbClr val="52555A"/>
                </a:solidFill>
                <a:latin typeface="標楷體" panose="03000509000000000000" pitchFamily="65" charset="-120"/>
                <a:ea typeface="標楷體" panose="03000509000000000000" pitchFamily="65" charset="-120"/>
                <a:cs typeface="微軟正黑體"/>
              </a:rPr>
              <a:t> </a:t>
            </a:r>
            <a:r>
              <a:rPr sz="1400" dirty="0" err="1" smtClean="0">
                <a:solidFill>
                  <a:srgbClr val="52555A"/>
                </a:solidFill>
                <a:latin typeface="標楷體" panose="03000509000000000000" pitchFamily="65" charset="-120"/>
                <a:ea typeface="標楷體" panose="03000509000000000000" pitchFamily="65" charset="-120"/>
                <a:cs typeface="微軟正黑體"/>
              </a:rPr>
              <a:t>資安維護計畫之制定與實施資安長設置年度資安報告提出與資安查核資安事件通報應變</a:t>
            </a:r>
            <a:r>
              <a:rPr sz="1400" dirty="0" smtClean="0">
                <a:solidFill>
                  <a:srgbClr val="52555A"/>
                </a:solidFill>
                <a:latin typeface="標楷體" panose="03000509000000000000" pitchFamily="65" charset="-120"/>
                <a:ea typeface="標楷體" panose="03000509000000000000" pitchFamily="65" charset="-120"/>
                <a:cs typeface="微軟正黑體"/>
              </a:rPr>
              <a:t> </a:t>
            </a:r>
            <a:r>
              <a:rPr sz="1400" dirty="0" err="1" smtClean="0">
                <a:solidFill>
                  <a:srgbClr val="52555A"/>
                </a:solidFill>
                <a:latin typeface="標楷體" panose="03000509000000000000" pitchFamily="65" charset="-120"/>
                <a:ea typeface="標楷體" panose="03000509000000000000" pitchFamily="65" charset="-120"/>
                <a:cs typeface="微軟正黑體"/>
              </a:rPr>
              <a:t>建立情資分享機制獎懲制度</a:t>
            </a:r>
            <a:endParaRPr sz="1400" dirty="0">
              <a:solidFill>
                <a:srgbClr val="52555A"/>
              </a:solidFill>
              <a:latin typeface="標楷體" panose="03000509000000000000" pitchFamily="65" charset="-120"/>
              <a:ea typeface="標楷體" panose="03000509000000000000" pitchFamily="65" charset="-120"/>
              <a:cs typeface="微軟正黑體"/>
            </a:endParaRPr>
          </a:p>
          <a:p>
            <a:pPr marL="24765" algn="just">
              <a:spcBef>
                <a:spcPts val="386"/>
              </a:spcBef>
            </a:pPr>
            <a:r>
              <a:rPr sz="1400" b="1" spc="-15" dirty="0">
                <a:solidFill>
                  <a:srgbClr val="00A2DF"/>
                </a:solidFill>
                <a:latin typeface="標楷體" panose="03000509000000000000" pitchFamily="65" charset="-120"/>
                <a:ea typeface="標楷體" panose="03000509000000000000" pitchFamily="65" charset="-120"/>
                <a:cs typeface="微軟正黑體"/>
              </a:rPr>
              <a:t>非公務機關資通安全管理</a:t>
            </a:r>
            <a:endParaRPr sz="1400" dirty="0">
              <a:latin typeface="標楷體" panose="03000509000000000000" pitchFamily="65" charset="-120"/>
              <a:ea typeface="標楷體" panose="03000509000000000000" pitchFamily="65" charset="-120"/>
              <a:cs typeface="微軟正黑體"/>
            </a:endParaRPr>
          </a:p>
          <a:p>
            <a:pPr marL="24765" marR="3810" algn="just">
              <a:spcBef>
                <a:spcPts val="4"/>
              </a:spcBef>
            </a:pPr>
            <a:r>
              <a:rPr sz="1400" dirty="0">
                <a:solidFill>
                  <a:srgbClr val="52555A"/>
                </a:solidFill>
                <a:latin typeface="標楷體" panose="03000509000000000000" pitchFamily="65" charset="-120"/>
                <a:ea typeface="標楷體" panose="03000509000000000000" pitchFamily="65" charset="-120"/>
                <a:cs typeface="微軟正黑體"/>
              </a:rPr>
              <a:t>資安責任等級分級 </a:t>
            </a:r>
            <a:r>
              <a:rPr sz="1400" dirty="0" err="1">
                <a:solidFill>
                  <a:srgbClr val="52555A"/>
                </a:solidFill>
                <a:latin typeface="標楷體" panose="03000509000000000000" pitchFamily="65" charset="-120"/>
                <a:ea typeface="標楷體" panose="03000509000000000000" pitchFamily="65" charset="-120"/>
                <a:cs typeface="微軟正黑體"/>
              </a:rPr>
              <a:t>中央目的事業主管機關得要求訂定與執行資安維護計畫，並進行查核</a:t>
            </a:r>
            <a:r>
              <a:rPr sz="1400" dirty="0">
                <a:solidFill>
                  <a:srgbClr val="52555A"/>
                </a:solidFill>
                <a:latin typeface="標楷體" panose="03000509000000000000" pitchFamily="65" charset="-120"/>
                <a:ea typeface="標楷體" panose="03000509000000000000" pitchFamily="65" charset="-120"/>
                <a:cs typeface="微軟正黑體"/>
              </a:rPr>
              <a:t> </a:t>
            </a:r>
            <a:r>
              <a:rPr sz="1400" dirty="0" err="1" smtClean="0">
                <a:solidFill>
                  <a:srgbClr val="52555A"/>
                </a:solidFill>
                <a:latin typeface="標楷體" panose="03000509000000000000" pitchFamily="65" charset="-120"/>
                <a:ea typeface="標楷體" panose="03000509000000000000" pitchFamily="65" charset="-120"/>
                <a:cs typeface="微軟正黑體"/>
              </a:rPr>
              <a:t>資安事件之通報應變</a:t>
            </a:r>
            <a:r>
              <a:rPr sz="1400" dirty="0" smtClean="0">
                <a:solidFill>
                  <a:srgbClr val="52555A"/>
                </a:solidFill>
                <a:latin typeface="標楷體" panose="03000509000000000000" pitchFamily="65" charset="-120"/>
                <a:ea typeface="標楷體" panose="03000509000000000000" pitchFamily="65" charset="-120"/>
                <a:cs typeface="微軟正黑體"/>
              </a:rPr>
              <a:t>(</a:t>
            </a:r>
            <a:r>
              <a:rPr sz="1400" dirty="0" err="1" smtClean="0">
                <a:solidFill>
                  <a:srgbClr val="52555A"/>
                </a:solidFill>
                <a:latin typeface="標楷體" panose="03000509000000000000" pitchFamily="65" charset="-120"/>
                <a:ea typeface="標楷體" panose="03000509000000000000" pitchFamily="65" charset="-120"/>
                <a:cs typeface="微軟正黑體"/>
              </a:rPr>
              <a:t>應通報而未通報處新臺幣三十萬元以上五百萬元以下罰鍰</a:t>
            </a:r>
            <a:r>
              <a:rPr sz="1400" dirty="0" smtClean="0">
                <a:solidFill>
                  <a:srgbClr val="52555A"/>
                </a:solidFill>
                <a:latin typeface="標楷體" panose="03000509000000000000" pitchFamily="65" charset="-120"/>
                <a:ea typeface="標楷體" panose="03000509000000000000" pitchFamily="65" charset="-120"/>
                <a:cs typeface="微軟正黑體"/>
              </a:rPr>
              <a:t>)</a:t>
            </a:r>
            <a:r>
              <a:rPr sz="1400" dirty="0" err="1" smtClean="0">
                <a:solidFill>
                  <a:srgbClr val="52555A"/>
                </a:solidFill>
                <a:latin typeface="標楷體" panose="03000509000000000000" pitchFamily="65" charset="-120"/>
                <a:ea typeface="標楷體" panose="03000509000000000000" pitchFamily="65" charset="-120"/>
                <a:cs typeface="微軟正黑體"/>
              </a:rPr>
              <a:t>行政檢查罰則</a:t>
            </a:r>
            <a:r>
              <a:rPr sz="1400" dirty="0" smtClean="0">
                <a:solidFill>
                  <a:srgbClr val="52555A"/>
                </a:solidFill>
                <a:latin typeface="標楷體" panose="03000509000000000000" pitchFamily="65" charset="-120"/>
                <a:ea typeface="標楷體" panose="03000509000000000000" pitchFamily="65" charset="-120"/>
                <a:cs typeface="微軟正黑體"/>
              </a:rPr>
              <a:t> </a:t>
            </a:r>
            <a:r>
              <a:rPr sz="1400" dirty="0">
                <a:solidFill>
                  <a:srgbClr val="52555A"/>
                </a:solidFill>
                <a:latin typeface="標楷體" panose="03000509000000000000" pitchFamily="65" charset="-120"/>
                <a:ea typeface="標楷體" panose="03000509000000000000" pitchFamily="65" charset="-120"/>
                <a:cs typeface="微軟正黑體"/>
              </a:rPr>
              <a:t>(按次處新臺幣十萬元以上一百萬元以下罰鍰)</a:t>
            </a:r>
          </a:p>
          <a:p>
            <a:pPr marL="24765" algn="just">
              <a:spcBef>
                <a:spcPts val="739"/>
              </a:spcBef>
            </a:pPr>
            <a:r>
              <a:rPr sz="1400" b="1" spc="-15" dirty="0">
                <a:solidFill>
                  <a:srgbClr val="002069"/>
                </a:solidFill>
                <a:latin typeface="標楷體" panose="03000509000000000000" pitchFamily="65" charset="-120"/>
                <a:ea typeface="標楷體" panose="03000509000000000000" pitchFamily="65" charset="-120"/>
                <a:cs typeface="微軟正黑體"/>
              </a:rPr>
              <a:t>資通服務之委外管理</a:t>
            </a:r>
            <a:endParaRPr sz="1400" dirty="0">
              <a:latin typeface="標楷體" panose="03000509000000000000" pitchFamily="65" charset="-120"/>
              <a:ea typeface="標楷體" panose="03000509000000000000" pitchFamily="65" charset="-120"/>
              <a:cs typeface="微軟正黑體"/>
            </a:endParaRPr>
          </a:p>
          <a:p>
            <a:pPr marL="24765" algn="just">
              <a:spcBef>
                <a:spcPts val="4"/>
              </a:spcBef>
            </a:pPr>
            <a:r>
              <a:rPr sz="1400" dirty="0">
                <a:solidFill>
                  <a:srgbClr val="52555A"/>
                </a:solidFill>
                <a:latin typeface="標楷體" panose="03000509000000000000" pitchFamily="65" charset="-120"/>
                <a:ea typeface="標楷體" panose="03000509000000000000" pitchFamily="65" charset="-120"/>
                <a:cs typeface="微軟正黑體"/>
              </a:rPr>
              <a:t>委託機關應監督受託者</a:t>
            </a:r>
            <a:r>
              <a:rPr sz="1400" spc="-11" dirty="0">
                <a:solidFill>
                  <a:srgbClr val="52555A"/>
                </a:solidFill>
                <a:latin typeface="標楷體" panose="03000509000000000000" pitchFamily="65" charset="-120"/>
                <a:ea typeface="標楷體" panose="03000509000000000000" pitchFamily="65" charset="-120"/>
                <a:cs typeface="微軟正黑體"/>
              </a:rPr>
              <a:t>資</a:t>
            </a:r>
            <a:r>
              <a:rPr sz="1400" dirty="0">
                <a:solidFill>
                  <a:srgbClr val="52555A"/>
                </a:solidFill>
                <a:latin typeface="標楷體" panose="03000509000000000000" pitchFamily="65" charset="-120"/>
                <a:ea typeface="標楷體" panose="03000509000000000000" pitchFamily="65" charset="-120"/>
                <a:cs typeface="微軟正黑體"/>
              </a:rPr>
              <a:t>安之</a:t>
            </a:r>
            <a:r>
              <a:rPr sz="1400" spc="-11" dirty="0">
                <a:solidFill>
                  <a:srgbClr val="52555A"/>
                </a:solidFill>
                <a:latin typeface="標楷體" panose="03000509000000000000" pitchFamily="65" charset="-120"/>
                <a:ea typeface="標楷體" panose="03000509000000000000" pitchFamily="65" charset="-120"/>
                <a:cs typeface="微軟正黑體"/>
              </a:rPr>
              <a:t>維</a:t>
            </a:r>
            <a:r>
              <a:rPr sz="1400" dirty="0">
                <a:solidFill>
                  <a:srgbClr val="52555A"/>
                </a:solidFill>
                <a:latin typeface="標楷體" panose="03000509000000000000" pitchFamily="65" charset="-120"/>
                <a:ea typeface="標楷體" panose="03000509000000000000" pitchFamily="65" charset="-120"/>
                <a:cs typeface="微軟正黑體"/>
              </a:rPr>
              <a:t>護</a:t>
            </a:r>
            <a:endParaRPr sz="1400" dirty="0">
              <a:latin typeface="標楷體" panose="03000509000000000000" pitchFamily="65" charset="-120"/>
              <a:ea typeface="標楷體" panose="03000509000000000000" pitchFamily="65" charset="-120"/>
              <a:cs typeface="微軟正黑體"/>
            </a:endParaRPr>
          </a:p>
          <a:p>
            <a:pPr marL="24765" algn="just">
              <a:spcBef>
                <a:spcPts val="555"/>
              </a:spcBef>
            </a:pPr>
            <a:r>
              <a:rPr sz="1400" b="1" spc="-15" dirty="0">
                <a:solidFill>
                  <a:srgbClr val="0096A9"/>
                </a:solidFill>
                <a:latin typeface="標楷體" panose="03000509000000000000" pitchFamily="65" charset="-120"/>
                <a:ea typeface="標楷體" panose="03000509000000000000" pitchFamily="65" charset="-120"/>
                <a:cs typeface="微軟正黑體"/>
              </a:rPr>
              <a:t>促進資通安全產業</a:t>
            </a:r>
            <a:endParaRPr sz="1400" dirty="0">
              <a:latin typeface="標楷體" panose="03000509000000000000" pitchFamily="65" charset="-120"/>
              <a:ea typeface="標楷體" panose="03000509000000000000" pitchFamily="65" charset="-120"/>
              <a:cs typeface="微軟正黑體"/>
            </a:endParaRPr>
          </a:p>
          <a:p>
            <a:pPr marL="24765" marR="3810" algn="just">
              <a:spcBef>
                <a:spcPts val="4"/>
              </a:spcBef>
            </a:pPr>
            <a:r>
              <a:rPr sz="1400" dirty="0">
                <a:solidFill>
                  <a:srgbClr val="52555A"/>
                </a:solidFill>
                <a:latin typeface="標楷體" panose="03000509000000000000" pitchFamily="65" charset="-120"/>
                <a:ea typeface="標楷體" panose="03000509000000000000" pitchFamily="65" charset="-120"/>
                <a:cs typeface="微軟正黑體"/>
              </a:rPr>
              <a:t>資通安全專業人才之培</a:t>
            </a:r>
            <a:r>
              <a:rPr sz="1400" spc="-11" dirty="0">
                <a:solidFill>
                  <a:srgbClr val="52555A"/>
                </a:solidFill>
                <a:latin typeface="標楷體" panose="03000509000000000000" pitchFamily="65" charset="-120"/>
                <a:ea typeface="標楷體" panose="03000509000000000000" pitchFamily="65" charset="-120"/>
                <a:cs typeface="微軟正黑體"/>
              </a:rPr>
              <a:t>育</a:t>
            </a:r>
            <a:r>
              <a:rPr sz="1400" dirty="0" smtClean="0">
                <a:solidFill>
                  <a:srgbClr val="52555A"/>
                </a:solidFill>
                <a:latin typeface="標楷體" panose="03000509000000000000" pitchFamily="65" charset="-120"/>
                <a:ea typeface="標楷體" panose="03000509000000000000" pitchFamily="65" charset="-120"/>
                <a:cs typeface="微軟正黑體"/>
              </a:rPr>
              <a:t>。資通安全科技之研發</a:t>
            </a:r>
            <a:r>
              <a:rPr sz="1400" dirty="0">
                <a:solidFill>
                  <a:srgbClr val="52555A"/>
                </a:solidFill>
                <a:latin typeface="標楷體" panose="03000509000000000000" pitchFamily="65" charset="-120"/>
                <a:ea typeface="標楷體" panose="03000509000000000000" pitchFamily="65" charset="-120"/>
                <a:cs typeface="微軟正黑體"/>
              </a:rPr>
              <a:t>、</a:t>
            </a:r>
            <a:r>
              <a:rPr sz="1400" spc="-11" dirty="0">
                <a:solidFill>
                  <a:srgbClr val="52555A"/>
                </a:solidFill>
                <a:latin typeface="標楷體" panose="03000509000000000000" pitchFamily="65" charset="-120"/>
                <a:ea typeface="標楷體" panose="03000509000000000000" pitchFamily="65" charset="-120"/>
                <a:cs typeface="微軟正黑體"/>
              </a:rPr>
              <a:t>整</a:t>
            </a:r>
            <a:r>
              <a:rPr sz="1400" dirty="0">
                <a:solidFill>
                  <a:srgbClr val="52555A"/>
                </a:solidFill>
                <a:latin typeface="標楷體" panose="03000509000000000000" pitchFamily="65" charset="-120"/>
                <a:ea typeface="標楷體" panose="03000509000000000000" pitchFamily="65" charset="-120"/>
                <a:cs typeface="微軟正黑體"/>
              </a:rPr>
              <a:t>合、</a:t>
            </a:r>
            <a:r>
              <a:rPr sz="1400" spc="-11" dirty="0">
                <a:solidFill>
                  <a:srgbClr val="52555A"/>
                </a:solidFill>
                <a:latin typeface="標楷體" panose="03000509000000000000" pitchFamily="65" charset="-120"/>
                <a:ea typeface="標楷體" panose="03000509000000000000" pitchFamily="65" charset="-120"/>
                <a:cs typeface="微軟正黑體"/>
              </a:rPr>
              <a:t>應</a:t>
            </a:r>
            <a:r>
              <a:rPr sz="1400" dirty="0">
                <a:solidFill>
                  <a:srgbClr val="52555A"/>
                </a:solidFill>
                <a:latin typeface="標楷體" panose="03000509000000000000" pitchFamily="65" charset="-120"/>
                <a:ea typeface="標楷體" panose="03000509000000000000" pitchFamily="65" charset="-120"/>
                <a:cs typeface="微軟正黑體"/>
              </a:rPr>
              <a:t>用、</a:t>
            </a:r>
            <a:r>
              <a:rPr sz="1400" spc="-11" dirty="0">
                <a:solidFill>
                  <a:srgbClr val="52555A"/>
                </a:solidFill>
                <a:latin typeface="標楷體" panose="03000509000000000000" pitchFamily="65" charset="-120"/>
                <a:ea typeface="標楷體" panose="03000509000000000000" pitchFamily="65" charset="-120"/>
                <a:cs typeface="微軟正黑體"/>
              </a:rPr>
              <a:t>產</a:t>
            </a:r>
            <a:r>
              <a:rPr sz="1400" dirty="0">
                <a:solidFill>
                  <a:srgbClr val="52555A"/>
                </a:solidFill>
                <a:latin typeface="標楷體" panose="03000509000000000000" pitchFamily="65" charset="-120"/>
                <a:ea typeface="標楷體" panose="03000509000000000000" pitchFamily="65" charset="-120"/>
                <a:cs typeface="微軟正黑體"/>
              </a:rPr>
              <a:t>學合</a:t>
            </a:r>
            <a:r>
              <a:rPr sz="1400" spc="-11" dirty="0">
                <a:solidFill>
                  <a:srgbClr val="52555A"/>
                </a:solidFill>
                <a:latin typeface="標楷體" panose="03000509000000000000" pitchFamily="65" charset="-120"/>
                <a:ea typeface="標楷體" panose="03000509000000000000" pitchFamily="65" charset="-120"/>
                <a:cs typeface="微軟正黑體"/>
              </a:rPr>
              <a:t>作</a:t>
            </a:r>
            <a:r>
              <a:rPr sz="1400" dirty="0">
                <a:solidFill>
                  <a:srgbClr val="52555A"/>
                </a:solidFill>
                <a:latin typeface="標楷體" panose="03000509000000000000" pitchFamily="65" charset="-120"/>
                <a:ea typeface="標楷體" panose="03000509000000000000" pitchFamily="65" charset="-120"/>
                <a:cs typeface="微軟正黑體"/>
              </a:rPr>
              <a:t>及國</a:t>
            </a:r>
            <a:r>
              <a:rPr sz="1400" spc="-11" dirty="0">
                <a:solidFill>
                  <a:srgbClr val="52555A"/>
                </a:solidFill>
                <a:latin typeface="標楷體" panose="03000509000000000000" pitchFamily="65" charset="-120"/>
                <a:ea typeface="標楷體" panose="03000509000000000000" pitchFamily="65" charset="-120"/>
                <a:cs typeface="微軟正黑體"/>
              </a:rPr>
              <a:t>際</a:t>
            </a:r>
            <a:r>
              <a:rPr sz="1400" dirty="0">
                <a:solidFill>
                  <a:srgbClr val="52555A"/>
                </a:solidFill>
                <a:latin typeface="標楷體" panose="03000509000000000000" pitchFamily="65" charset="-120"/>
                <a:ea typeface="標楷體" panose="03000509000000000000" pitchFamily="65" charset="-120"/>
                <a:cs typeface="微軟正黑體"/>
              </a:rPr>
              <a:t>交流</a:t>
            </a:r>
            <a:r>
              <a:rPr sz="1400" spc="-11" dirty="0">
                <a:solidFill>
                  <a:srgbClr val="52555A"/>
                </a:solidFill>
                <a:latin typeface="標楷體" panose="03000509000000000000" pitchFamily="65" charset="-120"/>
                <a:ea typeface="標楷體" panose="03000509000000000000" pitchFamily="65" charset="-120"/>
                <a:cs typeface="微軟正黑體"/>
              </a:rPr>
              <a:t>合</a:t>
            </a:r>
            <a:r>
              <a:rPr sz="1400" dirty="0">
                <a:solidFill>
                  <a:srgbClr val="52555A"/>
                </a:solidFill>
                <a:latin typeface="標楷體" panose="03000509000000000000" pitchFamily="65" charset="-120"/>
                <a:ea typeface="標楷體" panose="03000509000000000000" pitchFamily="65" charset="-120"/>
                <a:cs typeface="微軟正黑體"/>
              </a:rPr>
              <a:t>作之</a:t>
            </a:r>
            <a:r>
              <a:rPr sz="1400" spc="-11" dirty="0">
                <a:solidFill>
                  <a:srgbClr val="52555A"/>
                </a:solidFill>
                <a:latin typeface="標楷體" panose="03000509000000000000" pitchFamily="65" charset="-120"/>
                <a:ea typeface="標楷體" panose="03000509000000000000" pitchFamily="65" charset="-120"/>
                <a:cs typeface="微軟正黑體"/>
              </a:rPr>
              <a:t>推</a:t>
            </a:r>
            <a:r>
              <a:rPr sz="1400" dirty="0">
                <a:solidFill>
                  <a:srgbClr val="52555A"/>
                </a:solidFill>
                <a:latin typeface="標楷體" panose="03000509000000000000" pitchFamily="65" charset="-120"/>
                <a:ea typeface="標楷體" panose="03000509000000000000" pitchFamily="65" charset="-120"/>
                <a:cs typeface="微軟正黑體"/>
              </a:rPr>
              <a:t>動</a:t>
            </a:r>
            <a:r>
              <a:rPr sz="1400" dirty="0" smtClean="0">
                <a:solidFill>
                  <a:srgbClr val="52555A"/>
                </a:solidFill>
                <a:latin typeface="標楷體" panose="03000509000000000000" pitchFamily="65" charset="-120"/>
                <a:ea typeface="標楷體" panose="03000509000000000000" pitchFamily="65" charset="-120"/>
                <a:cs typeface="微軟正黑體"/>
              </a:rPr>
              <a:t>。資通安全產業發展及推</a:t>
            </a:r>
            <a:r>
              <a:rPr sz="1400" spc="-11" dirty="0" smtClean="0">
                <a:solidFill>
                  <a:srgbClr val="52555A"/>
                </a:solidFill>
                <a:latin typeface="標楷體" panose="03000509000000000000" pitchFamily="65" charset="-120"/>
                <a:ea typeface="標楷體" panose="03000509000000000000" pitchFamily="65" charset="-120"/>
                <a:cs typeface="微軟正黑體"/>
              </a:rPr>
              <a:t>動</a:t>
            </a:r>
            <a:r>
              <a:rPr sz="1400" dirty="0" smtClean="0">
                <a:solidFill>
                  <a:srgbClr val="52555A"/>
                </a:solidFill>
                <a:latin typeface="標楷體" panose="03000509000000000000" pitchFamily="65" charset="-120"/>
                <a:ea typeface="標楷體" panose="03000509000000000000" pitchFamily="65" charset="-120"/>
                <a:cs typeface="微軟正黑體"/>
              </a:rPr>
              <a:t>。資通安全軟硬體</a:t>
            </a:r>
            <a:r>
              <a:rPr sz="1400" dirty="0">
                <a:solidFill>
                  <a:srgbClr val="52555A"/>
                </a:solidFill>
                <a:latin typeface="標楷體" panose="03000509000000000000" pitchFamily="65" charset="-120"/>
                <a:ea typeface="標楷體" panose="03000509000000000000" pitchFamily="65" charset="-120"/>
                <a:cs typeface="微軟正黑體"/>
              </a:rPr>
              <a:t>、設備</a:t>
            </a:r>
            <a:r>
              <a:rPr sz="1400" spc="-11" dirty="0">
                <a:solidFill>
                  <a:srgbClr val="52555A"/>
                </a:solidFill>
                <a:latin typeface="標楷體" panose="03000509000000000000" pitchFamily="65" charset="-120"/>
                <a:ea typeface="標楷體" panose="03000509000000000000" pitchFamily="65" charset="-120"/>
                <a:cs typeface="微軟正黑體"/>
              </a:rPr>
              <a:t>技</a:t>
            </a:r>
            <a:r>
              <a:rPr sz="1400" dirty="0">
                <a:solidFill>
                  <a:srgbClr val="52555A"/>
                </a:solidFill>
                <a:latin typeface="標楷體" panose="03000509000000000000" pitchFamily="65" charset="-120"/>
                <a:ea typeface="標楷體" panose="03000509000000000000" pitchFamily="65" charset="-120"/>
                <a:cs typeface="微軟正黑體"/>
              </a:rPr>
              <a:t>術規</a:t>
            </a:r>
            <a:r>
              <a:rPr sz="1400" spc="-11" dirty="0">
                <a:solidFill>
                  <a:srgbClr val="52555A"/>
                </a:solidFill>
                <a:latin typeface="標楷體" panose="03000509000000000000" pitchFamily="65" charset="-120"/>
                <a:ea typeface="標楷體" panose="03000509000000000000" pitchFamily="65" charset="-120"/>
                <a:cs typeface="微軟正黑體"/>
              </a:rPr>
              <a:t>範</a:t>
            </a:r>
            <a:r>
              <a:rPr sz="1400" dirty="0">
                <a:solidFill>
                  <a:srgbClr val="52555A"/>
                </a:solidFill>
                <a:latin typeface="標楷體" panose="03000509000000000000" pitchFamily="65" charset="-120"/>
                <a:ea typeface="標楷體" panose="03000509000000000000" pitchFamily="65" charset="-120"/>
                <a:cs typeface="微軟正黑體"/>
              </a:rPr>
              <a:t>、資</a:t>
            </a:r>
            <a:r>
              <a:rPr sz="1400" spc="-11" dirty="0">
                <a:solidFill>
                  <a:srgbClr val="52555A"/>
                </a:solidFill>
                <a:latin typeface="標楷體" panose="03000509000000000000" pitchFamily="65" charset="-120"/>
                <a:ea typeface="標楷體" panose="03000509000000000000" pitchFamily="65" charset="-120"/>
                <a:cs typeface="微軟正黑體"/>
              </a:rPr>
              <a:t>通</a:t>
            </a:r>
            <a:r>
              <a:rPr sz="1400" dirty="0">
                <a:solidFill>
                  <a:srgbClr val="52555A"/>
                </a:solidFill>
                <a:latin typeface="標楷體" panose="03000509000000000000" pitchFamily="65" charset="-120"/>
                <a:ea typeface="標楷體" panose="03000509000000000000" pitchFamily="65" charset="-120"/>
                <a:cs typeface="微軟正黑體"/>
              </a:rPr>
              <a:t>安全</a:t>
            </a:r>
            <a:r>
              <a:rPr sz="1400" spc="-11" dirty="0">
                <a:solidFill>
                  <a:srgbClr val="52555A"/>
                </a:solidFill>
                <a:latin typeface="標楷體" panose="03000509000000000000" pitchFamily="65" charset="-120"/>
                <a:ea typeface="標楷體" panose="03000509000000000000" pitchFamily="65" charset="-120"/>
                <a:cs typeface="微軟正黑體"/>
              </a:rPr>
              <a:t>相</a:t>
            </a:r>
            <a:r>
              <a:rPr sz="1400" dirty="0">
                <a:solidFill>
                  <a:srgbClr val="52555A"/>
                </a:solidFill>
                <a:latin typeface="標楷體" panose="03000509000000000000" pitchFamily="65" charset="-120"/>
                <a:ea typeface="標楷體" panose="03000509000000000000" pitchFamily="65" charset="-120"/>
                <a:cs typeface="微軟正黑體"/>
              </a:rPr>
              <a:t>關服</a:t>
            </a:r>
            <a:r>
              <a:rPr sz="1400" spc="-11" dirty="0">
                <a:solidFill>
                  <a:srgbClr val="52555A"/>
                </a:solidFill>
                <a:latin typeface="標楷體" panose="03000509000000000000" pitchFamily="65" charset="-120"/>
                <a:ea typeface="標楷體" panose="03000509000000000000" pitchFamily="65" charset="-120"/>
                <a:cs typeface="微軟正黑體"/>
              </a:rPr>
              <a:t>務</a:t>
            </a:r>
            <a:r>
              <a:rPr sz="1400" dirty="0">
                <a:solidFill>
                  <a:srgbClr val="52555A"/>
                </a:solidFill>
                <a:latin typeface="標楷體" panose="03000509000000000000" pitchFamily="65" charset="-120"/>
                <a:ea typeface="標楷體" panose="03000509000000000000" pitchFamily="65" charset="-120"/>
                <a:cs typeface="微軟正黑體"/>
              </a:rPr>
              <a:t>及審</a:t>
            </a:r>
            <a:r>
              <a:rPr sz="1400" spc="-11" dirty="0">
                <a:solidFill>
                  <a:srgbClr val="52555A"/>
                </a:solidFill>
                <a:latin typeface="標楷體" panose="03000509000000000000" pitchFamily="65" charset="-120"/>
                <a:ea typeface="標楷體" panose="03000509000000000000" pitchFamily="65" charset="-120"/>
                <a:cs typeface="微軟正黑體"/>
              </a:rPr>
              <a:t>驗</a:t>
            </a:r>
            <a:r>
              <a:rPr sz="1400" dirty="0">
                <a:solidFill>
                  <a:srgbClr val="52555A"/>
                </a:solidFill>
                <a:latin typeface="標楷體" panose="03000509000000000000" pitchFamily="65" charset="-120"/>
                <a:ea typeface="標楷體" panose="03000509000000000000" pitchFamily="65" charset="-120"/>
                <a:cs typeface="微軟正黑體"/>
              </a:rPr>
              <a:t>機制</a:t>
            </a:r>
            <a:r>
              <a:rPr sz="1400" spc="-11" dirty="0">
                <a:solidFill>
                  <a:srgbClr val="52555A"/>
                </a:solidFill>
                <a:latin typeface="標楷體" panose="03000509000000000000" pitchFamily="65" charset="-120"/>
                <a:ea typeface="標楷體" panose="03000509000000000000" pitchFamily="65" charset="-120"/>
                <a:cs typeface="微軟正黑體"/>
              </a:rPr>
              <a:t>之</a:t>
            </a:r>
            <a:r>
              <a:rPr sz="1400" dirty="0">
                <a:solidFill>
                  <a:srgbClr val="52555A"/>
                </a:solidFill>
                <a:latin typeface="標楷體" panose="03000509000000000000" pitchFamily="65" charset="-120"/>
                <a:ea typeface="標楷體" panose="03000509000000000000" pitchFamily="65" charset="-120"/>
                <a:cs typeface="微軟正黑體"/>
              </a:rPr>
              <a:t>發展</a:t>
            </a:r>
            <a:r>
              <a:rPr sz="1400" spc="-11" dirty="0">
                <a:solidFill>
                  <a:srgbClr val="52555A"/>
                </a:solidFill>
                <a:latin typeface="標楷體" panose="03000509000000000000" pitchFamily="65" charset="-120"/>
                <a:ea typeface="標楷體" panose="03000509000000000000" pitchFamily="65" charset="-120"/>
                <a:cs typeface="微軟正黑體"/>
              </a:rPr>
              <a:t>及</a:t>
            </a:r>
            <a:r>
              <a:rPr sz="1400" dirty="0">
                <a:solidFill>
                  <a:srgbClr val="52555A"/>
                </a:solidFill>
                <a:latin typeface="標楷體" panose="03000509000000000000" pitchFamily="65" charset="-120"/>
                <a:ea typeface="標楷體" panose="03000509000000000000" pitchFamily="65" charset="-120"/>
                <a:cs typeface="微軟正黑體"/>
              </a:rPr>
              <a:t>推動。</a:t>
            </a:r>
            <a:endParaRPr sz="1400" dirty="0">
              <a:latin typeface="標楷體" panose="03000509000000000000" pitchFamily="65" charset="-120"/>
              <a:ea typeface="標楷體" panose="03000509000000000000" pitchFamily="65" charset="-120"/>
              <a:cs typeface="微軟正黑體"/>
            </a:endParaRPr>
          </a:p>
        </p:txBody>
      </p:sp>
      <p:sp>
        <p:nvSpPr>
          <p:cNvPr id="8" name="object 8"/>
          <p:cNvSpPr/>
          <p:nvPr/>
        </p:nvSpPr>
        <p:spPr>
          <a:xfrm>
            <a:off x="3837607" y="4797152"/>
            <a:ext cx="292418" cy="242888"/>
          </a:xfrm>
          <a:custGeom>
            <a:avLst/>
            <a:gdLst/>
            <a:ahLst/>
            <a:cxnLst/>
            <a:rect l="l" t="t" r="r" b="b"/>
            <a:pathLst>
              <a:path w="389889" h="323850">
                <a:moveTo>
                  <a:pt x="99126" y="0"/>
                </a:moveTo>
                <a:lnTo>
                  <a:pt x="54525" y="2831"/>
                </a:lnTo>
                <a:lnTo>
                  <a:pt x="13671" y="11265"/>
                </a:lnTo>
                <a:lnTo>
                  <a:pt x="0" y="38108"/>
                </a:lnTo>
                <a:lnTo>
                  <a:pt x="267" y="47558"/>
                </a:lnTo>
                <a:lnTo>
                  <a:pt x="7558" y="97824"/>
                </a:lnTo>
                <a:lnTo>
                  <a:pt x="22480" y="144292"/>
                </a:lnTo>
                <a:lnTo>
                  <a:pt x="48769" y="194170"/>
                </a:lnTo>
                <a:lnTo>
                  <a:pt x="74021" y="227334"/>
                </a:lnTo>
                <a:lnTo>
                  <a:pt x="106449" y="259076"/>
                </a:lnTo>
                <a:lnTo>
                  <a:pt x="145772" y="287387"/>
                </a:lnTo>
                <a:lnTo>
                  <a:pt x="185423" y="307011"/>
                </a:lnTo>
                <a:lnTo>
                  <a:pt x="223592" y="318509"/>
                </a:lnTo>
                <a:lnTo>
                  <a:pt x="276455" y="323845"/>
                </a:lnTo>
                <a:lnTo>
                  <a:pt x="292536" y="323207"/>
                </a:lnTo>
                <a:lnTo>
                  <a:pt x="334864" y="316710"/>
                </a:lnTo>
                <a:lnTo>
                  <a:pt x="374058" y="304444"/>
                </a:lnTo>
                <a:lnTo>
                  <a:pt x="384604" y="300188"/>
                </a:lnTo>
                <a:lnTo>
                  <a:pt x="387291" y="299195"/>
                </a:lnTo>
                <a:lnTo>
                  <a:pt x="388135" y="299195"/>
                </a:lnTo>
                <a:lnTo>
                  <a:pt x="388491" y="297673"/>
                </a:lnTo>
                <a:lnTo>
                  <a:pt x="388893" y="294021"/>
                </a:lnTo>
                <a:lnTo>
                  <a:pt x="389229" y="288420"/>
                </a:lnTo>
                <a:lnTo>
                  <a:pt x="389252" y="287387"/>
                </a:lnTo>
                <a:lnTo>
                  <a:pt x="389282" y="272032"/>
                </a:lnTo>
                <a:lnTo>
                  <a:pt x="388787" y="261575"/>
                </a:lnTo>
                <a:lnTo>
                  <a:pt x="383946" y="223135"/>
                </a:lnTo>
                <a:lnTo>
                  <a:pt x="371793" y="177417"/>
                </a:lnTo>
                <a:lnTo>
                  <a:pt x="349626" y="129290"/>
                </a:lnTo>
                <a:lnTo>
                  <a:pt x="327695" y="97729"/>
                </a:lnTo>
                <a:lnTo>
                  <a:pt x="299317" y="68466"/>
                </a:lnTo>
                <a:lnTo>
                  <a:pt x="264163" y="42939"/>
                </a:lnTo>
                <a:lnTo>
                  <a:pt x="226727" y="24018"/>
                </a:lnTo>
                <a:lnTo>
                  <a:pt x="188786" y="11231"/>
                </a:lnTo>
                <a:lnTo>
                  <a:pt x="133396" y="1518"/>
                </a:lnTo>
                <a:lnTo>
                  <a:pt x="115902" y="341"/>
                </a:lnTo>
                <a:lnTo>
                  <a:pt x="99126" y="0"/>
                </a:lnTo>
                <a:close/>
              </a:path>
              <a:path w="389889" h="323850">
                <a:moveTo>
                  <a:pt x="388135" y="299195"/>
                </a:moveTo>
                <a:lnTo>
                  <a:pt x="387291" y="299195"/>
                </a:lnTo>
                <a:lnTo>
                  <a:pt x="388131" y="299212"/>
                </a:lnTo>
                <a:close/>
              </a:path>
            </a:pathLst>
          </a:custGeom>
          <a:solidFill>
            <a:srgbClr val="0096A9"/>
          </a:solidFill>
        </p:spPr>
        <p:txBody>
          <a:bodyPr wrap="square" lIns="0" tIns="0" rIns="0" bIns="0" rtlCol="0"/>
          <a:lstStyle/>
          <a:p>
            <a:endParaRPr sz="1350"/>
          </a:p>
        </p:txBody>
      </p:sp>
      <p:sp>
        <p:nvSpPr>
          <p:cNvPr id="9" name="object 9"/>
          <p:cNvSpPr/>
          <p:nvPr/>
        </p:nvSpPr>
        <p:spPr>
          <a:xfrm>
            <a:off x="118214" y="3483650"/>
            <a:ext cx="1560195" cy="810578"/>
          </a:xfrm>
          <a:custGeom>
            <a:avLst/>
            <a:gdLst/>
            <a:ahLst/>
            <a:cxnLst/>
            <a:rect l="l" t="t" r="r" b="b"/>
            <a:pathLst>
              <a:path w="2080260" h="1080770">
                <a:moveTo>
                  <a:pt x="1200913" y="0"/>
                </a:moveTo>
                <a:lnTo>
                  <a:pt x="1151230" y="1414"/>
                </a:lnTo>
                <a:lnTo>
                  <a:pt x="1100542" y="4988"/>
                </a:lnTo>
                <a:lnTo>
                  <a:pt x="1061889" y="9157"/>
                </a:lnTo>
                <a:lnTo>
                  <a:pt x="1022710" y="14656"/>
                </a:lnTo>
                <a:lnTo>
                  <a:pt x="914380" y="36296"/>
                </a:lnTo>
                <a:lnTo>
                  <a:pt x="823396" y="61746"/>
                </a:lnTo>
                <a:lnTo>
                  <a:pt x="736671" y="92428"/>
                </a:lnTo>
                <a:lnTo>
                  <a:pt x="654293" y="127621"/>
                </a:lnTo>
                <a:lnTo>
                  <a:pt x="576352" y="166608"/>
                </a:lnTo>
                <a:lnTo>
                  <a:pt x="502936" y="208670"/>
                </a:lnTo>
                <a:lnTo>
                  <a:pt x="434135" y="253089"/>
                </a:lnTo>
                <a:lnTo>
                  <a:pt x="370036" y="299146"/>
                </a:lnTo>
                <a:lnTo>
                  <a:pt x="310729" y="346123"/>
                </a:lnTo>
                <a:lnTo>
                  <a:pt x="256303" y="393301"/>
                </a:lnTo>
                <a:lnTo>
                  <a:pt x="206846" y="439962"/>
                </a:lnTo>
                <a:lnTo>
                  <a:pt x="162447" y="485387"/>
                </a:lnTo>
                <a:lnTo>
                  <a:pt x="123195" y="528858"/>
                </a:lnTo>
                <a:lnTo>
                  <a:pt x="89178" y="569657"/>
                </a:lnTo>
                <a:lnTo>
                  <a:pt x="60486" y="607064"/>
                </a:lnTo>
                <a:lnTo>
                  <a:pt x="37207" y="640362"/>
                </a:lnTo>
                <a:lnTo>
                  <a:pt x="7244" y="691755"/>
                </a:lnTo>
                <a:lnTo>
                  <a:pt x="0" y="718088"/>
                </a:lnTo>
                <a:lnTo>
                  <a:pt x="5386" y="726815"/>
                </a:lnTo>
                <a:lnTo>
                  <a:pt x="35090" y="758766"/>
                </a:lnTo>
                <a:lnTo>
                  <a:pt x="89306" y="805390"/>
                </a:lnTo>
                <a:lnTo>
                  <a:pt x="125335" y="832460"/>
                </a:lnTo>
                <a:lnTo>
                  <a:pt x="167165" y="861103"/>
                </a:lnTo>
                <a:lnTo>
                  <a:pt x="214687" y="890623"/>
                </a:lnTo>
                <a:lnTo>
                  <a:pt x="267794" y="920320"/>
                </a:lnTo>
                <a:lnTo>
                  <a:pt x="326375" y="949498"/>
                </a:lnTo>
                <a:lnTo>
                  <a:pt x="390322" y="977457"/>
                </a:lnTo>
                <a:lnTo>
                  <a:pt x="459527" y="1003499"/>
                </a:lnTo>
                <a:lnTo>
                  <a:pt x="533879" y="1026928"/>
                </a:lnTo>
                <a:lnTo>
                  <a:pt x="613270" y="1047044"/>
                </a:lnTo>
                <a:lnTo>
                  <a:pt x="697592" y="1063149"/>
                </a:lnTo>
                <a:lnTo>
                  <a:pt x="786735" y="1074545"/>
                </a:lnTo>
                <a:lnTo>
                  <a:pt x="880590" y="1080535"/>
                </a:lnTo>
                <a:lnTo>
                  <a:pt x="979049" y="1080420"/>
                </a:lnTo>
                <a:lnTo>
                  <a:pt x="1082003" y="1073502"/>
                </a:lnTo>
                <a:lnTo>
                  <a:pt x="1189342" y="1059083"/>
                </a:lnTo>
                <a:lnTo>
                  <a:pt x="1277058" y="1041600"/>
                </a:lnTo>
                <a:lnTo>
                  <a:pt x="1359228" y="1019924"/>
                </a:lnTo>
                <a:lnTo>
                  <a:pt x="1436018" y="994497"/>
                </a:lnTo>
                <a:lnTo>
                  <a:pt x="1507597" y="965758"/>
                </a:lnTo>
                <a:lnTo>
                  <a:pt x="1574130" y="934149"/>
                </a:lnTo>
                <a:lnTo>
                  <a:pt x="1635785" y="900109"/>
                </a:lnTo>
                <a:lnTo>
                  <a:pt x="1692729" y="864079"/>
                </a:lnTo>
                <a:lnTo>
                  <a:pt x="1745128" y="826500"/>
                </a:lnTo>
                <a:lnTo>
                  <a:pt x="1793151" y="787812"/>
                </a:lnTo>
                <a:lnTo>
                  <a:pt x="1836962" y="748457"/>
                </a:lnTo>
                <a:lnTo>
                  <a:pt x="1876731" y="708873"/>
                </a:lnTo>
                <a:lnTo>
                  <a:pt x="1912623" y="669503"/>
                </a:lnTo>
                <a:lnTo>
                  <a:pt x="1944806" y="630786"/>
                </a:lnTo>
                <a:lnTo>
                  <a:pt x="1973446" y="593162"/>
                </a:lnTo>
                <a:lnTo>
                  <a:pt x="1998711" y="557074"/>
                </a:lnTo>
                <a:lnTo>
                  <a:pt x="2020767" y="522960"/>
                </a:lnTo>
                <a:lnTo>
                  <a:pt x="2055922" y="462420"/>
                </a:lnTo>
                <a:lnTo>
                  <a:pt x="2067600" y="440212"/>
                </a:lnTo>
                <a:lnTo>
                  <a:pt x="1767827" y="440212"/>
                </a:lnTo>
                <a:lnTo>
                  <a:pt x="2049386" y="321467"/>
                </a:lnTo>
                <a:lnTo>
                  <a:pt x="2009876" y="288234"/>
                </a:lnTo>
                <a:lnTo>
                  <a:pt x="1960061" y="250343"/>
                </a:lnTo>
                <a:lnTo>
                  <a:pt x="1900374" y="209633"/>
                </a:lnTo>
                <a:lnTo>
                  <a:pt x="1866963" y="188797"/>
                </a:lnTo>
                <a:lnTo>
                  <a:pt x="1831247" y="167947"/>
                </a:lnTo>
                <a:lnTo>
                  <a:pt x="1793278" y="147313"/>
                </a:lnTo>
                <a:lnTo>
                  <a:pt x="1753111" y="127125"/>
                </a:lnTo>
                <a:lnTo>
                  <a:pt x="1710800" y="107613"/>
                </a:lnTo>
                <a:lnTo>
                  <a:pt x="1666399" y="89008"/>
                </a:lnTo>
                <a:lnTo>
                  <a:pt x="1619961" y="71539"/>
                </a:lnTo>
                <a:lnTo>
                  <a:pt x="1571542" y="55437"/>
                </a:lnTo>
                <a:lnTo>
                  <a:pt x="1521195" y="40932"/>
                </a:lnTo>
                <a:lnTo>
                  <a:pt x="1468973" y="28253"/>
                </a:lnTo>
                <a:lnTo>
                  <a:pt x="1414932" y="17632"/>
                </a:lnTo>
                <a:lnTo>
                  <a:pt x="1359125" y="9297"/>
                </a:lnTo>
                <a:lnTo>
                  <a:pt x="1301605" y="3480"/>
                </a:lnTo>
                <a:lnTo>
                  <a:pt x="1242428" y="411"/>
                </a:lnTo>
                <a:lnTo>
                  <a:pt x="1225366" y="66"/>
                </a:lnTo>
                <a:lnTo>
                  <a:pt x="1200913" y="0"/>
                </a:lnTo>
                <a:close/>
              </a:path>
              <a:path w="2080260" h="1080770">
                <a:moveTo>
                  <a:pt x="2080247" y="415066"/>
                </a:moveTo>
                <a:lnTo>
                  <a:pt x="1767827" y="440212"/>
                </a:lnTo>
                <a:lnTo>
                  <a:pt x="2067600" y="440212"/>
                </a:lnTo>
                <a:lnTo>
                  <a:pt x="2069355" y="436874"/>
                </a:lnTo>
                <a:lnTo>
                  <a:pt x="2080247" y="415066"/>
                </a:lnTo>
                <a:close/>
              </a:path>
            </a:pathLst>
          </a:custGeom>
          <a:solidFill>
            <a:srgbClr val="C4D5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 name="object 10"/>
          <p:cNvSpPr/>
          <p:nvPr/>
        </p:nvSpPr>
        <p:spPr>
          <a:xfrm>
            <a:off x="447606" y="1947006"/>
            <a:ext cx="1263491" cy="1543526"/>
          </a:xfrm>
          <a:custGeom>
            <a:avLst/>
            <a:gdLst/>
            <a:ahLst/>
            <a:cxnLst/>
            <a:rect l="l" t="t" r="r" b="b"/>
            <a:pathLst>
              <a:path w="1684655" h="2058035">
                <a:moveTo>
                  <a:pt x="91875" y="2412"/>
                </a:moveTo>
                <a:lnTo>
                  <a:pt x="71474" y="53555"/>
                </a:lnTo>
                <a:lnTo>
                  <a:pt x="48437" y="133959"/>
                </a:lnTo>
                <a:lnTo>
                  <a:pt x="36337" y="186165"/>
                </a:lnTo>
                <a:lnTo>
                  <a:pt x="24848" y="245534"/>
                </a:lnTo>
                <a:lnTo>
                  <a:pt x="14720" y="311437"/>
                </a:lnTo>
                <a:lnTo>
                  <a:pt x="6703" y="383245"/>
                </a:lnTo>
                <a:lnTo>
                  <a:pt x="1546" y="460327"/>
                </a:lnTo>
                <a:lnTo>
                  <a:pt x="0" y="542055"/>
                </a:lnTo>
                <a:lnTo>
                  <a:pt x="2812" y="627798"/>
                </a:lnTo>
                <a:lnTo>
                  <a:pt x="10734" y="716928"/>
                </a:lnTo>
                <a:lnTo>
                  <a:pt x="24515" y="808815"/>
                </a:lnTo>
                <a:lnTo>
                  <a:pt x="44905" y="902829"/>
                </a:lnTo>
                <a:lnTo>
                  <a:pt x="72652" y="998340"/>
                </a:lnTo>
                <a:lnTo>
                  <a:pt x="108507" y="1094720"/>
                </a:lnTo>
                <a:lnTo>
                  <a:pt x="153220" y="1191339"/>
                </a:lnTo>
                <a:lnTo>
                  <a:pt x="207539" y="1287568"/>
                </a:lnTo>
                <a:lnTo>
                  <a:pt x="272215" y="1382776"/>
                </a:lnTo>
                <a:lnTo>
                  <a:pt x="331882" y="1458078"/>
                </a:lnTo>
                <a:lnTo>
                  <a:pt x="394697" y="1527897"/>
                </a:lnTo>
                <a:lnTo>
                  <a:pt x="460176" y="1592420"/>
                </a:lnTo>
                <a:lnTo>
                  <a:pt x="527838" y="1651830"/>
                </a:lnTo>
                <a:lnTo>
                  <a:pt x="597201" y="1706312"/>
                </a:lnTo>
                <a:lnTo>
                  <a:pt x="667783" y="1756052"/>
                </a:lnTo>
                <a:lnTo>
                  <a:pt x="739102" y="1801234"/>
                </a:lnTo>
                <a:lnTo>
                  <a:pt x="810675" y="1842044"/>
                </a:lnTo>
                <a:lnTo>
                  <a:pt x="882021" y="1878666"/>
                </a:lnTo>
                <a:lnTo>
                  <a:pt x="952657" y="1911286"/>
                </a:lnTo>
                <a:lnTo>
                  <a:pt x="1022102" y="1940088"/>
                </a:lnTo>
                <a:lnTo>
                  <a:pt x="1089872" y="1965257"/>
                </a:lnTo>
                <a:lnTo>
                  <a:pt x="1155487" y="1986979"/>
                </a:lnTo>
                <a:lnTo>
                  <a:pt x="1218464" y="2005438"/>
                </a:lnTo>
                <a:lnTo>
                  <a:pt x="1278321" y="2020820"/>
                </a:lnTo>
                <a:lnTo>
                  <a:pt x="1334576" y="2033308"/>
                </a:lnTo>
                <a:lnTo>
                  <a:pt x="1386746" y="2043089"/>
                </a:lnTo>
                <a:lnTo>
                  <a:pt x="1434351" y="2050347"/>
                </a:lnTo>
                <a:lnTo>
                  <a:pt x="1476907" y="2055267"/>
                </a:lnTo>
                <a:lnTo>
                  <a:pt x="1513932" y="2058034"/>
                </a:lnTo>
                <a:lnTo>
                  <a:pt x="1383757" y="1695703"/>
                </a:lnTo>
                <a:lnTo>
                  <a:pt x="1679407" y="1695703"/>
                </a:lnTo>
                <a:lnTo>
                  <a:pt x="1679607" y="1693601"/>
                </a:lnTo>
                <a:lnTo>
                  <a:pt x="1683118" y="1630465"/>
                </a:lnTo>
                <a:lnTo>
                  <a:pt x="1684108" y="1563554"/>
                </a:lnTo>
                <a:lnTo>
                  <a:pt x="1682160" y="1493172"/>
                </a:lnTo>
                <a:lnTo>
                  <a:pt x="1676857" y="1419621"/>
                </a:lnTo>
                <a:lnTo>
                  <a:pt x="1667781" y="1343207"/>
                </a:lnTo>
                <a:lnTo>
                  <a:pt x="1654515" y="1264232"/>
                </a:lnTo>
                <a:lnTo>
                  <a:pt x="1636641" y="1183000"/>
                </a:lnTo>
                <a:lnTo>
                  <a:pt x="1613741" y="1099815"/>
                </a:lnTo>
                <a:lnTo>
                  <a:pt x="1585399" y="1014982"/>
                </a:lnTo>
                <a:lnTo>
                  <a:pt x="1551197" y="928802"/>
                </a:lnTo>
                <a:lnTo>
                  <a:pt x="1510717" y="841581"/>
                </a:lnTo>
                <a:lnTo>
                  <a:pt x="1463541" y="753623"/>
                </a:lnTo>
                <a:lnTo>
                  <a:pt x="1409253" y="665230"/>
                </a:lnTo>
                <a:lnTo>
                  <a:pt x="1347435" y="576706"/>
                </a:lnTo>
                <a:lnTo>
                  <a:pt x="1287331" y="500490"/>
                </a:lnTo>
                <a:lnTo>
                  <a:pt x="1225751" y="431224"/>
                </a:lnTo>
                <a:lnTo>
                  <a:pt x="1162996" y="368580"/>
                </a:lnTo>
                <a:lnTo>
                  <a:pt x="1099372" y="312233"/>
                </a:lnTo>
                <a:lnTo>
                  <a:pt x="1035179" y="261854"/>
                </a:lnTo>
                <a:lnTo>
                  <a:pt x="970722" y="217116"/>
                </a:lnTo>
                <a:lnTo>
                  <a:pt x="906303" y="177694"/>
                </a:lnTo>
                <a:lnTo>
                  <a:pt x="842225" y="143259"/>
                </a:lnTo>
                <a:lnTo>
                  <a:pt x="778792" y="113484"/>
                </a:lnTo>
                <a:lnTo>
                  <a:pt x="716305" y="88042"/>
                </a:lnTo>
                <a:lnTo>
                  <a:pt x="655069" y="66607"/>
                </a:lnTo>
                <a:lnTo>
                  <a:pt x="595387" y="48851"/>
                </a:lnTo>
                <a:lnTo>
                  <a:pt x="537560" y="34447"/>
                </a:lnTo>
                <a:lnTo>
                  <a:pt x="481893" y="23068"/>
                </a:lnTo>
                <a:lnTo>
                  <a:pt x="428688" y="14386"/>
                </a:lnTo>
                <a:lnTo>
                  <a:pt x="378248" y="8076"/>
                </a:lnTo>
                <a:lnTo>
                  <a:pt x="332800" y="3982"/>
                </a:lnTo>
                <a:lnTo>
                  <a:pt x="102727" y="3982"/>
                </a:lnTo>
                <a:lnTo>
                  <a:pt x="96303" y="3956"/>
                </a:lnTo>
                <a:lnTo>
                  <a:pt x="92653" y="3468"/>
                </a:lnTo>
                <a:lnTo>
                  <a:pt x="91875" y="2412"/>
                </a:lnTo>
                <a:close/>
              </a:path>
              <a:path w="1684655" h="2058035">
                <a:moveTo>
                  <a:pt x="1679407" y="1695703"/>
                </a:moveTo>
                <a:lnTo>
                  <a:pt x="1383757" y="1695703"/>
                </a:lnTo>
                <a:lnTo>
                  <a:pt x="1628994" y="1976119"/>
                </a:lnTo>
                <a:lnTo>
                  <a:pt x="1648710" y="1902313"/>
                </a:lnTo>
                <a:lnTo>
                  <a:pt x="1658128" y="1857317"/>
                </a:lnTo>
                <a:lnTo>
                  <a:pt x="1666695" y="1807330"/>
                </a:lnTo>
                <a:lnTo>
                  <a:pt x="1673994" y="1752657"/>
                </a:lnTo>
                <a:lnTo>
                  <a:pt x="1679407" y="1695703"/>
                </a:lnTo>
                <a:close/>
              </a:path>
              <a:path w="1684655" h="2058035">
                <a:moveTo>
                  <a:pt x="210201" y="0"/>
                </a:moveTo>
                <a:lnTo>
                  <a:pt x="194019" y="246"/>
                </a:lnTo>
                <a:lnTo>
                  <a:pt x="173015" y="812"/>
                </a:lnTo>
                <a:lnTo>
                  <a:pt x="154196" y="1539"/>
                </a:lnTo>
                <a:lnTo>
                  <a:pt x="111826" y="3649"/>
                </a:lnTo>
                <a:lnTo>
                  <a:pt x="102727" y="3982"/>
                </a:lnTo>
                <a:lnTo>
                  <a:pt x="332800" y="3982"/>
                </a:lnTo>
                <a:lnTo>
                  <a:pt x="330877" y="3809"/>
                </a:lnTo>
                <a:lnTo>
                  <a:pt x="286876" y="1259"/>
                </a:lnTo>
                <a:lnTo>
                  <a:pt x="246550" y="98"/>
                </a:lnTo>
                <a:lnTo>
                  <a:pt x="210201" y="0"/>
                </a:lnTo>
                <a:close/>
              </a:path>
            </a:pathLst>
          </a:custGeom>
          <a:solidFill>
            <a:srgbClr val="046A38"/>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 name="object 11"/>
          <p:cNvSpPr/>
          <p:nvPr/>
        </p:nvSpPr>
        <p:spPr>
          <a:xfrm>
            <a:off x="1723350" y="1883569"/>
            <a:ext cx="836771" cy="1531144"/>
          </a:xfrm>
          <a:custGeom>
            <a:avLst/>
            <a:gdLst/>
            <a:ahLst/>
            <a:cxnLst/>
            <a:rect l="l" t="t" r="r" b="b"/>
            <a:pathLst>
              <a:path w="1115695" h="2041525">
                <a:moveTo>
                  <a:pt x="741178" y="1728342"/>
                </a:moveTo>
                <a:lnTo>
                  <a:pt x="322591" y="1728342"/>
                </a:lnTo>
                <a:lnTo>
                  <a:pt x="314717" y="2041398"/>
                </a:lnTo>
                <a:lnTo>
                  <a:pt x="368011" y="2017609"/>
                </a:lnTo>
                <a:lnTo>
                  <a:pt x="435323" y="1981044"/>
                </a:lnTo>
                <a:lnTo>
                  <a:pt x="473170" y="1957673"/>
                </a:lnTo>
                <a:lnTo>
                  <a:pt x="513243" y="1930751"/>
                </a:lnTo>
                <a:lnTo>
                  <a:pt x="555116" y="1900159"/>
                </a:lnTo>
                <a:lnTo>
                  <a:pt x="598362" y="1865778"/>
                </a:lnTo>
                <a:lnTo>
                  <a:pt x="642556" y="1827490"/>
                </a:lnTo>
                <a:lnTo>
                  <a:pt x="687272" y="1785175"/>
                </a:lnTo>
                <a:lnTo>
                  <a:pt x="732083" y="1738715"/>
                </a:lnTo>
                <a:lnTo>
                  <a:pt x="741178" y="1728342"/>
                </a:lnTo>
                <a:close/>
              </a:path>
              <a:path w="1115695" h="2041525">
                <a:moveTo>
                  <a:pt x="824368" y="0"/>
                </a:moveTo>
                <a:lnTo>
                  <a:pt x="782538" y="13824"/>
                </a:lnTo>
                <a:lnTo>
                  <a:pt x="721074" y="41439"/>
                </a:lnTo>
                <a:lnTo>
                  <a:pt x="682536" y="61220"/>
                </a:lnTo>
                <a:lnTo>
                  <a:pt x="639802" y="85184"/>
                </a:lnTo>
                <a:lnTo>
                  <a:pt x="593627" y="113483"/>
                </a:lnTo>
                <a:lnTo>
                  <a:pt x="544767" y="146267"/>
                </a:lnTo>
                <a:lnTo>
                  <a:pt x="493978" y="183689"/>
                </a:lnTo>
                <a:lnTo>
                  <a:pt x="442015" y="225899"/>
                </a:lnTo>
                <a:lnTo>
                  <a:pt x="389635" y="273048"/>
                </a:lnTo>
                <a:lnTo>
                  <a:pt x="337593" y="325288"/>
                </a:lnTo>
                <a:lnTo>
                  <a:pt x="286644" y="382770"/>
                </a:lnTo>
                <a:lnTo>
                  <a:pt x="237545" y="445644"/>
                </a:lnTo>
                <a:lnTo>
                  <a:pt x="191051" y="514063"/>
                </a:lnTo>
                <a:lnTo>
                  <a:pt x="147918" y="588177"/>
                </a:lnTo>
                <a:lnTo>
                  <a:pt x="108901" y="668137"/>
                </a:lnTo>
                <a:lnTo>
                  <a:pt x="74756" y="754094"/>
                </a:lnTo>
                <a:lnTo>
                  <a:pt x="46239" y="846201"/>
                </a:lnTo>
                <a:lnTo>
                  <a:pt x="27914" y="923932"/>
                </a:lnTo>
                <a:lnTo>
                  <a:pt x="14467" y="1000814"/>
                </a:lnTo>
                <a:lnTo>
                  <a:pt x="5560" y="1076638"/>
                </a:lnTo>
                <a:lnTo>
                  <a:pt x="851" y="1151197"/>
                </a:lnTo>
                <a:lnTo>
                  <a:pt x="0" y="1224279"/>
                </a:lnTo>
                <a:lnTo>
                  <a:pt x="2666" y="1295678"/>
                </a:lnTo>
                <a:lnTo>
                  <a:pt x="8510" y="1365184"/>
                </a:lnTo>
                <a:lnTo>
                  <a:pt x="17190" y="1432589"/>
                </a:lnTo>
                <a:lnTo>
                  <a:pt x="28367" y="1497683"/>
                </a:lnTo>
                <a:lnTo>
                  <a:pt x="41699" y="1560258"/>
                </a:lnTo>
                <a:lnTo>
                  <a:pt x="56847" y="1620105"/>
                </a:lnTo>
                <a:lnTo>
                  <a:pt x="73470" y="1677015"/>
                </a:lnTo>
                <a:lnTo>
                  <a:pt x="91228" y="1730780"/>
                </a:lnTo>
                <a:lnTo>
                  <a:pt x="109780" y="1781190"/>
                </a:lnTo>
                <a:lnTo>
                  <a:pt x="128785" y="1828038"/>
                </a:lnTo>
                <a:lnTo>
                  <a:pt x="147904" y="1871113"/>
                </a:lnTo>
                <a:lnTo>
                  <a:pt x="166796" y="1910208"/>
                </a:lnTo>
                <a:lnTo>
                  <a:pt x="185121" y="1945113"/>
                </a:lnTo>
                <a:lnTo>
                  <a:pt x="218705" y="2001520"/>
                </a:lnTo>
                <a:lnTo>
                  <a:pt x="322591" y="1728342"/>
                </a:lnTo>
                <a:lnTo>
                  <a:pt x="741178" y="1728342"/>
                </a:lnTo>
                <a:lnTo>
                  <a:pt x="776563" y="1687991"/>
                </a:lnTo>
                <a:lnTo>
                  <a:pt x="820285" y="1632884"/>
                </a:lnTo>
                <a:lnTo>
                  <a:pt x="862825" y="1573275"/>
                </a:lnTo>
                <a:lnTo>
                  <a:pt x="903755" y="1509045"/>
                </a:lnTo>
                <a:lnTo>
                  <a:pt x="942650" y="1440076"/>
                </a:lnTo>
                <a:lnTo>
                  <a:pt x="979083" y="1366248"/>
                </a:lnTo>
                <a:lnTo>
                  <a:pt x="1012629" y="1287443"/>
                </a:lnTo>
                <a:lnTo>
                  <a:pt x="1042860" y="1203541"/>
                </a:lnTo>
                <a:lnTo>
                  <a:pt x="1069351" y="1114425"/>
                </a:lnTo>
                <a:lnTo>
                  <a:pt x="1093271" y="1009542"/>
                </a:lnTo>
                <a:lnTo>
                  <a:pt x="1108396" y="909511"/>
                </a:lnTo>
                <a:lnTo>
                  <a:pt x="1115557" y="814384"/>
                </a:lnTo>
                <a:lnTo>
                  <a:pt x="1115587" y="724216"/>
                </a:lnTo>
                <a:lnTo>
                  <a:pt x="1109315" y="639062"/>
                </a:lnTo>
                <a:lnTo>
                  <a:pt x="1097573" y="558973"/>
                </a:lnTo>
                <a:lnTo>
                  <a:pt x="1081193" y="484006"/>
                </a:lnTo>
                <a:lnTo>
                  <a:pt x="1061006" y="414214"/>
                </a:lnTo>
                <a:lnTo>
                  <a:pt x="1037843" y="349650"/>
                </a:lnTo>
                <a:lnTo>
                  <a:pt x="1012535" y="290369"/>
                </a:lnTo>
                <a:lnTo>
                  <a:pt x="985913" y="236425"/>
                </a:lnTo>
                <a:lnTo>
                  <a:pt x="958810" y="187872"/>
                </a:lnTo>
                <a:lnTo>
                  <a:pt x="932055" y="144764"/>
                </a:lnTo>
                <a:lnTo>
                  <a:pt x="906480" y="107155"/>
                </a:lnTo>
                <a:lnTo>
                  <a:pt x="882917" y="75098"/>
                </a:lnTo>
                <a:lnTo>
                  <a:pt x="845151" y="27860"/>
                </a:lnTo>
                <a:lnTo>
                  <a:pt x="832610" y="12786"/>
                </a:lnTo>
                <a:lnTo>
                  <a:pt x="825405" y="3481"/>
                </a:lnTo>
                <a:lnTo>
                  <a:pt x="824368" y="0"/>
                </a:lnTo>
                <a:close/>
              </a:path>
            </a:pathLst>
          </a:custGeom>
          <a:solidFill>
            <a:srgbClr val="61B5E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 name="object 12"/>
          <p:cNvSpPr/>
          <p:nvPr/>
        </p:nvSpPr>
        <p:spPr>
          <a:xfrm>
            <a:off x="2107977" y="2813552"/>
            <a:ext cx="1838325" cy="880110"/>
          </a:xfrm>
          <a:custGeom>
            <a:avLst/>
            <a:gdLst/>
            <a:ahLst/>
            <a:cxnLst/>
            <a:rect l="l" t="t" r="r" b="b"/>
            <a:pathLst>
              <a:path w="2451100" h="1173479">
                <a:moveTo>
                  <a:pt x="1902584" y="869492"/>
                </a:moveTo>
                <a:lnTo>
                  <a:pt x="269367" y="869492"/>
                </a:lnTo>
                <a:lnTo>
                  <a:pt x="13081" y="977315"/>
                </a:lnTo>
                <a:lnTo>
                  <a:pt x="66649" y="1008184"/>
                </a:lnTo>
                <a:lnTo>
                  <a:pt x="101710" y="1025677"/>
                </a:lnTo>
                <a:lnTo>
                  <a:pt x="142129" y="1043956"/>
                </a:lnTo>
                <a:lnTo>
                  <a:pt x="187785" y="1062580"/>
                </a:lnTo>
                <a:lnTo>
                  <a:pt x="238558" y="1081109"/>
                </a:lnTo>
                <a:lnTo>
                  <a:pt x="294327" y="1099102"/>
                </a:lnTo>
                <a:lnTo>
                  <a:pt x="354973" y="1116119"/>
                </a:lnTo>
                <a:lnTo>
                  <a:pt x="420374" y="1131720"/>
                </a:lnTo>
                <a:lnTo>
                  <a:pt x="490410" y="1145463"/>
                </a:lnTo>
                <a:lnTo>
                  <a:pt x="564961" y="1156910"/>
                </a:lnTo>
                <a:lnTo>
                  <a:pt x="643907" y="1165618"/>
                </a:lnTo>
                <a:lnTo>
                  <a:pt x="727126" y="1171148"/>
                </a:lnTo>
                <a:lnTo>
                  <a:pt x="814500" y="1173059"/>
                </a:lnTo>
                <a:lnTo>
                  <a:pt x="905906" y="1170911"/>
                </a:lnTo>
                <a:lnTo>
                  <a:pt x="1001226" y="1164263"/>
                </a:lnTo>
                <a:lnTo>
                  <a:pt x="1100338" y="1152676"/>
                </a:lnTo>
                <a:lnTo>
                  <a:pt x="1203122" y="1135708"/>
                </a:lnTo>
                <a:lnTo>
                  <a:pt x="1309458" y="1112919"/>
                </a:lnTo>
                <a:lnTo>
                  <a:pt x="1419225" y="1083868"/>
                </a:lnTo>
                <a:lnTo>
                  <a:pt x="1542957" y="1043918"/>
                </a:lnTo>
                <a:lnTo>
                  <a:pt x="1656607" y="999342"/>
                </a:lnTo>
                <a:lnTo>
                  <a:pt x="1760590" y="950874"/>
                </a:lnTo>
                <a:lnTo>
                  <a:pt x="1855320" y="899242"/>
                </a:lnTo>
                <a:lnTo>
                  <a:pt x="1902584" y="869492"/>
                </a:lnTo>
                <a:close/>
              </a:path>
              <a:path w="2451100" h="1173479">
                <a:moveTo>
                  <a:pt x="1601654" y="0"/>
                </a:moveTo>
                <a:lnTo>
                  <a:pt x="1552016" y="745"/>
                </a:lnTo>
                <a:lnTo>
                  <a:pt x="1501356" y="3014"/>
                </a:lnTo>
                <a:lnTo>
                  <a:pt x="1449710" y="6895"/>
                </a:lnTo>
                <a:lnTo>
                  <a:pt x="1397111" y="12481"/>
                </a:lnTo>
                <a:lnTo>
                  <a:pt x="1343593" y="19860"/>
                </a:lnTo>
                <a:lnTo>
                  <a:pt x="1289192" y="29125"/>
                </a:lnTo>
                <a:lnTo>
                  <a:pt x="1233942" y="40366"/>
                </a:lnTo>
                <a:lnTo>
                  <a:pt x="1177876" y="53674"/>
                </a:lnTo>
                <a:lnTo>
                  <a:pt x="1121028" y="69138"/>
                </a:lnTo>
                <a:lnTo>
                  <a:pt x="1027397" y="98811"/>
                </a:lnTo>
                <a:lnTo>
                  <a:pt x="937553" y="132222"/>
                </a:lnTo>
                <a:lnTo>
                  <a:pt x="851526" y="168945"/>
                </a:lnTo>
                <a:lnTo>
                  <a:pt x="769343" y="208551"/>
                </a:lnTo>
                <a:lnTo>
                  <a:pt x="691032" y="250613"/>
                </a:lnTo>
                <a:lnTo>
                  <a:pt x="616621" y="294705"/>
                </a:lnTo>
                <a:lnTo>
                  <a:pt x="546139" y="340398"/>
                </a:lnTo>
                <a:lnTo>
                  <a:pt x="479611" y="387264"/>
                </a:lnTo>
                <a:lnTo>
                  <a:pt x="417068" y="434877"/>
                </a:lnTo>
                <a:lnTo>
                  <a:pt x="358536" y="482809"/>
                </a:lnTo>
                <a:lnTo>
                  <a:pt x="304044" y="530632"/>
                </a:lnTo>
                <a:lnTo>
                  <a:pt x="253620" y="577920"/>
                </a:lnTo>
                <a:lnTo>
                  <a:pt x="207290" y="624243"/>
                </a:lnTo>
                <a:lnTo>
                  <a:pt x="165084" y="669176"/>
                </a:lnTo>
                <a:lnTo>
                  <a:pt x="127029" y="712290"/>
                </a:lnTo>
                <a:lnTo>
                  <a:pt x="93153" y="753158"/>
                </a:lnTo>
                <a:lnTo>
                  <a:pt x="63485" y="791353"/>
                </a:lnTo>
                <a:lnTo>
                  <a:pt x="38051" y="826447"/>
                </a:lnTo>
                <a:lnTo>
                  <a:pt x="0" y="885621"/>
                </a:lnTo>
                <a:lnTo>
                  <a:pt x="269367" y="869492"/>
                </a:lnTo>
                <a:lnTo>
                  <a:pt x="1902584" y="869492"/>
                </a:lnTo>
                <a:lnTo>
                  <a:pt x="1941212" y="845178"/>
                </a:lnTo>
                <a:lnTo>
                  <a:pt x="2018681" y="789412"/>
                </a:lnTo>
                <a:lnTo>
                  <a:pt x="2088141" y="732676"/>
                </a:lnTo>
                <a:lnTo>
                  <a:pt x="2150007" y="675699"/>
                </a:lnTo>
                <a:lnTo>
                  <a:pt x="2204693" y="619212"/>
                </a:lnTo>
                <a:lnTo>
                  <a:pt x="2252614" y="563946"/>
                </a:lnTo>
                <a:lnTo>
                  <a:pt x="2294185" y="510632"/>
                </a:lnTo>
                <a:lnTo>
                  <a:pt x="2329821" y="460001"/>
                </a:lnTo>
                <a:lnTo>
                  <a:pt x="2359935" y="412782"/>
                </a:lnTo>
                <a:lnTo>
                  <a:pt x="2384943" y="369707"/>
                </a:lnTo>
                <a:lnTo>
                  <a:pt x="2405258" y="331507"/>
                </a:lnTo>
                <a:lnTo>
                  <a:pt x="2433473" y="272651"/>
                </a:lnTo>
                <a:lnTo>
                  <a:pt x="2442201" y="253457"/>
                </a:lnTo>
                <a:lnTo>
                  <a:pt x="2447896" y="242060"/>
                </a:lnTo>
                <a:lnTo>
                  <a:pt x="2450973" y="239191"/>
                </a:lnTo>
                <a:lnTo>
                  <a:pt x="2448212" y="236218"/>
                </a:lnTo>
                <a:lnTo>
                  <a:pt x="2440845" y="230473"/>
                </a:lnTo>
                <a:lnTo>
                  <a:pt x="2392241" y="199657"/>
                </a:lnTo>
                <a:lnTo>
                  <a:pt x="2338891" y="170844"/>
                </a:lnTo>
                <a:lnTo>
                  <a:pt x="2269846" y="138262"/>
                </a:lnTo>
                <a:lnTo>
                  <a:pt x="2229723" y="121320"/>
                </a:lnTo>
                <a:lnTo>
                  <a:pt x="2186017" y="104350"/>
                </a:lnTo>
                <a:lnTo>
                  <a:pt x="2138842" y="87657"/>
                </a:lnTo>
                <a:lnTo>
                  <a:pt x="2088313" y="71547"/>
                </a:lnTo>
                <a:lnTo>
                  <a:pt x="2034543" y="56323"/>
                </a:lnTo>
                <a:lnTo>
                  <a:pt x="1977645" y="42292"/>
                </a:lnTo>
                <a:lnTo>
                  <a:pt x="1917735" y="29757"/>
                </a:lnTo>
                <a:lnTo>
                  <a:pt x="1854925" y="19024"/>
                </a:lnTo>
                <a:lnTo>
                  <a:pt x="1789330" y="10398"/>
                </a:lnTo>
                <a:lnTo>
                  <a:pt x="1721063" y="4184"/>
                </a:lnTo>
                <a:lnTo>
                  <a:pt x="1650238" y="685"/>
                </a:lnTo>
                <a:lnTo>
                  <a:pt x="1626080" y="169"/>
                </a:lnTo>
                <a:lnTo>
                  <a:pt x="1601654" y="0"/>
                </a:lnTo>
                <a:close/>
              </a:path>
            </a:pathLst>
          </a:custGeom>
          <a:solidFill>
            <a:srgbClr val="00206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 name="object 13"/>
          <p:cNvSpPr/>
          <p:nvPr/>
        </p:nvSpPr>
        <p:spPr>
          <a:xfrm>
            <a:off x="1990419" y="3717893"/>
            <a:ext cx="1147286" cy="953929"/>
          </a:xfrm>
          <a:custGeom>
            <a:avLst/>
            <a:gdLst/>
            <a:ahLst/>
            <a:cxnLst/>
            <a:rect l="l" t="t" r="r" b="b"/>
            <a:pathLst>
              <a:path w="1529714" h="1271904">
                <a:moveTo>
                  <a:pt x="1805" y="98805"/>
                </a:moveTo>
                <a:lnTo>
                  <a:pt x="419" y="121626"/>
                </a:lnTo>
                <a:lnTo>
                  <a:pt x="0" y="149586"/>
                </a:lnTo>
                <a:lnTo>
                  <a:pt x="841" y="182287"/>
                </a:lnTo>
                <a:lnTo>
                  <a:pt x="7487" y="260312"/>
                </a:lnTo>
                <a:lnTo>
                  <a:pt x="13879" y="304837"/>
                </a:lnTo>
                <a:lnTo>
                  <a:pt x="22710" y="352504"/>
                </a:lnTo>
                <a:lnTo>
                  <a:pt x="34275" y="402915"/>
                </a:lnTo>
                <a:lnTo>
                  <a:pt x="48867" y="455668"/>
                </a:lnTo>
                <a:lnTo>
                  <a:pt x="66782" y="510365"/>
                </a:lnTo>
                <a:lnTo>
                  <a:pt x="88313" y="566606"/>
                </a:lnTo>
                <a:lnTo>
                  <a:pt x="113755" y="623991"/>
                </a:lnTo>
                <a:lnTo>
                  <a:pt x="143403" y="682121"/>
                </a:lnTo>
                <a:lnTo>
                  <a:pt x="177551" y="740597"/>
                </a:lnTo>
                <a:lnTo>
                  <a:pt x="216493" y="799018"/>
                </a:lnTo>
                <a:lnTo>
                  <a:pt x="260524" y="856985"/>
                </a:lnTo>
                <a:lnTo>
                  <a:pt x="309938" y="914099"/>
                </a:lnTo>
                <a:lnTo>
                  <a:pt x="365029" y="969960"/>
                </a:lnTo>
                <a:lnTo>
                  <a:pt x="426092" y="1024168"/>
                </a:lnTo>
                <a:lnTo>
                  <a:pt x="493422" y="1076324"/>
                </a:lnTo>
                <a:lnTo>
                  <a:pt x="572559" y="1128699"/>
                </a:lnTo>
                <a:lnTo>
                  <a:pt x="650963" y="1171602"/>
                </a:lnTo>
                <a:lnTo>
                  <a:pt x="728275" y="1205779"/>
                </a:lnTo>
                <a:lnTo>
                  <a:pt x="804130" y="1231978"/>
                </a:lnTo>
                <a:lnTo>
                  <a:pt x="878169" y="1250944"/>
                </a:lnTo>
                <a:lnTo>
                  <a:pt x="950028" y="1263423"/>
                </a:lnTo>
                <a:lnTo>
                  <a:pt x="1019346" y="1270164"/>
                </a:lnTo>
                <a:lnTo>
                  <a:pt x="1085760" y="1271911"/>
                </a:lnTo>
                <a:lnTo>
                  <a:pt x="1148910" y="1269411"/>
                </a:lnTo>
                <a:lnTo>
                  <a:pt x="1208432" y="1263411"/>
                </a:lnTo>
                <a:lnTo>
                  <a:pt x="1263966" y="1254658"/>
                </a:lnTo>
                <a:lnTo>
                  <a:pt x="1315148" y="1243897"/>
                </a:lnTo>
                <a:lnTo>
                  <a:pt x="1361617" y="1231876"/>
                </a:lnTo>
                <a:lnTo>
                  <a:pt x="1403012" y="1219341"/>
                </a:lnTo>
                <a:lnTo>
                  <a:pt x="1469128" y="1195713"/>
                </a:lnTo>
                <a:lnTo>
                  <a:pt x="1510601" y="1178985"/>
                </a:lnTo>
                <a:lnTo>
                  <a:pt x="1521191" y="1175076"/>
                </a:lnTo>
                <a:lnTo>
                  <a:pt x="1524548" y="1175076"/>
                </a:lnTo>
                <a:lnTo>
                  <a:pt x="1525933" y="1169086"/>
                </a:lnTo>
                <a:lnTo>
                  <a:pt x="1527487" y="1154736"/>
                </a:lnTo>
                <a:lnTo>
                  <a:pt x="1528782" y="1132731"/>
                </a:lnTo>
                <a:lnTo>
                  <a:pt x="1529403" y="1103719"/>
                </a:lnTo>
                <a:lnTo>
                  <a:pt x="1528935" y="1068349"/>
                </a:lnTo>
                <a:lnTo>
                  <a:pt x="1526962" y="1027271"/>
                </a:lnTo>
                <a:lnTo>
                  <a:pt x="1523069" y="981133"/>
                </a:lnTo>
                <a:lnTo>
                  <a:pt x="1516842" y="930583"/>
                </a:lnTo>
                <a:lnTo>
                  <a:pt x="1507865" y="876272"/>
                </a:lnTo>
                <a:lnTo>
                  <a:pt x="1495722" y="818848"/>
                </a:lnTo>
                <a:lnTo>
                  <a:pt x="1479999" y="758959"/>
                </a:lnTo>
                <a:lnTo>
                  <a:pt x="1460280" y="697256"/>
                </a:lnTo>
                <a:lnTo>
                  <a:pt x="1436151" y="634386"/>
                </a:lnTo>
                <a:lnTo>
                  <a:pt x="1407195" y="570999"/>
                </a:lnTo>
                <a:lnTo>
                  <a:pt x="1372999" y="507744"/>
                </a:lnTo>
                <a:lnTo>
                  <a:pt x="1333145" y="445269"/>
                </a:lnTo>
                <a:lnTo>
                  <a:pt x="1287220" y="384223"/>
                </a:lnTo>
                <a:lnTo>
                  <a:pt x="1234809" y="325256"/>
                </a:lnTo>
                <a:lnTo>
                  <a:pt x="1175495" y="269017"/>
                </a:lnTo>
                <a:lnTo>
                  <a:pt x="1108864" y="216153"/>
                </a:lnTo>
                <a:lnTo>
                  <a:pt x="1103547" y="212470"/>
                </a:lnTo>
                <a:lnTo>
                  <a:pt x="218594" y="212470"/>
                </a:lnTo>
                <a:lnTo>
                  <a:pt x="1805" y="98805"/>
                </a:lnTo>
                <a:close/>
              </a:path>
              <a:path w="1529714" h="1271904">
                <a:moveTo>
                  <a:pt x="1524548" y="1175076"/>
                </a:moveTo>
                <a:lnTo>
                  <a:pt x="1521191" y="1175076"/>
                </a:lnTo>
                <a:lnTo>
                  <a:pt x="1524535" y="1175130"/>
                </a:lnTo>
                <a:close/>
              </a:path>
              <a:path w="1529714" h="1271904">
                <a:moveTo>
                  <a:pt x="389028" y="0"/>
                </a:moveTo>
                <a:lnTo>
                  <a:pt x="346393" y="700"/>
                </a:lnTo>
                <a:lnTo>
                  <a:pt x="305467" y="2558"/>
                </a:lnTo>
                <a:lnTo>
                  <a:pt x="266424" y="5433"/>
                </a:lnTo>
                <a:lnTo>
                  <a:pt x="211764" y="11352"/>
                </a:lnTo>
                <a:lnTo>
                  <a:pt x="162303" y="18781"/>
                </a:lnTo>
                <a:lnTo>
                  <a:pt x="118620" y="27253"/>
                </a:lnTo>
                <a:lnTo>
                  <a:pt x="81293" y="36299"/>
                </a:lnTo>
                <a:lnTo>
                  <a:pt x="60225" y="42417"/>
                </a:lnTo>
                <a:lnTo>
                  <a:pt x="218594" y="212470"/>
                </a:lnTo>
                <a:lnTo>
                  <a:pt x="1103547" y="212470"/>
                </a:lnTo>
                <a:lnTo>
                  <a:pt x="1073384" y="191579"/>
                </a:lnTo>
                <a:lnTo>
                  <a:pt x="1037435" y="168795"/>
                </a:lnTo>
                <a:lnTo>
                  <a:pt x="1001087" y="147746"/>
                </a:lnTo>
                <a:lnTo>
                  <a:pt x="964409" y="128373"/>
                </a:lnTo>
                <a:lnTo>
                  <a:pt x="927471" y="110620"/>
                </a:lnTo>
                <a:lnTo>
                  <a:pt x="890340" y="94431"/>
                </a:lnTo>
                <a:lnTo>
                  <a:pt x="853086" y="79747"/>
                </a:lnTo>
                <a:lnTo>
                  <a:pt x="815779" y="66513"/>
                </a:lnTo>
                <a:lnTo>
                  <a:pt x="778487" y="54671"/>
                </a:lnTo>
                <a:lnTo>
                  <a:pt x="741279" y="44164"/>
                </a:lnTo>
                <a:lnTo>
                  <a:pt x="704224" y="34935"/>
                </a:lnTo>
                <a:lnTo>
                  <a:pt x="630851" y="20084"/>
                </a:lnTo>
                <a:lnTo>
                  <a:pt x="558921" y="9663"/>
                </a:lnTo>
                <a:lnTo>
                  <a:pt x="488984" y="3216"/>
                </a:lnTo>
                <a:lnTo>
                  <a:pt x="421595" y="287"/>
                </a:lnTo>
                <a:lnTo>
                  <a:pt x="389028" y="0"/>
                </a:lnTo>
                <a:close/>
              </a:path>
            </a:pathLst>
          </a:custGeom>
          <a:solidFill>
            <a:srgbClr val="0096A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 name="object 14"/>
          <p:cNvSpPr/>
          <p:nvPr/>
        </p:nvSpPr>
        <p:spPr>
          <a:xfrm>
            <a:off x="1333655" y="3649122"/>
            <a:ext cx="1101090" cy="1931194"/>
          </a:xfrm>
          <a:custGeom>
            <a:avLst/>
            <a:gdLst/>
            <a:ahLst/>
            <a:cxnLst/>
            <a:rect l="l" t="t" r="r" b="b"/>
            <a:pathLst>
              <a:path w="1468120" h="2574925">
                <a:moveTo>
                  <a:pt x="686736" y="0"/>
                </a:moveTo>
                <a:lnTo>
                  <a:pt x="605430" y="223964"/>
                </a:lnTo>
                <a:lnTo>
                  <a:pt x="529329" y="431209"/>
                </a:lnTo>
                <a:lnTo>
                  <a:pt x="332073" y="963791"/>
                </a:lnTo>
                <a:lnTo>
                  <a:pt x="276610" y="1115321"/>
                </a:lnTo>
                <a:lnTo>
                  <a:pt x="226260" y="1255711"/>
                </a:lnTo>
                <a:lnTo>
                  <a:pt x="181006" y="1386079"/>
                </a:lnTo>
                <a:lnTo>
                  <a:pt x="140829" y="1507540"/>
                </a:lnTo>
                <a:lnTo>
                  <a:pt x="105711" y="1621210"/>
                </a:lnTo>
                <a:lnTo>
                  <a:pt x="75634" y="1728205"/>
                </a:lnTo>
                <a:lnTo>
                  <a:pt x="50579" y="1829642"/>
                </a:lnTo>
                <a:lnTo>
                  <a:pt x="30528" y="1926635"/>
                </a:lnTo>
                <a:lnTo>
                  <a:pt x="15463" y="2020302"/>
                </a:lnTo>
                <a:lnTo>
                  <a:pt x="5366" y="2111758"/>
                </a:lnTo>
                <a:lnTo>
                  <a:pt x="217" y="2202119"/>
                </a:lnTo>
                <a:lnTo>
                  <a:pt x="0" y="2292502"/>
                </a:lnTo>
                <a:lnTo>
                  <a:pt x="4695" y="2384022"/>
                </a:lnTo>
                <a:lnTo>
                  <a:pt x="14284" y="2477795"/>
                </a:lnTo>
                <a:lnTo>
                  <a:pt x="28749" y="2574937"/>
                </a:lnTo>
                <a:lnTo>
                  <a:pt x="1467913" y="2574937"/>
                </a:lnTo>
                <a:lnTo>
                  <a:pt x="1413137" y="2462106"/>
                </a:lnTo>
                <a:lnTo>
                  <a:pt x="1356832" y="2350211"/>
                </a:lnTo>
                <a:lnTo>
                  <a:pt x="1299528" y="2238817"/>
                </a:lnTo>
                <a:lnTo>
                  <a:pt x="1184049" y="2015793"/>
                </a:lnTo>
                <a:lnTo>
                  <a:pt x="1126934" y="1903291"/>
                </a:lnTo>
                <a:lnTo>
                  <a:pt x="1070943" y="1789549"/>
                </a:lnTo>
                <a:lnTo>
                  <a:pt x="1016606" y="1674131"/>
                </a:lnTo>
                <a:lnTo>
                  <a:pt x="964455" y="1556604"/>
                </a:lnTo>
                <a:lnTo>
                  <a:pt x="915019" y="1436530"/>
                </a:lnTo>
                <a:lnTo>
                  <a:pt x="868829" y="1313475"/>
                </a:lnTo>
                <a:lnTo>
                  <a:pt x="826416" y="1187003"/>
                </a:lnTo>
                <a:lnTo>
                  <a:pt x="788310" y="1056680"/>
                </a:lnTo>
                <a:lnTo>
                  <a:pt x="755042" y="922069"/>
                </a:lnTo>
                <a:lnTo>
                  <a:pt x="727142" y="782736"/>
                </a:lnTo>
                <a:lnTo>
                  <a:pt x="705141" y="638246"/>
                </a:lnTo>
                <a:lnTo>
                  <a:pt x="689570" y="488162"/>
                </a:lnTo>
                <a:lnTo>
                  <a:pt x="680958" y="332050"/>
                </a:lnTo>
                <a:lnTo>
                  <a:pt x="679837" y="169474"/>
                </a:lnTo>
                <a:lnTo>
                  <a:pt x="686736"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 name="object 15"/>
          <p:cNvSpPr txBox="1"/>
          <p:nvPr/>
        </p:nvSpPr>
        <p:spPr>
          <a:xfrm>
            <a:off x="1328928" y="5160366"/>
            <a:ext cx="1047750" cy="415498"/>
          </a:xfrm>
          <a:prstGeom prst="rect">
            <a:avLst/>
          </a:prstGeom>
        </p:spPr>
        <p:txBody>
          <a:bodyPr vert="horz" wrap="square" lIns="0" tIns="0" rIns="0" bIns="0" rtlCol="0">
            <a:spAutoFit/>
          </a:bodyPr>
          <a:lstStyle/>
          <a:p>
            <a:pPr marL="9525" marR="3810" indent="171450"/>
            <a:r>
              <a:rPr sz="1350" b="1" dirty="0">
                <a:solidFill>
                  <a:srgbClr val="FFFFFF"/>
                </a:solidFill>
                <a:latin typeface="標楷體" panose="03000509000000000000" pitchFamily="65" charset="-120"/>
                <a:ea typeface="標楷體" panose="03000509000000000000" pitchFamily="65" charset="-120"/>
                <a:cs typeface="微軟正黑體"/>
              </a:rPr>
              <a:t>國家安全 社會公共利益</a:t>
            </a:r>
            <a:endParaRPr sz="1350">
              <a:latin typeface="標楷體" panose="03000509000000000000" pitchFamily="65" charset="-120"/>
              <a:ea typeface="標楷體" panose="03000509000000000000" pitchFamily="65" charset="-120"/>
              <a:cs typeface="微軟正黑體"/>
            </a:endParaRPr>
          </a:p>
        </p:txBody>
      </p:sp>
      <p:sp>
        <p:nvSpPr>
          <p:cNvPr id="16" name="object 16"/>
          <p:cNvSpPr/>
          <p:nvPr/>
        </p:nvSpPr>
        <p:spPr>
          <a:xfrm>
            <a:off x="229609" y="3771424"/>
            <a:ext cx="1351064" cy="329285"/>
          </a:xfrm>
          <a:prstGeom prst="rect">
            <a:avLst/>
          </a:prstGeom>
          <a:blipFill>
            <a:blip r:embed="rId3"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7" name="object 17"/>
          <p:cNvSpPr txBox="1"/>
          <p:nvPr/>
        </p:nvSpPr>
        <p:spPr>
          <a:xfrm>
            <a:off x="597865" y="2511387"/>
            <a:ext cx="1047750" cy="415498"/>
          </a:xfrm>
          <a:prstGeom prst="rect">
            <a:avLst/>
          </a:prstGeom>
        </p:spPr>
        <p:txBody>
          <a:bodyPr vert="horz" wrap="square" lIns="0" tIns="0" rIns="0" bIns="0" rtlCol="0">
            <a:spAutoFit/>
          </a:bodyPr>
          <a:lstStyle/>
          <a:p>
            <a:pPr marL="9525" marR="3810"/>
            <a:r>
              <a:rPr sz="1350" b="1" dirty="0">
                <a:solidFill>
                  <a:srgbClr val="FFFFFF"/>
                </a:solidFill>
                <a:latin typeface="標楷體" panose="03000509000000000000" pitchFamily="65" charset="-120"/>
                <a:ea typeface="標楷體" panose="03000509000000000000" pitchFamily="65" charset="-120"/>
                <a:cs typeface="微軟正黑體"/>
              </a:rPr>
              <a:t>公務機關 資通安全管理</a:t>
            </a:r>
            <a:endParaRPr sz="1350">
              <a:latin typeface="標楷體" panose="03000509000000000000" pitchFamily="65" charset="-120"/>
              <a:ea typeface="標楷體" panose="03000509000000000000" pitchFamily="65" charset="-120"/>
              <a:cs typeface="微軟正黑體"/>
            </a:endParaRPr>
          </a:p>
        </p:txBody>
      </p:sp>
      <p:sp>
        <p:nvSpPr>
          <p:cNvPr id="18" name="object 18"/>
          <p:cNvSpPr txBox="1"/>
          <p:nvPr/>
        </p:nvSpPr>
        <p:spPr>
          <a:xfrm>
            <a:off x="1709738" y="2408707"/>
            <a:ext cx="1047750" cy="415498"/>
          </a:xfrm>
          <a:prstGeom prst="rect">
            <a:avLst/>
          </a:prstGeom>
        </p:spPr>
        <p:txBody>
          <a:bodyPr vert="horz" wrap="square" lIns="0" tIns="0" rIns="0" bIns="0" rtlCol="0">
            <a:spAutoFit/>
          </a:bodyPr>
          <a:lstStyle/>
          <a:p>
            <a:pPr marL="9525" marR="3810"/>
            <a:r>
              <a:rPr sz="1350" b="1" dirty="0">
                <a:latin typeface="標楷體" panose="03000509000000000000" pitchFamily="65" charset="-120"/>
                <a:ea typeface="標楷體" panose="03000509000000000000" pitchFamily="65" charset="-120"/>
                <a:cs typeface="微軟正黑體"/>
              </a:rPr>
              <a:t>非公務機關 資通安全管理</a:t>
            </a:r>
            <a:endParaRPr sz="1350">
              <a:latin typeface="標楷體" panose="03000509000000000000" pitchFamily="65" charset="-120"/>
              <a:ea typeface="標楷體" panose="03000509000000000000" pitchFamily="65" charset="-120"/>
              <a:cs typeface="微軟正黑體"/>
            </a:endParaRPr>
          </a:p>
        </p:txBody>
      </p:sp>
      <p:sp>
        <p:nvSpPr>
          <p:cNvPr id="19" name="object 19"/>
          <p:cNvSpPr txBox="1"/>
          <p:nvPr/>
        </p:nvSpPr>
        <p:spPr>
          <a:xfrm>
            <a:off x="2633567" y="3086983"/>
            <a:ext cx="876300" cy="415498"/>
          </a:xfrm>
          <a:prstGeom prst="rect">
            <a:avLst/>
          </a:prstGeom>
        </p:spPr>
        <p:txBody>
          <a:bodyPr vert="horz" wrap="square" lIns="0" tIns="0" rIns="0" bIns="0" rtlCol="0">
            <a:spAutoFit/>
          </a:bodyPr>
          <a:lstStyle/>
          <a:p>
            <a:pPr marL="9525" marR="3810"/>
            <a:r>
              <a:rPr sz="1350" b="1" dirty="0">
                <a:solidFill>
                  <a:srgbClr val="FFFFFF"/>
                </a:solidFill>
                <a:latin typeface="標楷體" panose="03000509000000000000" pitchFamily="65" charset="-120"/>
                <a:ea typeface="標楷體" panose="03000509000000000000" pitchFamily="65" charset="-120"/>
                <a:cs typeface="微軟正黑體"/>
              </a:rPr>
              <a:t>資通服務之 委外管理</a:t>
            </a:r>
            <a:endParaRPr sz="1350">
              <a:latin typeface="標楷體" panose="03000509000000000000" pitchFamily="65" charset="-120"/>
              <a:ea typeface="標楷體" panose="03000509000000000000" pitchFamily="65" charset="-120"/>
              <a:cs typeface="微軟正黑體"/>
            </a:endParaRPr>
          </a:p>
        </p:txBody>
      </p:sp>
      <p:sp>
        <p:nvSpPr>
          <p:cNvPr id="20" name="object 20"/>
          <p:cNvSpPr/>
          <p:nvPr/>
        </p:nvSpPr>
        <p:spPr>
          <a:xfrm>
            <a:off x="2176238" y="3877437"/>
            <a:ext cx="737078" cy="632746"/>
          </a:xfrm>
          <a:prstGeom prst="rect">
            <a:avLst/>
          </a:prstGeom>
          <a:blipFill>
            <a:blip r:embed="rId4"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3" name="投影片編號版面配置區 3"/>
          <p:cNvSpPr>
            <a:spLocks noGrp="1"/>
          </p:cNvSpPr>
          <p:nvPr>
            <p:ph type="sldNum" sz="quarter" idx="4294967295"/>
          </p:nvPr>
        </p:nvSpPr>
        <p:spPr>
          <a:xfrm>
            <a:off x="7013575" y="6597352"/>
            <a:ext cx="2133600" cy="215900"/>
          </a:xfrm>
          <a:prstGeom prst="rect">
            <a:avLst/>
          </a:prstGeom>
        </p:spPr>
        <p:txBody>
          <a:bodyPr/>
          <a:lstStyle/>
          <a:p>
            <a:pPr algn="r"/>
            <a:fld id="{1D79D9C9-1E4F-4E91-BD47-8FAAE515FF0F}" type="slidenum">
              <a:rPr lang="en-US" altLang="zh-TW" sz="1200" smtClean="0"/>
              <a:pPr algn="r"/>
              <a:t>54</a:t>
            </a:fld>
            <a:endParaRPr lang="en-US" altLang="zh-TW" sz="1200" dirty="0"/>
          </a:p>
        </p:txBody>
      </p:sp>
    </p:spTree>
    <p:extLst>
      <p:ext uri="{BB962C8B-B14F-4D97-AF65-F5344CB8AC3E}">
        <p14:creationId xmlns:p14="http://schemas.microsoft.com/office/powerpoint/2010/main" val="32044134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1600" y="177049"/>
            <a:ext cx="7200800" cy="73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b="1" dirty="0" err="1">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規範對象</a:t>
            </a:r>
            <a:endParaRPr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3"/>
          <p:cNvSpPr/>
          <p:nvPr/>
        </p:nvSpPr>
        <p:spPr>
          <a:xfrm>
            <a:off x="255985" y="2299620"/>
            <a:ext cx="3660543" cy="2933700"/>
          </a:xfrm>
          <a:custGeom>
            <a:avLst/>
            <a:gdLst/>
            <a:ahLst/>
            <a:cxnLst/>
            <a:rect l="l" t="t" r="r" b="b"/>
            <a:pathLst>
              <a:path w="4834255" h="3911600">
                <a:moveTo>
                  <a:pt x="0" y="0"/>
                </a:moveTo>
                <a:lnTo>
                  <a:pt x="4514532" y="0"/>
                </a:lnTo>
                <a:lnTo>
                  <a:pt x="4834191" y="1955800"/>
                </a:lnTo>
                <a:lnTo>
                  <a:pt x="4514532" y="3911511"/>
                </a:lnTo>
                <a:lnTo>
                  <a:pt x="0" y="3911511"/>
                </a:lnTo>
                <a:lnTo>
                  <a:pt x="0" y="0"/>
                </a:lnTo>
                <a:close/>
              </a:path>
            </a:pathLst>
          </a:custGeom>
          <a:ln w="6350">
            <a:solidFill>
              <a:srgbClr val="BABBBB"/>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 name="object 4"/>
          <p:cNvSpPr/>
          <p:nvPr/>
        </p:nvSpPr>
        <p:spPr>
          <a:xfrm>
            <a:off x="5069491" y="2299049"/>
            <a:ext cx="3660543" cy="2933700"/>
          </a:xfrm>
          <a:custGeom>
            <a:avLst/>
            <a:gdLst/>
            <a:ahLst/>
            <a:cxnLst/>
            <a:rect l="l" t="t" r="r" b="b"/>
            <a:pathLst>
              <a:path w="4834255" h="3911600">
                <a:moveTo>
                  <a:pt x="4834128" y="0"/>
                </a:moveTo>
                <a:lnTo>
                  <a:pt x="319658" y="0"/>
                </a:lnTo>
                <a:lnTo>
                  <a:pt x="0" y="1955673"/>
                </a:lnTo>
                <a:lnTo>
                  <a:pt x="319658" y="3911409"/>
                </a:lnTo>
                <a:lnTo>
                  <a:pt x="4834128" y="3911409"/>
                </a:lnTo>
                <a:lnTo>
                  <a:pt x="4834128" y="0"/>
                </a:lnTo>
                <a:close/>
              </a:path>
            </a:pathLst>
          </a:custGeom>
          <a:ln w="6350">
            <a:solidFill>
              <a:srgbClr val="BABBBB"/>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 name="object 5"/>
          <p:cNvSpPr/>
          <p:nvPr/>
        </p:nvSpPr>
        <p:spPr>
          <a:xfrm>
            <a:off x="3698081" y="3185350"/>
            <a:ext cx="1569903" cy="1161098"/>
          </a:xfrm>
          <a:custGeom>
            <a:avLst/>
            <a:gdLst/>
            <a:ahLst/>
            <a:cxnLst/>
            <a:rect l="l" t="t" r="r" b="b"/>
            <a:pathLst>
              <a:path w="2073275" h="1548129">
                <a:moveTo>
                  <a:pt x="1036701" y="0"/>
                </a:moveTo>
                <a:lnTo>
                  <a:pt x="951663" y="2565"/>
                </a:lnTo>
                <a:lnTo>
                  <a:pt x="868521" y="10128"/>
                </a:lnTo>
                <a:lnTo>
                  <a:pt x="787540" y="22489"/>
                </a:lnTo>
                <a:lnTo>
                  <a:pt x="708989" y="39451"/>
                </a:lnTo>
                <a:lnTo>
                  <a:pt x="633132" y="60813"/>
                </a:lnTo>
                <a:lnTo>
                  <a:pt x="560238" y="86376"/>
                </a:lnTo>
                <a:lnTo>
                  <a:pt x="490571" y="115942"/>
                </a:lnTo>
                <a:lnTo>
                  <a:pt x="424400" y="149311"/>
                </a:lnTo>
                <a:lnTo>
                  <a:pt x="361990" y="186284"/>
                </a:lnTo>
                <a:lnTo>
                  <a:pt x="303609" y="226663"/>
                </a:lnTo>
                <a:lnTo>
                  <a:pt x="249522" y="270247"/>
                </a:lnTo>
                <a:lnTo>
                  <a:pt x="199997" y="316839"/>
                </a:lnTo>
                <a:lnTo>
                  <a:pt x="155300" y="366239"/>
                </a:lnTo>
                <a:lnTo>
                  <a:pt x="115697" y="418247"/>
                </a:lnTo>
                <a:lnTo>
                  <a:pt x="81456" y="472666"/>
                </a:lnTo>
                <a:lnTo>
                  <a:pt x="52843" y="529295"/>
                </a:lnTo>
                <a:lnTo>
                  <a:pt x="30124" y="587936"/>
                </a:lnTo>
                <a:lnTo>
                  <a:pt x="13566" y="648389"/>
                </a:lnTo>
                <a:lnTo>
                  <a:pt x="3436" y="710456"/>
                </a:lnTo>
                <a:lnTo>
                  <a:pt x="0" y="773938"/>
                </a:lnTo>
                <a:lnTo>
                  <a:pt x="3436" y="837420"/>
                </a:lnTo>
                <a:lnTo>
                  <a:pt x="13566" y="899489"/>
                </a:lnTo>
                <a:lnTo>
                  <a:pt x="30124" y="959947"/>
                </a:lnTo>
                <a:lnTo>
                  <a:pt x="52843" y="1018593"/>
                </a:lnTo>
                <a:lnTo>
                  <a:pt x="81456" y="1075229"/>
                </a:lnTo>
                <a:lnTo>
                  <a:pt x="115697" y="1129655"/>
                </a:lnTo>
                <a:lnTo>
                  <a:pt x="155300" y="1181672"/>
                </a:lnTo>
                <a:lnTo>
                  <a:pt x="199997" y="1231081"/>
                </a:lnTo>
                <a:lnTo>
                  <a:pt x="249522" y="1277682"/>
                </a:lnTo>
                <a:lnTo>
                  <a:pt x="303609" y="1321276"/>
                </a:lnTo>
                <a:lnTo>
                  <a:pt x="361990" y="1361664"/>
                </a:lnTo>
                <a:lnTo>
                  <a:pt x="424400" y="1398646"/>
                </a:lnTo>
                <a:lnTo>
                  <a:pt x="490571" y="1432024"/>
                </a:lnTo>
                <a:lnTo>
                  <a:pt x="560238" y="1461599"/>
                </a:lnTo>
                <a:lnTo>
                  <a:pt x="633132" y="1487170"/>
                </a:lnTo>
                <a:lnTo>
                  <a:pt x="708989" y="1508538"/>
                </a:lnTo>
                <a:lnTo>
                  <a:pt x="787540" y="1525505"/>
                </a:lnTo>
                <a:lnTo>
                  <a:pt x="868521" y="1537871"/>
                </a:lnTo>
                <a:lnTo>
                  <a:pt x="951663" y="1545436"/>
                </a:lnTo>
                <a:lnTo>
                  <a:pt x="1036701" y="1548002"/>
                </a:lnTo>
                <a:lnTo>
                  <a:pt x="1121720" y="1545436"/>
                </a:lnTo>
                <a:lnTo>
                  <a:pt x="1204846" y="1537871"/>
                </a:lnTo>
                <a:lnTo>
                  <a:pt x="1285812" y="1525505"/>
                </a:lnTo>
                <a:lnTo>
                  <a:pt x="1364350" y="1508538"/>
                </a:lnTo>
                <a:lnTo>
                  <a:pt x="1440195" y="1487169"/>
                </a:lnTo>
                <a:lnTo>
                  <a:pt x="1513080" y="1461599"/>
                </a:lnTo>
                <a:lnTo>
                  <a:pt x="1582738" y="1432024"/>
                </a:lnTo>
                <a:lnTo>
                  <a:pt x="1648901" y="1398646"/>
                </a:lnTo>
                <a:lnTo>
                  <a:pt x="1711305" y="1361664"/>
                </a:lnTo>
                <a:lnTo>
                  <a:pt x="1769681" y="1321276"/>
                </a:lnTo>
                <a:lnTo>
                  <a:pt x="1823763" y="1277682"/>
                </a:lnTo>
                <a:lnTo>
                  <a:pt x="1873285" y="1231081"/>
                </a:lnTo>
                <a:lnTo>
                  <a:pt x="1917980" y="1181672"/>
                </a:lnTo>
                <a:lnTo>
                  <a:pt x="1957580" y="1129655"/>
                </a:lnTo>
                <a:lnTo>
                  <a:pt x="1991820" y="1075229"/>
                </a:lnTo>
                <a:lnTo>
                  <a:pt x="2020432" y="1018593"/>
                </a:lnTo>
                <a:lnTo>
                  <a:pt x="2043151" y="959947"/>
                </a:lnTo>
                <a:lnTo>
                  <a:pt x="2059708" y="899489"/>
                </a:lnTo>
                <a:lnTo>
                  <a:pt x="2069839" y="837420"/>
                </a:lnTo>
                <a:lnTo>
                  <a:pt x="2073275" y="773938"/>
                </a:lnTo>
                <a:lnTo>
                  <a:pt x="2069839" y="710456"/>
                </a:lnTo>
                <a:lnTo>
                  <a:pt x="2059708" y="648389"/>
                </a:lnTo>
                <a:lnTo>
                  <a:pt x="2043151" y="587936"/>
                </a:lnTo>
                <a:lnTo>
                  <a:pt x="2020432" y="529295"/>
                </a:lnTo>
                <a:lnTo>
                  <a:pt x="1991820" y="472666"/>
                </a:lnTo>
                <a:lnTo>
                  <a:pt x="1957580" y="418247"/>
                </a:lnTo>
                <a:lnTo>
                  <a:pt x="1917980" y="366239"/>
                </a:lnTo>
                <a:lnTo>
                  <a:pt x="1873285" y="316839"/>
                </a:lnTo>
                <a:lnTo>
                  <a:pt x="1823763" y="270247"/>
                </a:lnTo>
                <a:lnTo>
                  <a:pt x="1769681" y="226663"/>
                </a:lnTo>
                <a:lnTo>
                  <a:pt x="1711305" y="186284"/>
                </a:lnTo>
                <a:lnTo>
                  <a:pt x="1648901" y="149311"/>
                </a:lnTo>
                <a:lnTo>
                  <a:pt x="1582738" y="115942"/>
                </a:lnTo>
                <a:lnTo>
                  <a:pt x="1513080" y="86376"/>
                </a:lnTo>
                <a:lnTo>
                  <a:pt x="1440195" y="60813"/>
                </a:lnTo>
                <a:lnTo>
                  <a:pt x="1364350" y="39451"/>
                </a:lnTo>
                <a:lnTo>
                  <a:pt x="1285812" y="22489"/>
                </a:lnTo>
                <a:lnTo>
                  <a:pt x="1204846" y="10128"/>
                </a:lnTo>
                <a:lnTo>
                  <a:pt x="1121720" y="2565"/>
                </a:lnTo>
                <a:lnTo>
                  <a:pt x="1036701" y="0"/>
                </a:lnTo>
                <a:close/>
              </a:path>
            </a:pathLst>
          </a:custGeom>
          <a:solidFill>
            <a:srgbClr val="00206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 name="object 6"/>
          <p:cNvSpPr txBox="1"/>
          <p:nvPr/>
        </p:nvSpPr>
        <p:spPr>
          <a:xfrm>
            <a:off x="3788276" y="3320805"/>
            <a:ext cx="1474820" cy="861774"/>
          </a:xfrm>
          <a:prstGeom prst="rect">
            <a:avLst/>
          </a:prstGeom>
        </p:spPr>
        <p:txBody>
          <a:bodyPr vert="horz" wrap="square" lIns="0" tIns="0" rIns="0" bIns="0" rtlCol="0">
            <a:spAutoFit/>
          </a:bodyPr>
          <a:lstStyle/>
          <a:p>
            <a:pPr marL="123825" marR="3810" indent="-114300" algn="ctr"/>
            <a:r>
              <a:rPr b="1" dirty="0">
                <a:solidFill>
                  <a:srgbClr val="FFFFFF"/>
                </a:solidFill>
                <a:latin typeface="標楷體" panose="03000509000000000000" pitchFamily="65" charset="-120"/>
                <a:ea typeface="標楷體" panose="03000509000000000000" pitchFamily="65" charset="-120"/>
                <a:cs typeface="微軟正黑體"/>
              </a:rPr>
              <a:t>資通安全 管理法</a:t>
            </a:r>
            <a:endParaRPr dirty="0">
              <a:latin typeface="標楷體" panose="03000509000000000000" pitchFamily="65" charset="-120"/>
              <a:ea typeface="標楷體" panose="03000509000000000000" pitchFamily="65" charset="-120"/>
              <a:cs typeface="微軟正黑體"/>
            </a:endParaRPr>
          </a:p>
        </p:txBody>
      </p:sp>
      <p:sp>
        <p:nvSpPr>
          <p:cNvPr id="7" name="object 7"/>
          <p:cNvSpPr/>
          <p:nvPr/>
        </p:nvSpPr>
        <p:spPr>
          <a:xfrm>
            <a:off x="1668113" y="2525839"/>
            <a:ext cx="681815" cy="675323"/>
          </a:xfrm>
          <a:custGeom>
            <a:avLst/>
            <a:gdLst/>
            <a:ahLst/>
            <a:cxnLst/>
            <a:rect l="l" t="t" r="r" b="b"/>
            <a:pathLst>
              <a:path w="900430" h="900430">
                <a:moveTo>
                  <a:pt x="449961" y="0"/>
                </a:moveTo>
                <a:lnTo>
                  <a:pt x="376720" y="5860"/>
                </a:lnTo>
                <a:lnTo>
                  <a:pt x="307335" y="22838"/>
                </a:lnTo>
                <a:lnTo>
                  <a:pt x="242715" y="50025"/>
                </a:lnTo>
                <a:lnTo>
                  <a:pt x="183766" y="86514"/>
                </a:lnTo>
                <a:lnTo>
                  <a:pt x="131397" y="131397"/>
                </a:lnTo>
                <a:lnTo>
                  <a:pt x="86514" y="183766"/>
                </a:lnTo>
                <a:lnTo>
                  <a:pt x="50025" y="242715"/>
                </a:lnTo>
                <a:lnTo>
                  <a:pt x="22838" y="307335"/>
                </a:lnTo>
                <a:lnTo>
                  <a:pt x="5860" y="376720"/>
                </a:lnTo>
                <a:lnTo>
                  <a:pt x="0" y="449961"/>
                </a:lnTo>
                <a:lnTo>
                  <a:pt x="1484" y="486784"/>
                </a:lnTo>
                <a:lnTo>
                  <a:pt x="13016" y="557903"/>
                </a:lnTo>
                <a:lnTo>
                  <a:pt x="35212" y="624871"/>
                </a:lnTo>
                <a:lnTo>
                  <a:pt x="67164" y="686749"/>
                </a:lnTo>
                <a:lnTo>
                  <a:pt x="107963" y="742598"/>
                </a:lnTo>
                <a:lnTo>
                  <a:pt x="156703" y="791480"/>
                </a:lnTo>
                <a:lnTo>
                  <a:pt x="212475" y="832454"/>
                </a:lnTo>
                <a:lnTo>
                  <a:pt x="274373" y="864584"/>
                </a:lnTo>
                <a:lnTo>
                  <a:pt x="341489" y="886929"/>
                </a:lnTo>
                <a:lnTo>
                  <a:pt x="412915" y="898552"/>
                </a:lnTo>
                <a:lnTo>
                  <a:pt x="449961" y="900049"/>
                </a:lnTo>
                <a:lnTo>
                  <a:pt x="486784" y="898552"/>
                </a:lnTo>
                <a:lnTo>
                  <a:pt x="557903" y="886929"/>
                </a:lnTo>
                <a:lnTo>
                  <a:pt x="624871" y="864584"/>
                </a:lnTo>
                <a:lnTo>
                  <a:pt x="686749" y="832454"/>
                </a:lnTo>
                <a:lnTo>
                  <a:pt x="742598" y="791480"/>
                </a:lnTo>
                <a:lnTo>
                  <a:pt x="791480" y="742598"/>
                </a:lnTo>
                <a:lnTo>
                  <a:pt x="828457" y="692658"/>
                </a:lnTo>
                <a:lnTo>
                  <a:pt x="217931" y="692658"/>
                </a:lnTo>
                <a:lnTo>
                  <a:pt x="212725" y="689101"/>
                </a:lnTo>
                <a:lnTo>
                  <a:pt x="209169" y="683767"/>
                </a:lnTo>
                <a:lnTo>
                  <a:pt x="205612" y="678561"/>
                </a:lnTo>
                <a:lnTo>
                  <a:pt x="203962" y="671449"/>
                </a:lnTo>
                <a:lnTo>
                  <a:pt x="207421" y="666178"/>
                </a:lnTo>
                <a:lnTo>
                  <a:pt x="244348" y="590676"/>
                </a:lnTo>
                <a:lnTo>
                  <a:pt x="247904" y="585342"/>
                </a:lnTo>
                <a:lnTo>
                  <a:pt x="254888" y="580136"/>
                </a:lnTo>
                <a:lnTo>
                  <a:pt x="880473" y="580136"/>
                </a:lnTo>
                <a:lnTo>
                  <a:pt x="886929" y="557903"/>
                </a:lnTo>
                <a:lnTo>
                  <a:pt x="889981" y="543047"/>
                </a:lnTo>
                <a:lnTo>
                  <a:pt x="391450" y="543036"/>
                </a:lnTo>
                <a:lnTo>
                  <a:pt x="278980" y="543036"/>
                </a:lnTo>
                <a:lnTo>
                  <a:pt x="266868" y="536662"/>
                </a:lnTo>
                <a:lnTo>
                  <a:pt x="261874" y="523800"/>
                </a:lnTo>
                <a:lnTo>
                  <a:pt x="262011" y="372129"/>
                </a:lnTo>
                <a:lnTo>
                  <a:pt x="268428" y="360047"/>
                </a:lnTo>
                <a:lnTo>
                  <a:pt x="281305" y="355091"/>
                </a:lnTo>
                <a:lnTo>
                  <a:pt x="889713" y="355091"/>
                </a:lnTo>
                <a:lnTo>
                  <a:pt x="886929" y="341489"/>
                </a:lnTo>
                <a:lnTo>
                  <a:pt x="880166" y="318135"/>
                </a:lnTo>
                <a:lnTo>
                  <a:pt x="233806" y="318135"/>
                </a:lnTo>
                <a:lnTo>
                  <a:pt x="226694" y="312927"/>
                </a:lnTo>
                <a:lnTo>
                  <a:pt x="225044" y="304164"/>
                </a:lnTo>
                <a:lnTo>
                  <a:pt x="223266" y="295275"/>
                </a:lnTo>
                <a:lnTo>
                  <a:pt x="226694" y="286512"/>
                </a:lnTo>
                <a:lnTo>
                  <a:pt x="233934" y="283013"/>
                </a:lnTo>
                <a:lnTo>
                  <a:pt x="441198" y="170561"/>
                </a:lnTo>
                <a:lnTo>
                  <a:pt x="446531" y="167004"/>
                </a:lnTo>
                <a:lnTo>
                  <a:pt x="799677" y="167004"/>
                </a:lnTo>
                <a:lnTo>
                  <a:pt x="767969" y="131397"/>
                </a:lnTo>
                <a:lnTo>
                  <a:pt x="715486" y="86514"/>
                </a:lnTo>
                <a:lnTo>
                  <a:pt x="656505" y="50025"/>
                </a:lnTo>
                <a:lnTo>
                  <a:pt x="591965" y="22838"/>
                </a:lnTo>
                <a:lnTo>
                  <a:pt x="522804" y="5860"/>
                </a:lnTo>
                <a:lnTo>
                  <a:pt x="486784" y="1484"/>
                </a:lnTo>
                <a:lnTo>
                  <a:pt x="449961" y="0"/>
                </a:lnTo>
                <a:close/>
              </a:path>
              <a:path w="900430" h="900430">
                <a:moveTo>
                  <a:pt x="880473" y="580136"/>
                </a:moveTo>
                <a:lnTo>
                  <a:pt x="643382" y="580136"/>
                </a:lnTo>
                <a:lnTo>
                  <a:pt x="650367" y="585342"/>
                </a:lnTo>
                <a:lnTo>
                  <a:pt x="653953" y="590740"/>
                </a:lnTo>
                <a:lnTo>
                  <a:pt x="690880" y="666241"/>
                </a:lnTo>
                <a:lnTo>
                  <a:pt x="694309" y="671449"/>
                </a:lnTo>
                <a:lnTo>
                  <a:pt x="694309" y="678561"/>
                </a:lnTo>
                <a:lnTo>
                  <a:pt x="690880" y="683767"/>
                </a:lnTo>
                <a:lnTo>
                  <a:pt x="687324" y="689101"/>
                </a:lnTo>
                <a:lnTo>
                  <a:pt x="680212" y="692658"/>
                </a:lnTo>
                <a:lnTo>
                  <a:pt x="828457" y="692658"/>
                </a:lnTo>
                <a:lnTo>
                  <a:pt x="832454" y="686749"/>
                </a:lnTo>
                <a:lnTo>
                  <a:pt x="849683" y="656505"/>
                </a:lnTo>
                <a:lnTo>
                  <a:pt x="864584" y="624871"/>
                </a:lnTo>
                <a:lnTo>
                  <a:pt x="877038" y="591965"/>
                </a:lnTo>
                <a:lnTo>
                  <a:pt x="880473" y="580136"/>
                </a:lnTo>
                <a:close/>
              </a:path>
              <a:path w="900430" h="900430">
                <a:moveTo>
                  <a:pt x="625729" y="618743"/>
                </a:moveTo>
                <a:lnTo>
                  <a:pt x="274180" y="618767"/>
                </a:lnTo>
                <a:lnTo>
                  <a:pt x="254937" y="655700"/>
                </a:lnTo>
                <a:lnTo>
                  <a:pt x="643376" y="655688"/>
                </a:lnTo>
                <a:lnTo>
                  <a:pt x="625729" y="618743"/>
                </a:lnTo>
                <a:close/>
              </a:path>
              <a:path w="900430" h="900430">
                <a:moveTo>
                  <a:pt x="506222" y="355091"/>
                </a:moveTo>
                <a:lnTo>
                  <a:pt x="393700" y="355091"/>
                </a:lnTo>
                <a:lnTo>
                  <a:pt x="394679" y="355117"/>
                </a:lnTo>
                <a:lnTo>
                  <a:pt x="406766" y="361135"/>
                </a:lnTo>
                <a:lnTo>
                  <a:pt x="411352" y="374477"/>
                </a:lnTo>
                <a:lnTo>
                  <a:pt x="411194" y="526563"/>
                </a:lnTo>
                <a:lnTo>
                  <a:pt x="405290" y="538338"/>
                </a:lnTo>
                <a:lnTo>
                  <a:pt x="391472" y="543047"/>
                </a:lnTo>
                <a:lnTo>
                  <a:pt x="503994" y="543047"/>
                </a:lnTo>
                <a:lnTo>
                  <a:pt x="491886" y="536697"/>
                </a:lnTo>
                <a:lnTo>
                  <a:pt x="486918" y="523800"/>
                </a:lnTo>
                <a:lnTo>
                  <a:pt x="487042" y="372223"/>
                </a:lnTo>
                <a:lnTo>
                  <a:pt x="493368" y="360078"/>
                </a:lnTo>
                <a:lnTo>
                  <a:pt x="506222" y="355091"/>
                </a:lnTo>
                <a:close/>
              </a:path>
              <a:path w="900430" h="900430">
                <a:moveTo>
                  <a:pt x="618744" y="355091"/>
                </a:moveTo>
                <a:lnTo>
                  <a:pt x="506222" y="355091"/>
                </a:lnTo>
                <a:lnTo>
                  <a:pt x="507201" y="355117"/>
                </a:lnTo>
                <a:lnTo>
                  <a:pt x="519288" y="361135"/>
                </a:lnTo>
                <a:lnTo>
                  <a:pt x="523874" y="374477"/>
                </a:lnTo>
                <a:lnTo>
                  <a:pt x="523716" y="526563"/>
                </a:lnTo>
                <a:lnTo>
                  <a:pt x="517812" y="538338"/>
                </a:lnTo>
                <a:lnTo>
                  <a:pt x="503994" y="543047"/>
                </a:lnTo>
                <a:lnTo>
                  <a:pt x="616516" y="543047"/>
                </a:lnTo>
                <a:lnTo>
                  <a:pt x="604408" y="536697"/>
                </a:lnTo>
                <a:lnTo>
                  <a:pt x="599440" y="523800"/>
                </a:lnTo>
                <a:lnTo>
                  <a:pt x="599564" y="372223"/>
                </a:lnTo>
                <a:lnTo>
                  <a:pt x="605890" y="360078"/>
                </a:lnTo>
                <a:lnTo>
                  <a:pt x="618744" y="355091"/>
                </a:lnTo>
                <a:close/>
              </a:path>
              <a:path w="900430" h="900430">
                <a:moveTo>
                  <a:pt x="889713" y="355091"/>
                </a:moveTo>
                <a:lnTo>
                  <a:pt x="618744" y="355091"/>
                </a:lnTo>
                <a:lnTo>
                  <a:pt x="619633" y="355117"/>
                </a:lnTo>
                <a:lnTo>
                  <a:pt x="631714" y="361100"/>
                </a:lnTo>
                <a:lnTo>
                  <a:pt x="636269" y="374477"/>
                </a:lnTo>
                <a:lnTo>
                  <a:pt x="636197" y="449961"/>
                </a:lnTo>
                <a:lnTo>
                  <a:pt x="636079" y="526563"/>
                </a:lnTo>
                <a:lnTo>
                  <a:pt x="630311" y="538309"/>
                </a:lnTo>
                <a:lnTo>
                  <a:pt x="616516" y="543047"/>
                </a:lnTo>
                <a:lnTo>
                  <a:pt x="889983" y="543036"/>
                </a:lnTo>
                <a:lnTo>
                  <a:pt x="894139" y="522804"/>
                </a:lnTo>
                <a:lnTo>
                  <a:pt x="898552" y="486784"/>
                </a:lnTo>
                <a:lnTo>
                  <a:pt x="900049" y="449961"/>
                </a:lnTo>
                <a:lnTo>
                  <a:pt x="898552" y="412915"/>
                </a:lnTo>
                <a:lnTo>
                  <a:pt x="894139" y="376720"/>
                </a:lnTo>
                <a:lnTo>
                  <a:pt x="889713" y="355091"/>
                </a:lnTo>
                <a:close/>
              </a:path>
              <a:path w="900430" h="900430">
                <a:moveTo>
                  <a:pt x="393700" y="355091"/>
                </a:moveTo>
                <a:lnTo>
                  <a:pt x="281305" y="355091"/>
                </a:lnTo>
                <a:lnTo>
                  <a:pt x="282195" y="355117"/>
                </a:lnTo>
                <a:lnTo>
                  <a:pt x="294274" y="361100"/>
                </a:lnTo>
                <a:lnTo>
                  <a:pt x="298830" y="374477"/>
                </a:lnTo>
                <a:lnTo>
                  <a:pt x="298670" y="526563"/>
                </a:lnTo>
                <a:lnTo>
                  <a:pt x="292841" y="538309"/>
                </a:lnTo>
                <a:lnTo>
                  <a:pt x="278980" y="543036"/>
                </a:lnTo>
                <a:lnTo>
                  <a:pt x="391450" y="543036"/>
                </a:lnTo>
                <a:lnTo>
                  <a:pt x="379364" y="536697"/>
                </a:lnTo>
                <a:lnTo>
                  <a:pt x="374396" y="523800"/>
                </a:lnTo>
                <a:lnTo>
                  <a:pt x="374520" y="372223"/>
                </a:lnTo>
                <a:lnTo>
                  <a:pt x="380846" y="360078"/>
                </a:lnTo>
                <a:lnTo>
                  <a:pt x="393700" y="355091"/>
                </a:lnTo>
                <a:close/>
              </a:path>
              <a:path w="900430" h="900430">
                <a:moveTo>
                  <a:pt x="799677" y="167004"/>
                </a:moveTo>
                <a:lnTo>
                  <a:pt x="453517" y="167004"/>
                </a:lnTo>
                <a:lnTo>
                  <a:pt x="458966" y="170624"/>
                </a:lnTo>
                <a:lnTo>
                  <a:pt x="665243" y="283491"/>
                </a:lnTo>
                <a:lnTo>
                  <a:pt x="672991" y="291999"/>
                </a:lnTo>
                <a:lnTo>
                  <a:pt x="673226" y="304164"/>
                </a:lnTo>
                <a:lnTo>
                  <a:pt x="671449" y="312927"/>
                </a:lnTo>
                <a:lnTo>
                  <a:pt x="664463" y="318135"/>
                </a:lnTo>
                <a:lnTo>
                  <a:pt x="880166" y="318135"/>
                </a:lnTo>
                <a:lnTo>
                  <a:pt x="864584" y="274373"/>
                </a:lnTo>
                <a:lnTo>
                  <a:pt x="832454" y="212475"/>
                </a:lnTo>
                <a:lnTo>
                  <a:pt x="813014" y="183766"/>
                </a:lnTo>
                <a:lnTo>
                  <a:pt x="799677" y="167004"/>
                </a:lnTo>
                <a:close/>
              </a:path>
              <a:path w="900430" h="900430">
                <a:moveTo>
                  <a:pt x="449961" y="207390"/>
                </a:moveTo>
                <a:lnTo>
                  <a:pt x="316439" y="281259"/>
                </a:lnTo>
                <a:lnTo>
                  <a:pt x="581753" y="281304"/>
                </a:lnTo>
                <a:lnTo>
                  <a:pt x="449961" y="207390"/>
                </a:lnTo>
                <a:close/>
              </a:path>
            </a:pathLst>
          </a:custGeom>
          <a:solidFill>
            <a:srgbClr val="52555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 name="object 8"/>
          <p:cNvSpPr/>
          <p:nvPr/>
        </p:nvSpPr>
        <p:spPr>
          <a:xfrm>
            <a:off x="1668113" y="2525839"/>
            <a:ext cx="681815" cy="675323"/>
          </a:xfrm>
          <a:custGeom>
            <a:avLst/>
            <a:gdLst/>
            <a:ahLst/>
            <a:cxnLst/>
            <a:rect l="l" t="t" r="r" b="b"/>
            <a:pathLst>
              <a:path w="900430" h="900430">
                <a:moveTo>
                  <a:pt x="449961" y="0"/>
                </a:moveTo>
                <a:lnTo>
                  <a:pt x="376720" y="5860"/>
                </a:lnTo>
                <a:lnTo>
                  <a:pt x="307335" y="22838"/>
                </a:lnTo>
                <a:lnTo>
                  <a:pt x="242715" y="50025"/>
                </a:lnTo>
                <a:lnTo>
                  <a:pt x="183766" y="86514"/>
                </a:lnTo>
                <a:lnTo>
                  <a:pt x="131397" y="131397"/>
                </a:lnTo>
                <a:lnTo>
                  <a:pt x="86514" y="183766"/>
                </a:lnTo>
                <a:lnTo>
                  <a:pt x="50025" y="242715"/>
                </a:lnTo>
                <a:lnTo>
                  <a:pt x="22838" y="307335"/>
                </a:lnTo>
                <a:lnTo>
                  <a:pt x="5860" y="376720"/>
                </a:lnTo>
                <a:lnTo>
                  <a:pt x="0" y="449961"/>
                </a:lnTo>
                <a:lnTo>
                  <a:pt x="1484" y="486784"/>
                </a:lnTo>
                <a:lnTo>
                  <a:pt x="13016" y="557903"/>
                </a:lnTo>
                <a:lnTo>
                  <a:pt x="35212" y="624871"/>
                </a:lnTo>
                <a:lnTo>
                  <a:pt x="67164" y="686749"/>
                </a:lnTo>
                <a:lnTo>
                  <a:pt x="107963" y="742598"/>
                </a:lnTo>
                <a:lnTo>
                  <a:pt x="156703" y="791480"/>
                </a:lnTo>
                <a:lnTo>
                  <a:pt x="212475" y="832454"/>
                </a:lnTo>
                <a:lnTo>
                  <a:pt x="274373" y="864584"/>
                </a:lnTo>
                <a:lnTo>
                  <a:pt x="341489" y="886929"/>
                </a:lnTo>
                <a:lnTo>
                  <a:pt x="412915" y="898552"/>
                </a:lnTo>
                <a:lnTo>
                  <a:pt x="449961" y="900049"/>
                </a:lnTo>
                <a:lnTo>
                  <a:pt x="486784" y="898552"/>
                </a:lnTo>
                <a:lnTo>
                  <a:pt x="557903" y="886929"/>
                </a:lnTo>
                <a:lnTo>
                  <a:pt x="624871" y="864584"/>
                </a:lnTo>
                <a:lnTo>
                  <a:pt x="686749" y="832454"/>
                </a:lnTo>
                <a:lnTo>
                  <a:pt x="742598" y="791480"/>
                </a:lnTo>
                <a:lnTo>
                  <a:pt x="791480" y="742598"/>
                </a:lnTo>
                <a:lnTo>
                  <a:pt x="828457" y="692658"/>
                </a:lnTo>
                <a:lnTo>
                  <a:pt x="217931" y="692658"/>
                </a:lnTo>
                <a:lnTo>
                  <a:pt x="212725" y="689101"/>
                </a:lnTo>
                <a:lnTo>
                  <a:pt x="209169" y="683767"/>
                </a:lnTo>
                <a:lnTo>
                  <a:pt x="205612" y="678561"/>
                </a:lnTo>
                <a:lnTo>
                  <a:pt x="203962" y="671449"/>
                </a:lnTo>
                <a:lnTo>
                  <a:pt x="207421" y="666178"/>
                </a:lnTo>
                <a:lnTo>
                  <a:pt x="244348" y="590676"/>
                </a:lnTo>
                <a:lnTo>
                  <a:pt x="247904" y="585342"/>
                </a:lnTo>
                <a:lnTo>
                  <a:pt x="254888" y="580136"/>
                </a:lnTo>
                <a:lnTo>
                  <a:pt x="880473" y="580136"/>
                </a:lnTo>
                <a:lnTo>
                  <a:pt x="886929" y="557903"/>
                </a:lnTo>
                <a:lnTo>
                  <a:pt x="889981" y="543047"/>
                </a:lnTo>
                <a:lnTo>
                  <a:pt x="391450" y="543036"/>
                </a:lnTo>
                <a:lnTo>
                  <a:pt x="278980" y="543036"/>
                </a:lnTo>
                <a:lnTo>
                  <a:pt x="266868" y="536662"/>
                </a:lnTo>
                <a:lnTo>
                  <a:pt x="261874" y="523800"/>
                </a:lnTo>
                <a:lnTo>
                  <a:pt x="262011" y="372129"/>
                </a:lnTo>
                <a:lnTo>
                  <a:pt x="268428" y="360047"/>
                </a:lnTo>
                <a:lnTo>
                  <a:pt x="281305" y="355091"/>
                </a:lnTo>
                <a:lnTo>
                  <a:pt x="889713" y="355091"/>
                </a:lnTo>
                <a:lnTo>
                  <a:pt x="886929" y="341489"/>
                </a:lnTo>
                <a:lnTo>
                  <a:pt x="880166" y="318135"/>
                </a:lnTo>
                <a:lnTo>
                  <a:pt x="233806" y="318135"/>
                </a:lnTo>
                <a:lnTo>
                  <a:pt x="226694" y="312927"/>
                </a:lnTo>
                <a:lnTo>
                  <a:pt x="225044" y="304164"/>
                </a:lnTo>
                <a:lnTo>
                  <a:pt x="223266" y="295275"/>
                </a:lnTo>
                <a:lnTo>
                  <a:pt x="226694" y="286512"/>
                </a:lnTo>
                <a:lnTo>
                  <a:pt x="233934" y="283013"/>
                </a:lnTo>
                <a:lnTo>
                  <a:pt x="441198" y="170561"/>
                </a:lnTo>
                <a:lnTo>
                  <a:pt x="446531" y="167004"/>
                </a:lnTo>
                <a:lnTo>
                  <a:pt x="799677" y="167004"/>
                </a:lnTo>
                <a:lnTo>
                  <a:pt x="767969" y="131397"/>
                </a:lnTo>
                <a:lnTo>
                  <a:pt x="715486" y="86514"/>
                </a:lnTo>
                <a:lnTo>
                  <a:pt x="656505" y="50025"/>
                </a:lnTo>
                <a:lnTo>
                  <a:pt x="591965" y="22838"/>
                </a:lnTo>
                <a:lnTo>
                  <a:pt x="522804" y="5860"/>
                </a:lnTo>
                <a:lnTo>
                  <a:pt x="486784" y="1484"/>
                </a:lnTo>
                <a:lnTo>
                  <a:pt x="449961" y="0"/>
                </a:lnTo>
                <a:close/>
              </a:path>
              <a:path w="900430" h="900430">
                <a:moveTo>
                  <a:pt x="880473" y="580136"/>
                </a:moveTo>
                <a:lnTo>
                  <a:pt x="643382" y="580136"/>
                </a:lnTo>
                <a:lnTo>
                  <a:pt x="650367" y="585342"/>
                </a:lnTo>
                <a:lnTo>
                  <a:pt x="653953" y="590740"/>
                </a:lnTo>
                <a:lnTo>
                  <a:pt x="690880" y="666241"/>
                </a:lnTo>
                <a:lnTo>
                  <a:pt x="694309" y="671449"/>
                </a:lnTo>
                <a:lnTo>
                  <a:pt x="694309" y="678561"/>
                </a:lnTo>
                <a:lnTo>
                  <a:pt x="690880" y="683767"/>
                </a:lnTo>
                <a:lnTo>
                  <a:pt x="687324" y="689101"/>
                </a:lnTo>
                <a:lnTo>
                  <a:pt x="680212" y="692658"/>
                </a:lnTo>
                <a:lnTo>
                  <a:pt x="828457" y="692658"/>
                </a:lnTo>
                <a:lnTo>
                  <a:pt x="832454" y="686749"/>
                </a:lnTo>
                <a:lnTo>
                  <a:pt x="849683" y="656505"/>
                </a:lnTo>
                <a:lnTo>
                  <a:pt x="864584" y="624871"/>
                </a:lnTo>
                <a:lnTo>
                  <a:pt x="877038" y="591965"/>
                </a:lnTo>
                <a:lnTo>
                  <a:pt x="880473" y="580136"/>
                </a:lnTo>
                <a:close/>
              </a:path>
              <a:path w="900430" h="900430">
                <a:moveTo>
                  <a:pt x="625729" y="618743"/>
                </a:moveTo>
                <a:lnTo>
                  <a:pt x="274180" y="618767"/>
                </a:lnTo>
                <a:lnTo>
                  <a:pt x="254937" y="655700"/>
                </a:lnTo>
                <a:lnTo>
                  <a:pt x="643376" y="655688"/>
                </a:lnTo>
                <a:lnTo>
                  <a:pt x="625729" y="618743"/>
                </a:lnTo>
                <a:close/>
              </a:path>
              <a:path w="900430" h="900430">
                <a:moveTo>
                  <a:pt x="506222" y="355091"/>
                </a:moveTo>
                <a:lnTo>
                  <a:pt x="393700" y="355091"/>
                </a:lnTo>
                <a:lnTo>
                  <a:pt x="394679" y="355117"/>
                </a:lnTo>
                <a:lnTo>
                  <a:pt x="406766" y="361135"/>
                </a:lnTo>
                <a:lnTo>
                  <a:pt x="411352" y="374477"/>
                </a:lnTo>
                <a:lnTo>
                  <a:pt x="411194" y="526563"/>
                </a:lnTo>
                <a:lnTo>
                  <a:pt x="405290" y="538338"/>
                </a:lnTo>
                <a:lnTo>
                  <a:pt x="391472" y="543047"/>
                </a:lnTo>
                <a:lnTo>
                  <a:pt x="503994" y="543047"/>
                </a:lnTo>
                <a:lnTo>
                  <a:pt x="491886" y="536697"/>
                </a:lnTo>
                <a:lnTo>
                  <a:pt x="486918" y="523800"/>
                </a:lnTo>
                <a:lnTo>
                  <a:pt x="487042" y="372223"/>
                </a:lnTo>
                <a:lnTo>
                  <a:pt x="493368" y="360078"/>
                </a:lnTo>
                <a:lnTo>
                  <a:pt x="506222" y="355091"/>
                </a:lnTo>
                <a:close/>
              </a:path>
              <a:path w="900430" h="900430">
                <a:moveTo>
                  <a:pt x="618744" y="355091"/>
                </a:moveTo>
                <a:lnTo>
                  <a:pt x="506222" y="355091"/>
                </a:lnTo>
                <a:lnTo>
                  <a:pt x="507201" y="355117"/>
                </a:lnTo>
                <a:lnTo>
                  <a:pt x="519288" y="361135"/>
                </a:lnTo>
                <a:lnTo>
                  <a:pt x="523874" y="374477"/>
                </a:lnTo>
                <a:lnTo>
                  <a:pt x="523716" y="526563"/>
                </a:lnTo>
                <a:lnTo>
                  <a:pt x="517812" y="538338"/>
                </a:lnTo>
                <a:lnTo>
                  <a:pt x="503994" y="543047"/>
                </a:lnTo>
                <a:lnTo>
                  <a:pt x="616516" y="543047"/>
                </a:lnTo>
                <a:lnTo>
                  <a:pt x="604408" y="536697"/>
                </a:lnTo>
                <a:lnTo>
                  <a:pt x="599440" y="523800"/>
                </a:lnTo>
                <a:lnTo>
                  <a:pt x="599564" y="372223"/>
                </a:lnTo>
                <a:lnTo>
                  <a:pt x="605890" y="360078"/>
                </a:lnTo>
                <a:lnTo>
                  <a:pt x="618744" y="355091"/>
                </a:lnTo>
                <a:close/>
              </a:path>
              <a:path w="900430" h="900430">
                <a:moveTo>
                  <a:pt x="889713" y="355091"/>
                </a:moveTo>
                <a:lnTo>
                  <a:pt x="618744" y="355091"/>
                </a:lnTo>
                <a:lnTo>
                  <a:pt x="619633" y="355117"/>
                </a:lnTo>
                <a:lnTo>
                  <a:pt x="631714" y="361100"/>
                </a:lnTo>
                <a:lnTo>
                  <a:pt x="636269" y="374477"/>
                </a:lnTo>
                <a:lnTo>
                  <a:pt x="636197" y="449961"/>
                </a:lnTo>
                <a:lnTo>
                  <a:pt x="636079" y="526563"/>
                </a:lnTo>
                <a:lnTo>
                  <a:pt x="630311" y="538309"/>
                </a:lnTo>
                <a:lnTo>
                  <a:pt x="616516" y="543047"/>
                </a:lnTo>
                <a:lnTo>
                  <a:pt x="889983" y="543036"/>
                </a:lnTo>
                <a:lnTo>
                  <a:pt x="894139" y="522804"/>
                </a:lnTo>
                <a:lnTo>
                  <a:pt x="898552" y="486784"/>
                </a:lnTo>
                <a:lnTo>
                  <a:pt x="900049" y="449961"/>
                </a:lnTo>
                <a:lnTo>
                  <a:pt x="898552" y="412915"/>
                </a:lnTo>
                <a:lnTo>
                  <a:pt x="894139" y="376720"/>
                </a:lnTo>
                <a:lnTo>
                  <a:pt x="889713" y="355091"/>
                </a:lnTo>
                <a:close/>
              </a:path>
              <a:path w="900430" h="900430">
                <a:moveTo>
                  <a:pt x="393700" y="355091"/>
                </a:moveTo>
                <a:lnTo>
                  <a:pt x="281305" y="355091"/>
                </a:lnTo>
                <a:lnTo>
                  <a:pt x="282195" y="355117"/>
                </a:lnTo>
                <a:lnTo>
                  <a:pt x="294274" y="361100"/>
                </a:lnTo>
                <a:lnTo>
                  <a:pt x="298830" y="374477"/>
                </a:lnTo>
                <a:lnTo>
                  <a:pt x="298670" y="526563"/>
                </a:lnTo>
                <a:lnTo>
                  <a:pt x="292841" y="538309"/>
                </a:lnTo>
                <a:lnTo>
                  <a:pt x="278980" y="543036"/>
                </a:lnTo>
                <a:lnTo>
                  <a:pt x="391450" y="543036"/>
                </a:lnTo>
                <a:lnTo>
                  <a:pt x="379364" y="536697"/>
                </a:lnTo>
                <a:lnTo>
                  <a:pt x="374396" y="523800"/>
                </a:lnTo>
                <a:lnTo>
                  <a:pt x="374520" y="372223"/>
                </a:lnTo>
                <a:lnTo>
                  <a:pt x="380846" y="360078"/>
                </a:lnTo>
                <a:lnTo>
                  <a:pt x="393700" y="355091"/>
                </a:lnTo>
                <a:close/>
              </a:path>
              <a:path w="900430" h="900430">
                <a:moveTo>
                  <a:pt x="799677" y="167004"/>
                </a:moveTo>
                <a:lnTo>
                  <a:pt x="453517" y="167004"/>
                </a:lnTo>
                <a:lnTo>
                  <a:pt x="458966" y="170624"/>
                </a:lnTo>
                <a:lnTo>
                  <a:pt x="665243" y="283491"/>
                </a:lnTo>
                <a:lnTo>
                  <a:pt x="672991" y="291999"/>
                </a:lnTo>
                <a:lnTo>
                  <a:pt x="673226" y="304164"/>
                </a:lnTo>
                <a:lnTo>
                  <a:pt x="671449" y="312927"/>
                </a:lnTo>
                <a:lnTo>
                  <a:pt x="664463" y="318135"/>
                </a:lnTo>
                <a:lnTo>
                  <a:pt x="880166" y="318135"/>
                </a:lnTo>
                <a:lnTo>
                  <a:pt x="864584" y="274373"/>
                </a:lnTo>
                <a:lnTo>
                  <a:pt x="832454" y="212475"/>
                </a:lnTo>
                <a:lnTo>
                  <a:pt x="813014" y="183766"/>
                </a:lnTo>
                <a:lnTo>
                  <a:pt x="799677" y="167004"/>
                </a:lnTo>
                <a:close/>
              </a:path>
              <a:path w="900430" h="900430">
                <a:moveTo>
                  <a:pt x="449961" y="207390"/>
                </a:moveTo>
                <a:lnTo>
                  <a:pt x="316439" y="281259"/>
                </a:lnTo>
                <a:lnTo>
                  <a:pt x="581753" y="281304"/>
                </a:lnTo>
                <a:lnTo>
                  <a:pt x="449961" y="207390"/>
                </a:lnTo>
                <a:close/>
              </a:path>
            </a:pathLst>
          </a:custGeom>
          <a:solidFill>
            <a:srgbClr val="52555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 name="object 9"/>
          <p:cNvSpPr/>
          <p:nvPr/>
        </p:nvSpPr>
        <p:spPr>
          <a:xfrm>
            <a:off x="6800926" y="2526506"/>
            <a:ext cx="681815" cy="674370"/>
          </a:xfrm>
          <a:custGeom>
            <a:avLst/>
            <a:gdLst/>
            <a:ahLst/>
            <a:cxnLst/>
            <a:rect l="l" t="t" r="r" b="b"/>
            <a:pathLst>
              <a:path w="900429" h="899160">
                <a:moveTo>
                  <a:pt x="449985" y="0"/>
                </a:moveTo>
                <a:lnTo>
                  <a:pt x="376710" y="5079"/>
                </a:lnTo>
                <a:lnTo>
                  <a:pt x="307298" y="22860"/>
                </a:lnTo>
                <a:lnTo>
                  <a:pt x="242656" y="49529"/>
                </a:lnTo>
                <a:lnTo>
                  <a:pt x="183692" y="86360"/>
                </a:lnTo>
                <a:lnTo>
                  <a:pt x="131310" y="130810"/>
                </a:lnTo>
                <a:lnTo>
                  <a:pt x="86420" y="182880"/>
                </a:lnTo>
                <a:lnTo>
                  <a:pt x="49926" y="242570"/>
                </a:lnTo>
                <a:lnTo>
                  <a:pt x="22737" y="307339"/>
                </a:lnTo>
                <a:lnTo>
                  <a:pt x="5758" y="375920"/>
                </a:lnTo>
                <a:lnTo>
                  <a:pt x="102" y="444500"/>
                </a:lnTo>
                <a:lnTo>
                  <a:pt x="0" y="452120"/>
                </a:lnTo>
                <a:lnTo>
                  <a:pt x="1381" y="486410"/>
                </a:lnTo>
                <a:lnTo>
                  <a:pt x="12914" y="557530"/>
                </a:lnTo>
                <a:lnTo>
                  <a:pt x="35112" y="624839"/>
                </a:lnTo>
                <a:lnTo>
                  <a:pt x="67067" y="687070"/>
                </a:lnTo>
                <a:lnTo>
                  <a:pt x="107872" y="742950"/>
                </a:lnTo>
                <a:lnTo>
                  <a:pt x="156621" y="791210"/>
                </a:lnTo>
                <a:lnTo>
                  <a:pt x="212408" y="831850"/>
                </a:lnTo>
                <a:lnTo>
                  <a:pt x="274324" y="864870"/>
                </a:lnTo>
                <a:lnTo>
                  <a:pt x="341464" y="886460"/>
                </a:lnTo>
                <a:lnTo>
                  <a:pt x="412921" y="897889"/>
                </a:lnTo>
                <a:lnTo>
                  <a:pt x="449985" y="899160"/>
                </a:lnTo>
                <a:lnTo>
                  <a:pt x="486790" y="897889"/>
                </a:lnTo>
                <a:lnTo>
                  <a:pt x="557879" y="886460"/>
                </a:lnTo>
                <a:lnTo>
                  <a:pt x="624822" y="864870"/>
                </a:lnTo>
                <a:lnTo>
                  <a:pt x="686682" y="831850"/>
                </a:lnTo>
                <a:lnTo>
                  <a:pt x="742517" y="791210"/>
                </a:lnTo>
                <a:lnTo>
                  <a:pt x="791389" y="742950"/>
                </a:lnTo>
                <a:lnTo>
                  <a:pt x="832357" y="687070"/>
                </a:lnTo>
                <a:lnTo>
                  <a:pt x="839535" y="674370"/>
                </a:lnTo>
                <a:lnTo>
                  <a:pt x="385311" y="674370"/>
                </a:lnTo>
                <a:lnTo>
                  <a:pt x="366368" y="673100"/>
                </a:lnTo>
                <a:lnTo>
                  <a:pt x="348475" y="673100"/>
                </a:lnTo>
                <a:lnTo>
                  <a:pt x="331633" y="671830"/>
                </a:lnTo>
                <a:lnTo>
                  <a:pt x="315844" y="671830"/>
                </a:lnTo>
                <a:lnTo>
                  <a:pt x="287431" y="669289"/>
                </a:lnTo>
                <a:lnTo>
                  <a:pt x="263249" y="666750"/>
                </a:lnTo>
                <a:lnTo>
                  <a:pt x="252748" y="664210"/>
                </a:lnTo>
                <a:lnTo>
                  <a:pt x="243309" y="662939"/>
                </a:lnTo>
                <a:lnTo>
                  <a:pt x="234933" y="661670"/>
                </a:lnTo>
                <a:lnTo>
                  <a:pt x="227623" y="659130"/>
                </a:lnTo>
                <a:lnTo>
                  <a:pt x="221380" y="656589"/>
                </a:lnTo>
                <a:lnTo>
                  <a:pt x="216205" y="655320"/>
                </a:lnTo>
                <a:lnTo>
                  <a:pt x="212100" y="652780"/>
                </a:lnTo>
                <a:lnTo>
                  <a:pt x="209066" y="650239"/>
                </a:lnTo>
                <a:lnTo>
                  <a:pt x="207415" y="648970"/>
                </a:lnTo>
                <a:lnTo>
                  <a:pt x="205514" y="643889"/>
                </a:lnTo>
                <a:lnTo>
                  <a:pt x="200868" y="635000"/>
                </a:lnTo>
                <a:lnTo>
                  <a:pt x="194621" y="624839"/>
                </a:lnTo>
                <a:lnTo>
                  <a:pt x="187602" y="610870"/>
                </a:lnTo>
                <a:lnTo>
                  <a:pt x="180640" y="596900"/>
                </a:lnTo>
                <a:lnTo>
                  <a:pt x="174562" y="582930"/>
                </a:lnTo>
                <a:lnTo>
                  <a:pt x="170199" y="570230"/>
                </a:lnTo>
                <a:lnTo>
                  <a:pt x="168362" y="553720"/>
                </a:lnTo>
                <a:lnTo>
                  <a:pt x="168393" y="535939"/>
                </a:lnTo>
                <a:lnTo>
                  <a:pt x="177443" y="497839"/>
                </a:lnTo>
                <a:lnTo>
                  <a:pt x="224941" y="481330"/>
                </a:lnTo>
                <a:lnTo>
                  <a:pt x="225050" y="449580"/>
                </a:lnTo>
                <a:lnTo>
                  <a:pt x="229938" y="401320"/>
                </a:lnTo>
                <a:lnTo>
                  <a:pt x="239715" y="364489"/>
                </a:lnTo>
                <a:lnTo>
                  <a:pt x="255720" y="328930"/>
                </a:lnTo>
                <a:lnTo>
                  <a:pt x="278871" y="294639"/>
                </a:lnTo>
                <a:lnTo>
                  <a:pt x="298728" y="274320"/>
                </a:lnTo>
                <a:lnTo>
                  <a:pt x="298728" y="256539"/>
                </a:lnTo>
                <a:lnTo>
                  <a:pt x="304062" y="251460"/>
                </a:lnTo>
                <a:lnTo>
                  <a:pt x="312029" y="246380"/>
                </a:lnTo>
                <a:lnTo>
                  <a:pt x="322070" y="241300"/>
                </a:lnTo>
                <a:lnTo>
                  <a:pt x="335098" y="233680"/>
                </a:lnTo>
                <a:lnTo>
                  <a:pt x="346683" y="228600"/>
                </a:lnTo>
                <a:lnTo>
                  <a:pt x="369179" y="218439"/>
                </a:lnTo>
                <a:lnTo>
                  <a:pt x="380974" y="214630"/>
                </a:lnTo>
                <a:lnTo>
                  <a:pt x="393724" y="210820"/>
                </a:lnTo>
                <a:lnTo>
                  <a:pt x="393742" y="204470"/>
                </a:lnTo>
                <a:lnTo>
                  <a:pt x="398807" y="191770"/>
                </a:lnTo>
                <a:lnTo>
                  <a:pt x="411251" y="186689"/>
                </a:lnTo>
                <a:lnTo>
                  <a:pt x="815455" y="186689"/>
                </a:lnTo>
                <a:lnTo>
                  <a:pt x="812920" y="182880"/>
                </a:lnTo>
                <a:lnTo>
                  <a:pt x="767882" y="130810"/>
                </a:lnTo>
                <a:lnTo>
                  <a:pt x="715411" y="86360"/>
                </a:lnTo>
                <a:lnTo>
                  <a:pt x="656446" y="49529"/>
                </a:lnTo>
                <a:lnTo>
                  <a:pt x="591927" y="22860"/>
                </a:lnTo>
                <a:lnTo>
                  <a:pt x="522794" y="5079"/>
                </a:lnTo>
                <a:lnTo>
                  <a:pt x="486790" y="1270"/>
                </a:lnTo>
                <a:lnTo>
                  <a:pt x="449985" y="0"/>
                </a:lnTo>
                <a:close/>
              </a:path>
              <a:path w="900429" h="899160">
                <a:moveTo>
                  <a:pt x="815455" y="186689"/>
                </a:moveTo>
                <a:lnTo>
                  <a:pt x="489177" y="186689"/>
                </a:lnTo>
                <a:lnTo>
                  <a:pt x="501264" y="193039"/>
                </a:lnTo>
                <a:lnTo>
                  <a:pt x="506246" y="205739"/>
                </a:lnTo>
                <a:lnTo>
                  <a:pt x="511234" y="212089"/>
                </a:lnTo>
                <a:lnTo>
                  <a:pt x="523375" y="215900"/>
                </a:lnTo>
                <a:lnTo>
                  <a:pt x="535067" y="220980"/>
                </a:lnTo>
                <a:lnTo>
                  <a:pt x="557922" y="231139"/>
                </a:lnTo>
                <a:lnTo>
                  <a:pt x="569492" y="237489"/>
                </a:lnTo>
                <a:lnTo>
                  <a:pt x="574699" y="240030"/>
                </a:lnTo>
                <a:lnTo>
                  <a:pt x="595908" y="251460"/>
                </a:lnTo>
                <a:lnTo>
                  <a:pt x="599337" y="256539"/>
                </a:lnTo>
                <a:lnTo>
                  <a:pt x="599337" y="262889"/>
                </a:lnTo>
                <a:lnTo>
                  <a:pt x="605476" y="279400"/>
                </a:lnTo>
                <a:lnTo>
                  <a:pt x="615339" y="290830"/>
                </a:lnTo>
                <a:lnTo>
                  <a:pt x="624333" y="300989"/>
                </a:lnTo>
                <a:lnTo>
                  <a:pt x="632486" y="312420"/>
                </a:lnTo>
                <a:lnTo>
                  <a:pt x="652177" y="347980"/>
                </a:lnTo>
                <a:lnTo>
                  <a:pt x="668355" y="396239"/>
                </a:lnTo>
                <a:lnTo>
                  <a:pt x="674659" y="444500"/>
                </a:lnTo>
                <a:lnTo>
                  <a:pt x="674942" y="481330"/>
                </a:lnTo>
                <a:lnTo>
                  <a:pt x="715415" y="494030"/>
                </a:lnTo>
                <a:lnTo>
                  <a:pt x="722400" y="495300"/>
                </a:lnTo>
                <a:lnTo>
                  <a:pt x="727734" y="502920"/>
                </a:lnTo>
                <a:lnTo>
                  <a:pt x="727734" y="508000"/>
                </a:lnTo>
                <a:lnTo>
                  <a:pt x="728616" y="510539"/>
                </a:lnTo>
                <a:lnTo>
                  <a:pt x="730141" y="518160"/>
                </a:lnTo>
                <a:lnTo>
                  <a:pt x="731433" y="529589"/>
                </a:lnTo>
                <a:lnTo>
                  <a:pt x="731584" y="535939"/>
                </a:lnTo>
                <a:lnTo>
                  <a:pt x="731699" y="546100"/>
                </a:lnTo>
                <a:lnTo>
                  <a:pt x="730534" y="561339"/>
                </a:lnTo>
                <a:lnTo>
                  <a:pt x="714595" y="605789"/>
                </a:lnTo>
                <a:lnTo>
                  <a:pt x="692555" y="646430"/>
                </a:lnTo>
                <a:lnTo>
                  <a:pt x="692555" y="648970"/>
                </a:lnTo>
                <a:lnTo>
                  <a:pt x="690777" y="650239"/>
                </a:lnTo>
                <a:lnTo>
                  <a:pt x="688002" y="652780"/>
                </a:lnTo>
                <a:lnTo>
                  <a:pt x="683944" y="655320"/>
                </a:lnTo>
                <a:lnTo>
                  <a:pt x="678803" y="656589"/>
                </a:lnTo>
                <a:lnTo>
                  <a:pt x="672583" y="659130"/>
                </a:lnTo>
                <a:lnTo>
                  <a:pt x="665287" y="660400"/>
                </a:lnTo>
                <a:lnTo>
                  <a:pt x="656917" y="662939"/>
                </a:lnTo>
                <a:lnTo>
                  <a:pt x="647477" y="664210"/>
                </a:lnTo>
                <a:lnTo>
                  <a:pt x="636969" y="666750"/>
                </a:lnTo>
                <a:lnTo>
                  <a:pt x="612763" y="669289"/>
                </a:lnTo>
                <a:lnTo>
                  <a:pt x="584322" y="671830"/>
                </a:lnTo>
                <a:lnTo>
                  <a:pt x="568520" y="671830"/>
                </a:lnTo>
                <a:lnTo>
                  <a:pt x="551669" y="673100"/>
                </a:lnTo>
                <a:lnTo>
                  <a:pt x="533770" y="673100"/>
                </a:lnTo>
                <a:lnTo>
                  <a:pt x="514827" y="674370"/>
                </a:lnTo>
                <a:lnTo>
                  <a:pt x="839535" y="674370"/>
                </a:lnTo>
                <a:lnTo>
                  <a:pt x="864483" y="624839"/>
                </a:lnTo>
                <a:lnTo>
                  <a:pt x="886827" y="557530"/>
                </a:lnTo>
                <a:lnTo>
                  <a:pt x="898449" y="486410"/>
                </a:lnTo>
                <a:lnTo>
                  <a:pt x="899946" y="449580"/>
                </a:lnTo>
                <a:lnTo>
                  <a:pt x="898449" y="412750"/>
                </a:lnTo>
                <a:lnTo>
                  <a:pt x="886827" y="341630"/>
                </a:lnTo>
                <a:lnTo>
                  <a:pt x="864483" y="274320"/>
                </a:lnTo>
                <a:lnTo>
                  <a:pt x="832357" y="212089"/>
                </a:lnTo>
                <a:lnTo>
                  <a:pt x="815455" y="186689"/>
                </a:lnTo>
                <a:close/>
              </a:path>
              <a:path w="900429" h="899160">
                <a:moveTo>
                  <a:pt x="525268" y="635000"/>
                </a:moveTo>
                <a:lnTo>
                  <a:pt x="380204" y="635000"/>
                </a:lnTo>
                <a:lnTo>
                  <a:pt x="402913" y="636270"/>
                </a:lnTo>
                <a:lnTo>
                  <a:pt x="502973" y="636270"/>
                </a:lnTo>
                <a:lnTo>
                  <a:pt x="525268" y="635000"/>
                </a:lnTo>
                <a:close/>
              </a:path>
              <a:path w="900429" h="899160">
                <a:moveTo>
                  <a:pt x="563723" y="633730"/>
                </a:moveTo>
                <a:lnTo>
                  <a:pt x="340922" y="633730"/>
                </a:lnTo>
                <a:lnTo>
                  <a:pt x="359572" y="635000"/>
                </a:lnTo>
                <a:lnTo>
                  <a:pt x="545486" y="635000"/>
                </a:lnTo>
                <a:lnTo>
                  <a:pt x="563723" y="633730"/>
                </a:lnTo>
                <a:close/>
              </a:path>
              <a:path w="900429" h="899160">
                <a:moveTo>
                  <a:pt x="607517" y="631189"/>
                </a:moveTo>
                <a:lnTo>
                  <a:pt x="295897" y="631189"/>
                </a:lnTo>
                <a:lnTo>
                  <a:pt x="309180" y="632460"/>
                </a:lnTo>
                <a:lnTo>
                  <a:pt x="324156" y="633730"/>
                </a:lnTo>
                <a:lnTo>
                  <a:pt x="580077" y="633730"/>
                </a:lnTo>
                <a:lnTo>
                  <a:pt x="594642" y="632460"/>
                </a:lnTo>
                <a:lnTo>
                  <a:pt x="607517" y="631189"/>
                </a:lnTo>
                <a:close/>
              </a:path>
              <a:path w="900429" h="899160">
                <a:moveTo>
                  <a:pt x="649907" y="626110"/>
                </a:moveTo>
                <a:lnTo>
                  <a:pt x="251529" y="626110"/>
                </a:lnTo>
                <a:lnTo>
                  <a:pt x="257783" y="627380"/>
                </a:lnTo>
                <a:lnTo>
                  <a:pt x="265251" y="628650"/>
                </a:lnTo>
                <a:lnTo>
                  <a:pt x="274028" y="629920"/>
                </a:lnTo>
                <a:lnTo>
                  <a:pt x="284212" y="631189"/>
                </a:lnTo>
                <a:lnTo>
                  <a:pt x="618797" y="631189"/>
                </a:lnTo>
                <a:lnTo>
                  <a:pt x="628579" y="629920"/>
                </a:lnTo>
                <a:lnTo>
                  <a:pt x="636961" y="628650"/>
                </a:lnTo>
                <a:lnTo>
                  <a:pt x="644038" y="627380"/>
                </a:lnTo>
                <a:lnTo>
                  <a:pt x="649907" y="626110"/>
                </a:lnTo>
                <a:close/>
              </a:path>
              <a:path w="900429" h="899160">
                <a:moveTo>
                  <a:pt x="224941" y="521970"/>
                </a:moveTo>
                <a:lnTo>
                  <a:pt x="207415" y="527050"/>
                </a:lnTo>
                <a:lnTo>
                  <a:pt x="205706" y="539750"/>
                </a:lnTo>
                <a:lnTo>
                  <a:pt x="205643" y="552450"/>
                </a:lnTo>
                <a:lnTo>
                  <a:pt x="209097" y="565150"/>
                </a:lnTo>
                <a:lnTo>
                  <a:pt x="213988" y="577850"/>
                </a:lnTo>
                <a:lnTo>
                  <a:pt x="219756" y="590550"/>
                </a:lnTo>
                <a:lnTo>
                  <a:pt x="225844" y="603250"/>
                </a:lnTo>
                <a:lnTo>
                  <a:pt x="231690" y="613410"/>
                </a:lnTo>
                <a:lnTo>
                  <a:pt x="236738" y="622300"/>
                </a:lnTo>
                <a:lnTo>
                  <a:pt x="239094" y="623570"/>
                </a:lnTo>
                <a:lnTo>
                  <a:pt x="242281" y="624839"/>
                </a:lnTo>
                <a:lnTo>
                  <a:pt x="246394" y="626110"/>
                </a:lnTo>
                <a:lnTo>
                  <a:pt x="654665" y="626110"/>
                </a:lnTo>
                <a:lnTo>
                  <a:pt x="658409" y="624839"/>
                </a:lnTo>
                <a:lnTo>
                  <a:pt x="661234" y="624839"/>
                </a:lnTo>
                <a:lnTo>
                  <a:pt x="667944" y="614680"/>
                </a:lnTo>
                <a:lnTo>
                  <a:pt x="674823" y="601980"/>
                </a:lnTo>
                <a:lnTo>
                  <a:pt x="681327" y="589280"/>
                </a:lnTo>
                <a:lnTo>
                  <a:pt x="684118" y="582930"/>
                </a:lnTo>
                <a:lnTo>
                  <a:pt x="430617" y="582930"/>
                </a:lnTo>
                <a:lnTo>
                  <a:pt x="380024" y="580389"/>
                </a:lnTo>
                <a:lnTo>
                  <a:pt x="358169" y="577850"/>
                </a:lnTo>
                <a:lnTo>
                  <a:pt x="338465" y="576580"/>
                </a:lnTo>
                <a:lnTo>
                  <a:pt x="320803" y="572770"/>
                </a:lnTo>
                <a:lnTo>
                  <a:pt x="305078" y="570230"/>
                </a:lnTo>
                <a:lnTo>
                  <a:pt x="291180" y="566420"/>
                </a:lnTo>
                <a:lnTo>
                  <a:pt x="279003" y="563880"/>
                </a:lnTo>
                <a:lnTo>
                  <a:pt x="268438" y="560070"/>
                </a:lnTo>
                <a:lnTo>
                  <a:pt x="259379" y="556260"/>
                </a:lnTo>
                <a:lnTo>
                  <a:pt x="251718" y="552450"/>
                </a:lnTo>
                <a:lnTo>
                  <a:pt x="245347" y="548639"/>
                </a:lnTo>
                <a:lnTo>
                  <a:pt x="240158" y="546100"/>
                </a:lnTo>
                <a:lnTo>
                  <a:pt x="236045" y="543560"/>
                </a:lnTo>
                <a:lnTo>
                  <a:pt x="232899" y="541020"/>
                </a:lnTo>
                <a:lnTo>
                  <a:pt x="230613" y="538480"/>
                </a:lnTo>
                <a:lnTo>
                  <a:pt x="229079" y="537210"/>
                </a:lnTo>
                <a:lnTo>
                  <a:pt x="224941" y="532130"/>
                </a:lnTo>
                <a:lnTo>
                  <a:pt x="224941" y="521970"/>
                </a:lnTo>
                <a:close/>
              </a:path>
              <a:path w="900429" h="899160">
                <a:moveTo>
                  <a:pt x="674902" y="521970"/>
                </a:moveTo>
                <a:lnTo>
                  <a:pt x="674902" y="530860"/>
                </a:lnTo>
                <a:lnTo>
                  <a:pt x="671473" y="535939"/>
                </a:lnTo>
                <a:lnTo>
                  <a:pt x="666139" y="539750"/>
                </a:lnTo>
                <a:lnTo>
                  <a:pt x="663342" y="542289"/>
                </a:lnTo>
                <a:lnTo>
                  <a:pt x="659770" y="544830"/>
                </a:lnTo>
                <a:lnTo>
                  <a:pt x="655343" y="547370"/>
                </a:lnTo>
                <a:lnTo>
                  <a:pt x="649982" y="549910"/>
                </a:lnTo>
                <a:lnTo>
                  <a:pt x="643610" y="553720"/>
                </a:lnTo>
                <a:lnTo>
                  <a:pt x="636147" y="557530"/>
                </a:lnTo>
                <a:lnTo>
                  <a:pt x="627515" y="560070"/>
                </a:lnTo>
                <a:lnTo>
                  <a:pt x="617634" y="563880"/>
                </a:lnTo>
                <a:lnTo>
                  <a:pt x="606427" y="566420"/>
                </a:lnTo>
                <a:lnTo>
                  <a:pt x="593815" y="570230"/>
                </a:lnTo>
                <a:lnTo>
                  <a:pt x="579719" y="572770"/>
                </a:lnTo>
                <a:lnTo>
                  <a:pt x="564060" y="575310"/>
                </a:lnTo>
                <a:lnTo>
                  <a:pt x="546759" y="577850"/>
                </a:lnTo>
                <a:lnTo>
                  <a:pt x="527738" y="580389"/>
                </a:lnTo>
                <a:lnTo>
                  <a:pt x="484222" y="582930"/>
                </a:lnTo>
                <a:lnTo>
                  <a:pt x="684118" y="582930"/>
                </a:lnTo>
                <a:lnTo>
                  <a:pt x="686910" y="576580"/>
                </a:lnTo>
                <a:lnTo>
                  <a:pt x="691025" y="566420"/>
                </a:lnTo>
                <a:lnTo>
                  <a:pt x="694032" y="552450"/>
                </a:lnTo>
                <a:lnTo>
                  <a:pt x="694477" y="542289"/>
                </a:lnTo>
                <a:lnTo>
                  <a:pt x="694367" y="529589"/>
                </a:lnTo>
                <a:lnTo>
                  <a:pt x="694339" y="528320"/>
                </a:lnTo>
                <a:lnTo>
                  <a:pt x="674902" y="521970"/>
                </a:lnTo>
                <a:close/>
              </a:path>
              <a:path w="900429" h="899160">
                <a:moveTo>
                  <a:pt x="294061" y="345439"/>
                </a:moveTo>
                <a:lnTo>
                  <a:pt x="274019" y="388620"/>
                </a:lnTo>
                <a:lnTo>
                  <a:pt x="264111" y="427989"/>
                </a:lnTo>
                <a:lnTo>
                  <a:pt x="262005" y="458470"/>
                </a:lnTo>
                <a:lnTo>
                  <a:pt x="266025" y="518160"/>
                </a:lnTo>
                <a:lnTo>
                  <a:pt x="270807" y="520700"/>
                </a:lnTo>
                <a:lnTo>
                  <a:pt x="276360" y="521970"/>
                </a:lnTo>
                <a:lnTo>
                  <a:pt x="282814" y="524510"/>
                </a:lnTo>
                <a:lnTo>
                  <a:pt x="290296" y="527050"/>
                </a:lnTo>
                <a:lnTo>
                  <a:pt x="298936" y="529589"/>
                </a:lnTo>
                <a:lnTo>
                  <a:pt x="308862" y="533400"/>
                </a:lnTo>
                <a:lnTo>
                  <a:pt x="320202" y="535939"/>
                </a:lnTo>
                <a:lnTo>
                  <a:pt x="333085" y="538480"/>
                </a:lnTo>
                <a:lnTo>
                  <a:pt x="347640" y="539750"/>
                </a:lnTo>
                <a:lnTo>
                  <a:pt x="363995" y="542289"/>
                </a:lnTo>
                <a:lnTo>
                  <a:pt x="382278" y="543560"/>
                </a:lnTo>
                <a:lnTo>
                  <a:pt x="425145" y="546100"/>
                </a:lnTo>
                <a:lnTo>
                  <a:pt x="471850" y="546100"/>
                </a:lnTo>
                <a:lnTo>
                  <a:pt x="533564" y="542289"/>
                </a:lnTo>
                <a:lnTo>
                  <a:pt x="577989" y="535939"/>
                </a:lnTo>
                <a:lnTo>
                  <a:pt x="589509" y="532130"/>
                </a:lnTo>
                <a:lnTo>
                  <a:pt x="599582" y="529589"/>
                </a:lnTo>
                <a:lnTo>
                  <a:pt x="636294" y="514350"/>
                </a:lnTo>
                <a:lnTo>
                  <a:pt x="635987" y="458470"/>
                </a:lnTo>
                <a:lnTo>
                  <a:pt x="315787" y="458470"/>
                </a:lnTo>
                <a:lnTo>
                  <a:pt x="303707" y="452120"/>
                </a:lnTo>
                <a:lnTo>
                  <a:pt x="298727" y="439420"/>
                </a:lnTo>
                <a:lnTo>
                  <a:pt x="294061" y="345439"/>
                </a:lnTo>
                <a:close/>
              </a:path>
              <a:path w="900429" h="899160">
                <a:moveTo>
                  <a:pt x="392437" y="250189"/>
                </a:moveTo>
                <a:lnTo>
                  <a:pt x="379822" y="254000"/>
                </a:lnTo>
                <a:lnTo>
                  <a:pt x="368819" y="259080"/>
                </a:lnTo>
                <a:lnTo>
                  <a:pt x="358073" y="264160"/>
                </a:lnTo>
                <a:lnTo>
                  <a:pt x="346226" y="270510"/>
                </a:lnTo>
                <a:lnTo>
                  <a:pt x="342670" y="271780"/>
                </a:lnTo>
                <a:lnTo>
                  <a:pt x="337463" y="274320"/>
                </a:lnTo>
                <a:lnTo>
                  <a:pt x="337026" y="443230"/>
                </a:lnTo>
                <a:lnTo>
                  <a:pt x="329897" y="454660"/>
                </a:lnTo>
                <a:lnTo>
                  <a:pt x="315787" y="458470"/>
                </a:lnTo>
                <a:lnTo>
                  <a:pt x="579072" y="458470"/>
                </a:lnTo>
                <a:lnTo>
                  <a:pt x="567039" y="452120"/>
                </a:lnTo>
                <a:lnTo>
                  <a:pt x="562507" y="439420"/>
                </a:lnTo>
                <a:lnTo>
                  <a:pt x="562507" y="374650"/>
                </a:lnTo>
                <a:lnTo>
                  <a:pt x="497356" y="374650"/>
                </a:lnTo>
                <a:lnTo>
                  <a:pt x="495642" y="373380"/>
                </a:lnTo>
                <a:lnTo>
                  <a:pt x="396445" y="373380"/>
                </a:lnTo>
                <a:lnTo>
                  <a:pt x="383479" y="368300"/>
                </a:lnTo>
                <a:lnTo>
                  <a:pt x="378467" y="358139"/>
                </a:lnTo>
                <a:lnTo>
                  <a:pt x="381405" y="345439"/>
                </a:lnTo>
                <a:lnTo>
                  <a:pt x="393724" y="326389"/>
                </a:lnTo>
                <a:lnTo>
                  <a:pt x="392437" y="250189"/>
                </a:lnTo>
                <a:close/>
              </a:path>
              <a:path w="900429" h="899160">
                <a:moveTo>
                  <a:pt x="599337" y="337820"/>
                </a:moveTo>
                <a:lnTo>
                  <a:pt x="599101" y="441960"/>
                </a:lnTo>
                <a:lnTo>
                  <a:pt x="592436" y="453389"/>
                </a:lnTo>
                <a:lnTo>
                  <a:pt x="579072" y="458470"/>
                </a:lnTo>
                <a:lnTo>
                  <a:pt x="635987" y="458470"/>
                </a:lnTo>
                <a:lnTo>
                  <a:pt x="632249" y="416560"/>
                </a:lnTo>
                <a:lnTo>
                  <a:pt x="620967" y="378460"/>
                </a:lnTo>
                <a:lnTo>
                  <a:pt x="605149" y="346710"/>
                </a:lnTo>
                <a:lnTo>
                  <a:pt x="599337" y="337820"/>
                </a:lnTo>
                <a:close/>
              </a:path>
              <a:path w="900429" h="899160">
                <a:moveTo>
                  <a:pt x="506246" y="248920"/>
                </a:moveTo>
                <a:lnTo>
                  <a:pt x="506246" y="326389"/>
                </a:lnTo>
                <a:lnTo>
                  <a:pt x="518477" y="349250"/>
                </a:lnTo>
                <a:lnTo>
                  <a:pt x="518918" y="361950"/>
                </a:lnTo>
                <a:lnTo>
                  <a:pt x="511453" y="370839"/>
                </a:lnTo>
                <a:lnTo>
                  <a:pt x="509675" y="372110"/>
                </a:lnTo>
                <a:lnTo>
                  <a:pt x="506246" y="374650"/>
                </a:lnTo>
                <a:lnTo>
                  <a:pt x="562507" y="374650"/>
                </a:lnTo>
                <a:lnTo>
                  <a:pt x="562507" y="274320"/>
                </a:lnTo>
                <a:lnTo>
                  <a:pt x="555395" y="271780"/>
                </a:lnTo>
                <a:lnTo>
                  <a:pt x="540167" y="264160"/>
                </a:lnTo>
                <a:lnTo>
                  <a:pt x="518426" y="254000"/>
                </a:lnTo>
                <a:lnTo>
                  <a:pt x="506246" y="248920"/>
                </a:lnTo>
                <a:close/>
              </a:path>
              <a:path w="900429" h="899160">
                <a:moveTo>
                  <a:pt x="466381" y="224789"/>
                </a:moveTo>
                <a:lnTo>
                  <a:pt x="430554" y="224789"/>
                </a:lnTo>
                <a:lnTo>
                  <a:pt x="430554" y="335280"/>
                </a:lnTo>
                <a:lnTo>
                  <a:pt x="428903" y="339089"/>
                </a:lnTo>
                <a:lnTo>
                  <a:pt x="426626" y="341630"/>
                </a:lnTo>
                <a:lnTo>
                  <a:pt x="407465" y="370839"/>
                </a:lnTo>
                <a:lnTo>
                  <a:pt x="396445" y="373380"/>
                </a:lnTo>
                <a:lnTo>
                  <a:pt x="495642" y="373380"/>
                </a:lnTo>
                <a:lnTo>
                  <a:pt x="493927" y="372110"/>
                </a:lnTo>
                <a:lnTo>
                  <a:pt x="492149" y="372110"/>
                </a:lnTo>
                <a:lnTo>
                  <a:pt x="490371" y="370839"/>
                </a:lnTo>
                <a:lnTo>
                  <a:pt x="486815" y="367030"/>
                </a:lnTo>
                <a:lnTo>
                  <a:pt x="485148" y="365760"/>
                </a:lnTo>
                <a:lnTo>
                  <a:pt x="471067" y="340360"/>
                </a:lnTo>
                <a:lnTo>
                  <a:pt x="469289" y="339089"/>
                </a:lnTo>
                <a:lnTo>
                  <a:pt x="467511" y="335280"/>
                </a:lnTo>
                <a:lnTo>
                  <a:pt x="467511" y="226060"/>
                </a:lnTo>
                <a:lnTo>
                  <a:pt x="466381" y="224789"/>
                </a:lnTo>
                <a:close/>
              </a:path>
            </a:pathLst>
          </a:custGeom>
          <a:solidFill>
            <a:srgbClr val="52555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 name="object 10"/>
          <p:cNvSpPr txBox="1"/>
          <p:nvPr/>
        </p:nvSpPr>
        <p:spPr>
          <a:xfrm>
            <a:off x="1538668" y="3411769"/>
            <a:ext cx="1161124" cy="307777"/>
          </a:xfrm>
          <a:prstGeom prst="rect">
            <a:avLst/>
          </a:prstGeom>
        </p:spPr>
        <p:txBody>
          <a:bodyPr vert="horz" wrap="square" lIns="0" tIns="0" rIns="0" bIns="0" rtlCol="0">
            <a:spAutoFit/>
          </a:bodyPr>
          <a:lstStyle/>
          <a:p>
            <a:pPr marL="9525"/>
            <a:r>
              <a:rPr sz="2000" u="heavy" spc="-450" dirty="0">
                <a:latin typeface="標楷體" panose="03000509000000000000" pitchFamily="65" charset="-120"/>
                <a:ea typeface="標楷體" panose="03000509000000000000" pitchFamily="65" charset="-120"/>
                <a:cs typeface="Times New Roman"/>
              </a:rPr>
              <a:t> </a:t>
            </a:r>
            <a:r>
              <a:rPr sz="2000" b="1" u="heavy" spc="-4" dirty="0">
                <a:latin typeface="標楷體" panose="03000509000000000000" pitchFamily="65" charset="-120"/>
                <a:ea typeface="標楷體" panose="03000509000000000000" pitchFamily="65" charset="-120"/>
                <a:cs typeface="微軟正黑體"/>
              </a:rPr>
              <a:t>公務機關</a:t>
            </a:r>
            <a:r>
              <a:rPr sz="2000" u="heavy" spc="-23" dirty="0">
                <a:latin typeface="標楷體" panose="03000509000000000000" pitchFamily="65" charset="-120"/>
                <a:ea typeface="標楷體" panose="03000509000000000000" pitchFamily="65" charset="-120"/>
                <a:cs typeface="Times New Roman"/>
              </a:rPr>
              <a:t> </a:t>
            </a:r>
            <a:endParaRPr sz="2000" dirty="0">
              <a:latin typeface="標楷體" panose="03000509000000000000" pitchFamily="65" charset="-120"/>
              <a:ea typeface="標楷體" panose="03000509000000000000" pitchFamily="65" charset="-120"/>
              <a:cs typeface="Times New Roman"/>
            </a:endParaRPr>
          </a:p>
        </p:txBody>
      </p:sp>
      <p:sp>
        <p:nvSpPr>
          <p:cNvPr id="11" name="object 11"/>
          <p:cNvSpPr txBox="1"/>
          <p:nvPr/>
        </p:nvSpPr>
        <p:spPr>
          <a:xfrm>
            <a:off x="6328505" y="3411769"/>
            <a:ext cx="1690591" cy="307777"/>
          </a:xfrm>
          <a:prstGeom prst="rect">
            <a:avLst/>
          </a:prstGeom>
        </p:spPr>
        <p:txBody>
          <a:bodyPr vert="horz" wrap="square" lIns="0" tIns="0" rIns="0" bIns="0" rtlCol="0">
            <a:spAutoFit/>
          </a:bodyPr>
          <a:lstStyle>
            <a:defPPr>
              <a:defRPr lang="zh-TW"/>
            </a:defPPr>
            <a:lvl1pPr marL="9525">
              <a:defRPr sz="2000" u="heavy" spc="-450">
                <a:latin typeface="標楷體" panose="03000509000000000000" pitchFamily="65" charset="-120"/>
                <a:cs typeface="Times New Roman"/>
              </a:defRPr>
            </a:lvl1pPr>
          </a:lstStyle>
          <a:p>
            <a:r>
              <a:rPr dirty="0"/>
              <a:t> </a:t>
            </a:r>
            <a:r>
              <a:rPr b="1" dirty="0"/>
              <a:t>特定非公務機關 </a:t>
            </a:r>
          </a:p>
        </p:txBody>
      </p:sp>
      <p:sp>
        <p:nvSpPr>
          <p:cNvPr id="12" name="object 12"/>
          <p:cNvSpPr txBox="1"/>
          <p:nvPr/>
        </p:nvSpPr>
        <p:spPr>
          <a:xfrm>
            <a:off x="825321" y="3955946"/>
            <a:ext cx="2594551" cy="615553"/>
          </a:xfrm>
          <a:prstGeom prst="rect">
            <a:avLst/>
          </a:prstGeom>
        </p:spPr>
        <p:txBody>
          <a:bodyPr vert="horz" wrap="square" lIns="0" tIns="0" rIns="0" bIns="0" rtlCol="0">
            <a:spAutoFit/>
          </a:bodyPr>
          <a:lstStyle/>
          <a:p>
            <a:pPr marL="9525">
              <a:tabLst>
                <a:tab pos="266224" algn="l"/>
              </a:tabLst>
            </a:pPr>
            <a:r>
              <a:rPr sz="2000" dirty="0">
                <a:latin typeface="標楷體" panose="03000509000000000000" pitchFamily="65" charset="-120"/>
                <a:ea typeface="標楷體" panose="03000509000000000000" pitchFamily="65" charset="-120"/>
                <a:cs typeface="Arial"/>
              </a:rPr>
              <a:t>•	</a:t>
            </a:r>
            <a:r>
              <a:rPr sz="2000" dirty="0">
                <a:latin typeface="標楷體" panose="03000509000000000000" pitchFamily="65" charset="-120"/>
                <a:ea typeface="標楷體" panose="03000509000000000000" pitchFamily="65" charset="-120"/>
                <a:cs typeface="微軟正黑體"/>
              </a:rPr>
              <a:t>中央與地方機關</a:t>
            </a:r>
            <a:r>
              <a:rPr sz="2000" spc="-11" dirty="0">
                <a:latin typeface="標楷體" panose="03000509000000000000" pitchFamily="65" charset="-120"/>
                <a:ea typeface="標楷體" panose="03000509000000000000" pitchFamily="65" charset="-120"/>
                <a:cs typeface="微軟正黑體"/>
              </a:rPr>
              <a:t>(</a:t>
            </a:r>
            <a:r>
              <a:rPr sz="2000" dirty="0">
                <a:latin typeface="標楷體" panose="03000509000000000000" pitchFamily="65" charset="-120"/>
                <a:ea typeface="標楷體" panose="03000509000000000000" pitchFamily="65" charset="-120"/>
                <a:cs typeface="微軟正黑體"/>
              </a:rPr>
              <a:t>構</a:t>
            </a:r>
            <a:r>
              <a:rPr sz="2000" spc="-8" dirty="0">
                <a:latin typeface="標楷體" panose="03000509000000000000" pitchFamily="65" charset="-120"/>
                <a:ea typeface="標楷體" panose="03000509000000000000" pitchFamily="65" charset="-120"/>
                <a:cs typeface="微軟正黑體"/>
              </a:rPr>
              <a:t>)</a:t>
            </a:r>
            <a:endParaRPr sz="2000" dirty="0">
              <a:latin typeface="標楷體" panose="03000509000000000000" pitchFamily="65" charset="-120"/>
              <a:ea typeface="標楷體" panose="03000509000000000000" pitchFamily="65" charset="-120"/>
              <a:cs typeface="微軟正黑體"/>
            </a:endParaRPr>
          </a:p>
          <a:p>
            <a:pPr marL="9525">
              <a:tabLst>
                <a:tab pos="266224" algn="l"/>
              </a:tabLst>
            </a:pPr>
            <a:r>
              <a:rPr sz="2000" dirty="0">
                <a:latin typeface="標楷體" panose="03000509000000000000" pitchFamily="65" charset="-120"/>
                <a:ea typeface="標楷體" panose="03000509000000000000" pitchFamily="65" charset="-120"/>
                <a:cs typeface="Arial"/>
              </a:rPr>
              <a:t>•	</a:t>
            </a:r>
            <a:r>
              <a:rPr sz="2000" spc="-4" dirty="0">
                <a:latin typeface="標楷體" panose="03000509000000000000" pitchFamily="65" charset="-120"/>
                <a:ea typeface="標楷體" panose="03000509000000000000" pitchFamily="65" charset="-120"/>
                <a:cs typeface="微軟正黑體"/>
              </a:rPr>
              <a:t>公法</a:t>
            </a:r>
            <a:r>
              <a:rPr sz="2000" dirty="0">
                <a:latin typeface="標楷體" panose="03000509000000000000" pitchFamily="65" charset="-120"/>
                <a:ea typeface="標楷體" panose="03000509000000000000" pitchFamily="65" charset="-120"/>
                <a:cs typeface="微軟正黑體"/>
              </a:rPr>
              <a:t>人</a:t>
            </a:r>
          </a:p>
        </p:txBody>
      </p:sp>
      <p:sp>
        <p:nvSpPr>
          <p:cNvPr id="13" name="object 13"/>
          <p:cNvSpPr txBox="1"/>
          <p:nvPr/>
        </p:nvSpPr>
        <p:spPr>
          <a:xfrm>
            <a:off x="5928508" y="3930949"/>
            <a:ext cx="2781572" cy="923330"/>
          </a:xfrm>
          <a:prstGeom prst="rect">
            <a:avLst/>
          </a:prstGeom>
        </p:spPr>
        <p:txBody>
          <a:bodyPr vert="horz" wrap="square" lIns="0" tIns="0" rIns="0" bIns="0" rtlCol="0">
            <a:spAutoFit/>
          </a:bodyPr>
          <a:lstStyle/>
          <a:p>
            <a:pPr marL="9525">
              <a:tabLst>
                <a:tab pos="266224" algn="l"/>
              </a:tabLst>
            </a:pPr>
            <a:r>
              <a:rPr sz="2000" dirty="0">
                <a:latin typeface="標楷體" panose="03000509000000000000" pitchFamily="65" charset="-120"/>
                <a:ea typeface="標楷體" panose="03000509000000000000" pitchFamily="65" charset="-120"/>
                <a:cs typeface="Arial"/>
              </a:rPr>
              <a:t>•	</a:t>
            </a:r>
            <a:r>
              <a:rPr sz="2000" dirty="0" err="1" smtClean="0">
                <a:latin typeface="標楷體" panose="03000509000000000000" pitchFamily="65" charset="-120"/>
                <a:ea typeface="標楷體" panose="03000509000000000000" pitchFamily="65" charset="-120"/>
                <a:cs typeface="微軟正黑體"/>
              </a:rPr>
              <a:t>關鍵基礎設施提供者</a:t>
            </a:r>
            <a:endParaRPr sz="2000" dirty="0">
              <a:latin typeface="標楷體" panose="03000509000000000000" pitchFamily="65" charset="-120"/>
              <a:ea typeface="標楷體" panose="03000509000000000000" pitchFamily="65" charset="-120"/>
              <a:cs typeface="微軟正黑體"/>
            </a:endParaRPr>
          </a:p>
          <a:p>
            <a:pPr marL="9525">
              <a:tabLst>
                <a:tab pos="266224" algn="l"/>
              </a:tabLst>
            </a:pPr>
            <a:r>
              <a:rPr sz="2000" dirty="0">
                <a:latin typeface="標楷體" panose="03000509000000000000" pitchFamily="65" charset="-120"/>
                <a:ea typeface="標楷體" panose="03000509000000000000" pitchFamily="65" charset="-120"/>
                <a:cs typeface="Arial"/>
              </a:rPr>
              <a:t>•	</a:t>
            </a:r>
            <a:r>
              <a:rPr sz="2000" spc="-4" dirty="0">
                <a:latin typeface="標楷體" panose="03000509000000000000" pitchFamily="65" charset="-120"/>
                <a:ea typeface="標楷體" panose="03000509000000000000" pitchFamily="65" charset="-120"/>
                <a:cs typeface="微軟正黑體"/>
              </a:rPr>
              <a:t>公營事業</a:t>
            </a:r>
            <a:endParaRPr sz="2000" dirty="0">
              <a:latin typeface="標楷體" panose="03000509000000000000" pitchFamily="65" charset="-120"/>
              <a:ea typeface="標楷體" panose="03000509000000000000" pitchFamily="65" charset="-120"/>
              <a:cs typeface="微軟正黑體"/>
            </a:endParaRPr>
          </a:p>
          <a:p>
            <a:pPr marL="9525">
              <a:tabLst>
                <a:tab pos="266224" algn="l"/>
              </a:tabLst>
            </a:pPr>
            <a:r>
              <a:rPr sz="2000" dirty="0">
                <a:latin typeface="標楷體" panose="03000509000000000000" pitchFamily="65" charset="-120"/>
                <a:ea typeface="標楷體" panose="03000509000000000000" pitchFamily="65" charset="-120"/>
                <a:cs typeface="Arial"/>
              </a:rPr>
              <a:t>•	</a:t>
            </a:r>
            <a:r>
              <a:rPr sz="2000" dirty="0">
                <a:latin typeface="標楷體" panose="03000509000000000000" pitchFamily="65" charset="-120"/>
                <a:ea typeface="標楷體" panose="03000509000000000000" pitchFamily="65" charset="-120"/>
                <a:cs typeface="微軟正黑體"/>
              </a:rPr>
              <a:t>政府捐助之財團法人</a:t>
            </a:r>
          </a:p>
        </p:txBody>
      </p:sp>
      <p:sp>
        <p:nvSpPr>
          <p:cNvPr id="14" name="object 14"/>
          <p:cNvSpPr txBox="1"/>
          <p:nvPr/>
        </p:nvSpPr>
        <p:spPr>
          <a:xfrm>
            <a:off x="971600" y="5512683"/>
            <a:ext cx="7760968" cy="677108"/>
          </a:xfrm>
          <a:prstGeom prst="rect">
            <a:avLst/>
          </a:prstGeom>
        </p:spPr>
        <p:txBody>
          <a:bodyPr vert="horz" wrap="square" lIns="0" tIns="0" rIns="0" bIns="0" rtlCol="0">
            <a:spAutoFit/>
          </a:bodyPr>
          <a:lstStyle/>
          <a:p>
            <a:pPr marL="9525"/>
            <a:r>
              <a:rPr sz="2200" spc="-4" dirty="0">
                <a:latin typeface="標楷體" panose="03000509000000000000" pitchFamily="65" charset="-120"/>
                <a:ea typeface="標楷體" panose="03000509000000000000" pitchFamily="65" charset="-120"/>
                <a:cs typeface="微軟正黑體"/>
              </a:rPr>
              <a:t>*重要關鍵基礎設施所涉領域包括能源、水資源、通訊傳播</a:t>
            </a:r>
            <a:r>
              <a:rPr sz="2200" dirty="0">
                <a:latin typeface="標楷體" panose="03000509000000000000" pitchFamily="65" charset="-120"/>
                <a:ea typeface="標楷體" panose="03000509000000000000" pitchFamily="65" charset="-120"/>
                <a:cs typeface="微軟正黑體"/>
              </a:rPr>
              <a:t>、</a:t>
            </a:r>
            <a:r>
              <a:rPr sz="2200" spc="-4" dirty="0">
                <a:latin typeface="標楷體" panose="03000509000000000000" pitchFamily="65" charset="-120"/>
                <a:ea typeface="標楷體" panose="03000509000000000000" pitchFamily="65" charset="-120"/>
                <a:cs typeface="微軟正黑體"/>
              </a:rPr>
              <a:t>交通、金融、高科技園區等。</a:t>
            </a:r>
            <a:endParaRPr sz="2200" dirty="0">
              <a:latin typeface="標楷體" panose="03000509000000000000" pitchFamily="65" charset="-120"/>
              <a:ea typeface="標楷體" panose="03000509000000000000" pitchFamily="65" charset="-120"/>
              <a:cs typeface="微軟正黑體"/>
            </a:endParaRPr>
          </a:p>
        </p:txBody>
      </p:sp>
      <p:sp>
        <p:nvSpPr>
          <p:cNvPr id="17" name="文字方塊 16"/>
          <p:cNvSpPr txBox="1"/>
          <p:nvPr/>
        </p:nvSpPr>
        <p:spPr>
          <a:xfrm>
            <a:off x="825322" y="1196752"/>
            <a:ext cx="7563102"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現行規範對象係以對於人民生活、經濟活動及公眾或國家安全有重大影響者為主要納管對象</a:t>
            </a:r>
          </a:p>
        </p:txBody>
      </p:sp>
      <p:sp>
        <p:nvSpPr>
          <p:cNvPr id="18" name="投影片編號版面配置區 17"/>
          <p:cNvSpPr>
            <a:spLocks noGrp="1"/>
          </p:cNvSpPr>
          <p:nvPr>
            <p:ph type="sldNum" sz="quarter" idx="4294967295"/>
          </p:nvPr>
        </p:nvSpPr>
        <p:spPr/>
        <p:txBody>
          <a:bodyPr/>
          <a:lstStyle/>
          <a:p>
            <a:pPr>
              <a:defRPr/>
            </a:pPr>
            <a:endParaRPr lang="en-US" altLang="zh-TW" dirty="0">
              <a:solidFill>
                <a:srgbClr val="000000"/>
              </a:solidFill>
            </a:endParaRPr>
          </a:p>
        </p:txBody>
      </p:sp>
      <p:sp>
        <p:nvSpPr>
          <p:cNvPr id="19"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55</a:t>
            </a:fld>
            <a:endParaRPr lang="en-US" altLang="zh-TW" dirty="0"/>
          </a:p>
        </p:txBody>
      </p:sp>
    </p:spTree>
    <p:extLst>
      <p:ext uri="{BB962C8B-B14F-4D97-AF65-F5344CB8AC3E}">
        <p14:creationId xmlns:p14="http://schemas.microsoft.com/office/powerpoint/2010/main" val="3523564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eaLnBrk="1" hangingPunct="1">
              <a:defRPr/>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電子簽章與認證</a:t>
            </a:r>
          </a:p>
        </p:txBody>
      </p:sp>
      <p:sp>
        <p:nvSpPr>
          <p:cNvPr id="463875" name="Rectangle 3"/>
          <p:cNvSpPr>
            <a:spLocks noGrp="1" noChangeArrowheads="1"/>
          </p:cNvSpPr>
          <p:nvPr>
            <p:ph type="body" idx="1"/>
          </p:nvPr>
        </p:nvSpPr>
        <p:spPr>
          <a:xfrm>
            <a:off x="457200" y="1351309"/>
            <a:ext cx="8229600" cy="4525963"/>
          </a:xfrm>
        </p:spPr>
        <p:txBody>
          <a:bodyPr/>
          <a:lstStyle/>
          <a:p>
            <a:pPr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電子簽章法</a:t>
            </a:r>
          </a:p>
          <a:p>
            <a:pPr lvl="1"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此為我國推動電子化應用中最重要的法律</a:t>
            </a:r>
          </a:p>
          <a:p>
            <a:pPr lvl="1" eaLnBrk="1" hangingPunct="1">
              <a:defRP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2001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10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31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日電子簽章法在立法院三讀通過，於</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2002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4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日起正式施行</a:t>
            </a:r>
          </a:p>
          <a:p>
            <a:pPr lvl="1"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相關配套子法亦由經濟部商業司相繼制定公布</a:t>
            </a:r>
          </a:p>
          <a:p>
            <a:pPr lvl="1"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公鑰基礎建設（</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Public Key Infrastructure, PKI</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）得以依法建置及應用，民間企業及政府均可運用</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PKI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建構線上身分辨識系統，確保線上資訊流通之機密性、完整性與不可否認性</a:t>
            </a:r>
          </a:p>
          <a:p>
            <a:pPr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資通安全產品檢驗與認證</a:t>
            </a:r>
          </a:p>
          <a:p>
            <a:pPr lvl="1"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數位台灣計畫自</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2003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年推動執行「建立資通安全產品檢驗與認證機構計畫」，培植評估與驗證國內外資安產品能力</a:t>
            </a:r>
          </a:p>
          <a:p>
            <a:pPr lvl="1"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籌備加入共同準則國際相互承認協議（</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Common Criteria Recognition Arrangement</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CCRA</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56</a:t>
            </a:fld>
            <a:endParaRPr lang="en-US" altLang="zh-TW" dirty="0"/>
          </a:p>
        </p:txBody>
      </p:sp>
    </p:spTree>
    <p:extLst>
      <p:ext uri="{BB962C8B-B14F-4D97-AF65-F5344CB8AC3E}">
        <p14:creationId xmlns:p14="http://schemas.microsoft.com/office/powerpoint/2010/main" val="1300581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pPr eaLnBrk="1" hangingPunct="1">
              <a:defRPr/>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資安國家標準</a:t>
            </a:r>
          </a:p>
        </p:txBody>
      </p:sp>
      <p:sp>
        <p:nvSpPr>
          <p:cNvPr id="464899" name="Rectangle 3"/>
          <p:cNvSpPr>
            <a:spLocks noGrp="1" noChangeArrowheads="1"/>
          </p:cNvSpPr>
          <p:nvPr>
            <p:ph type="body" idx="1"/>
          </p:nvPr>
        </p:nvSpPr>
        <p:spPr>
          <a:xfrm>
            <a:off x="461963" y="1268413"/>
            <a:ext cx="8164512" cy="4827587"/>
          </a:xfrm>
        </p:spPr>
        <p:txBody>
          <a:bodyPr/>
          <a:lstStyle/>
          <a:p>
            <a:pPr eaLnBrk="1" hangingPunct="1">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資安國家標準</a:t>
            </a:r>
          </a:p>
          <a:p>
            <a:pPr lvl="1" eaLnBrk="1" hangingPunct="1">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經濟部標準檢驗局自</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2002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年起陸續制定</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CNS 27001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等</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59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種標準</a:t>
            </a:r>
          </a:p>
          <a:p>
            <a:pPr lvl="1" eaLnBrk="1" hangingPunct="1">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行政院研究發展考核委員會於</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2009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4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月修訂「資通安全規範整體發展藍圖」，依規劃完成防火牆安全參考指引、安全控制措施參考指引等文件，提供各政府機關（構）參照與遵循</a:t>
            </a:r>
          </a:p>
          <a:p>
            <a:pPr lvl="1" eaLnBrk="1" hangingPunct="1">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公務體系推動導入資訊安全管理系統（</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Information Security Management System</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ISMS</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）驗證，以提升政府機關資訊安全管理水準</a:t>
            </a:r>
          </a:p>
        </p:txBody>
      </p:sp>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57</a:t>
            </a:fld>
            <a:endParaRPr lang="en-US" altLang="zh-TW" dirty="0"/>
          </a:p>
        </p:txBody>
      </p:sp>
    </p:spTree>
    <p:extLst>
      <p:ext uri="{BB962C8B-B14F-4D97-AF65-F5344CB8AC3E}">
        <p14:creationId xmlns:p14="http://schemas.microsoft.com/office/powerpoint/2010/main" val="2209476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eaLnBrk="1" hangingPunct="1">
              <a:defRPr/>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資訊揭露法規</a:t>
            </a:r>
          </a:p>
        </p:txBody>
      </p:sp>
      <p:sp>
        <p:nvSpPr>
          <p:cNvPr id="465923" name="Rectangle 3"/>
          <p:cNvSpPr>
            <a:spLocks noGrp="1" noChangeArrowheads="1"/>
          </p:cNvSpPr>
          <p:nvPr>
            <p:ph type="body" idx="1"/>
          </p:nvPr>
        </p:nvSpPr>
        <p:spPr>
          <a:xfrm>
            <a:off x="457200" y="1268760"/>
            <a:ext cx="8229600" cy="4525963"/>
          </a:xfrm>
        </p:spPr>
        <p:txBody>
          <a:bodyPr/>
          <a:lstStyle/>
          <a:p>
            <a:pPr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資訊揭露之法規</a:t>
            </a:r>
          </a:p>
          <a:p>
            <a:pPr lvl="1" eaLnBrk="1" hangingPunct="1">
              <a:defRP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2003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年制定實施國家機密保護法，目的在於落實公務機密保護、維護國家安全及利益，與確保行政目的之遂行</a:t>
            </a:r>
          </a:p>
          <a:p>
            <a:pPr lvl="1" eaLnBrk="1" hangingPunct="1">
              <a:defRP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2005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年公布政府資訊公開法，俾利民眾共享及公平利用政府資訊，以增進全民對公共事務之瞭解、信賴及監督，並促進民主參與</a:t>
            </a:r>
          </a:p>
          <a:p>
            <a:pPr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打擊網路犯罪之法規</a:t>
            </a:r>
          </a:p>
          <a:p>
            <a:pPr lvl="1" eaLnBrk="1" hangingPunct="1">
              <a:defRPr/>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於</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2003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年 </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6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月增訂刑法第</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36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章「妨害電腦使用罪」章，讓駭客入侵、病毒散布或植入木馬等行為皆有明確的處罰依據</a:t>
            </a:r>
          </a:p>
          <a:p>
            <a:pPr lvl="1" eaLnBrk="1" hangingPunct="1">
              <a:defRPr/>
            </a:pP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2004 </a:t>
            </a: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年在兒童及少年福利法的授權下。通過電腦網路內容分級處理辦法，防制兒童或少年接取不良資訊，避免網路成為色情犯罪的媒介，或於網路上散布不當內容戕害青少年身心健康</a:t>
            </a:r>
          </a:p>
        </p:txBody>
      </p:sp>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58</a:t>
            </a:fld>
            <a:endParaRPr lang="en-US" altLang="zh-TW" dirty="0"/>
          </a:p>
        </p:txBody>
      </p:sp>
    </p:spTree>
    <p:extLst>
      <p:ext uri="{BB962C8B-B14F-4D97-AF65-F5344CB8AC3E}">
        <p14:creationId xmlns:p14="http://schemas.microsoft.com/office/powerpoint/2010/main" val="308173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pPr eaLnBrk="1" hangingPunct="1">
              <a:defRPr/>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隱私權</a:t>
            </a:r>
          </a:p>
        </p:txBody>
      </p:sp>
      <p:sp>
        <p:nvSpPr>
          <p:cNvPr id="466947" name="Rectangle 3"/>
          <p:cNvSpPr>
            <a:spLocks noGrp="1" noChangeArrowheads="1"/>
          </p:cNvSpPr>
          <p:nvPr>
            <p:ph type="body" idx="1"/>
          </p:nvPr>
        </p:nvSpPr>
        <p:spPr>
          <a:xfrm>
            <a:off x="457200" y="1340768"/>
            <a:ext cx="8229600" cy="4525963"/>
          </a:xfrm>
        </p:spPr>
        <p:txBody>
          <a:bodyPr/>
          <a:lstStyle/>
          <a:p>
            <a:pPr eaLnBrk="1" hangingPunct="1">
              <a:defRPr/>
            </a:pP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民眾通訊秘密與個人隱私之法規</a:t>
            </a:r>
          </a:p>
          <a:p>
            <a:pPr lvl="1" eaLnBrk="1" hangingPunct="1">
              <a:defRPr/>
            </a:pP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通訊秘密以電腦處理個人資料保護法、刑法、通訊保障及監察法及電信法相關法令來加以保護</a:t>
            </a:r>
          </a:p>
          <a:p>
            <a:pPr lvl="1" eaLnBrk="1" hangingPunct="1">
              <a:defRPr/>
            </a:pP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行政院院會於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2009/2/26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通過國家通訊傳播委員會所提「濫發商業電子郵件管理條例」草案，正在立法院審議中</a:t>
            </a:r>
          </a:p>
          <a:p>
            <a:pPr lvl="1" eaLnBrk="1" hangingPunct="1">
              <a:defRPr/>
            </a:pP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電腦處理個人資料保護法修正為個人資料保護法，立法院業於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2010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4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27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日三讀通過</a:t>
            </a:r>
          </a:p>
          <a:p>
            <a:pPr lvl="1" eaLnBrk="1" hangingPunct="1">
              <a:defRPr/>
            </a:pP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電子商務個人資料保護部分，已由法務部會同經濟部公告指定無店面零售業適用電腦處理個人資料保護法，於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2010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年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7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日施行</a:t>
            </a:r>
          </a:p>
        </p:txBody>
      </p:sp>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59</a:t>
            </a:fld>
            <a:endParaRPr lang="en-US" altLang="zh-TW" dirty="0"/>
          </a:p>
        </p:txBody>
      </p:sp>
    </p:spTree>
    <p:extLst>
      <p:ext uri="{BB962C8B-B14F-4D97-AF65-F5344CB8AC3E}">
        <p14:creationId xmlns:p14="http://schemas.microsoft.com/office/powerpoint/2010/main" val="3870207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55576" y="2492896"/>
            <a:ext cx="77724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a:defRPr/>
            </a:pPr>
            <a:r>
              <a:rPr lang="zh-TW" altLang="en-US" b="1" kern="0" dirty="0" smtClean="0">
                <a:latin typeface="Times New Roman" pitchFamily="18" charset="0"/>
                <a:ea typeface="標楷體" pitchFamily="65" charset="-120"/>
              </a:rPr>
              <a:t>國家資</a:t>
            </a:r>
            <a:r>
              <a:rPr lang="zh-TW" altLang="en-US" b="1" kern="0" dirty="0">
                <a:latin typeface="Times New Roman" pitchFamily="18" charset="0"/>
                <a:ea typeface="標楷體" pitchFamily="65" charset="-120"/>
              </a:rPr>
              <a:t>通安全管理法</a:t>
            </a:r>
          </a:p>
        </p:txBody>
      </p:sp>
      <p:sp>
        <p:nvSpPr>
          <p:cNvPr id="2" name="投影片編號版面配置區 1"/>
          <p:cNvSpPr>
            <a:spLocks noGrp="1"/>
          </p:cNvSpPr>
          <p:nvPr>
            <p:ph type="sldNum" sz="quarter" idx="10"/>
          </p:nvPr>
        </p:nvSpPr>
        <p:spPr/>
        <p:txBody>
          <a:bodyPr/>
          <a:lstStyle/>
          <a:p>
            <a:fld id="{52C2F6C3-9846-4330-8B31-536AC8552DD9}" type="slidenum">
              <a:rPr lang="en-US" altLang="zh-TW" smtClean="0"/>
              <a:pPr/>
              <a:t>6</a:t>
            </a:fld>
            <a:endParaRPr lang="en-US" altLang="zh-TW"/>
          </a:p>
        </p:txBody>
      </p:sp>
    </p:spTree>
    <p:extLst>
      <p:ext uri="{BB962C8B-B14F-4D97-AF65-F5344CB8AC3E}">
        <p14:creationId xmlns:p14="http://schemas.microsoft.com/office/powerpoint/2010/main" val="9990062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827584" y="196503"/>
            <a:ext cx="7776864" cy="784225"/>
          </a:xfrm>
        </p:spPr>
        <p:txBody>
          <a:bodyPr/>
          <a:lstStyle/>
          <a:p>
            <a:pPr eaLnBrk="1" hangingPunct="1">
              <a:defRPr/>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資訊系統分類分級與鑑別機制</a:t>
            </a:r>
          </a:p>
        </p:txBody>
      </p:sp>
      <p:graphicFrame>
        <p:nvGraphicFramePr>
          <p:cNvPr id="3074" name="Object 2"/>
          <p:cNvGraphicFramePr>
            <a:graphicFrameLocks noGrp="1" noChangeAspect="1"/>
          </p:cNvGraphicFramePr>
          <p:nvPr>
            <p:ph idx="1"/>
          </p:nvPr>
        </p:nvGraphicFramePr>
        <p:xfrm>
          <a:off x="992188" y="1195388"/>
          <a:ext cx="6932612" cy="5349875"/>
        </p:xfrm>
        <a:graphic>
          <a:graphicData uri="http://schemas.openxmlformats.org/presentationml/2006/ole">
            <mc:AlternateContent xmlns:mc="http://schemas.openxmlformats.org/markup-compatibility/2006">
              <mc:Choice xmlns:v="urn:schemas-microsoft-com:vml" Requires="v">
                <p:oleObj spid="_x0000_s1064" r:id="rId4" imgW="4199297" imgH="4016413" progId="">
                  <p:embed/>
                </p:oleObj>
              </mc:Choice>
              <mc:Fallback>
                <p:oleObj r:id="rId4" imgW="4199297" imgH="4016413" progId="">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188" y="1195388"/>
                        <a:ext cx="6932612"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8" name="Text Box 7"/>
          <p:cNvSpPr txBox="1">
            <a:spLocks noChangeArrowheads="1"/>
          </p:cNvSpPr>
          <p:nvPr/>
        </p:nvSpPr>
        <p:spPr bwMode="auto">
          <a:xfrm>
            <a:off x="1108075" y="3052763"/>
            <a:ext cx="546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r>
              <a:rPr lang="en-US" altLang="zh-TW" sz="3200">
                <a:latin typeface="Wingdings 2" pitchFamily="18" charset="2"/>
              </a:rPr>
              <a:t>w</a:t>
            </a:r>
          </a:p>
        </p:txBody>
      </p:sp>
      <p:sp>
        <p:nvSpPr>
          <p:cNvPr id="3079" name="Text Box 8"/>
          <p:cNvSpPr txBox="1">
            <a:spLocks noChangeArrowheads="1"/>
          </p:cNvSpPr>
          <p:nvPr/>
        </p:nvSpPr>
        <p:spPr bwMode="auto">
          <a:xfrm>
            <a:off x="1347788" y="1436688"/>
            <a:ext cx="546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r>
              <a:rPr lang="en-US" altLang="zh-TW" sz="3200">
                <a:latin typeface="Wingdings 2" pitchFamily="18" charset="2"/>
              </a:rPr>
              <a:t>u</a:t>
            </a:r>
          </a:p>
        </p:txBody>
      </p:sp>
      <p:sp>
        <p:nvSpPr>
          <p:cNvPr id="3080" name="Text Box 9"/>
          <p:cNvSpPr txBox="1">
            <a:spLocks noChangeArrowheads="1"/>
          </p:cNvSpPr>
          <p:nvPr/>
        </p:nvSpPr>
        <p:spPr bwMode="auto">
          <a:xfrm>
            <a:off x="1431925" y="2265363"/>
            <a:ext cx="546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r>
              <a:rPr lang="en-US" altLang="zh-TW" sz="3200">
                <a:latin typeface="Wingdings 2" pitchFamily="18" charset="2"/>
              </a:rPr>
              <a:t>v</a:t>
            </a:r>
          </a:p>
        </p:txBody>
      </p:sp>
      <p:grpSp>
        <p:nvGrpSpPr>
          <p:cNvPr id="3081" name="Group 14"/>
          <p:cNvGrpSpPr>
            <a:grpSpLocks/>
          </p:cNvGrpSpPr>
          <p:nvPr/>
        </p:nvGrpSpPr>
        <p:grpSpPr bwMode="auto">
          <a:xfrm>
            <a:off x="992188" y="1195388"/>
            <a:ext cx="6932612" cy="5349875"/>
            <a:chOff x="625" y="753"/>
            <a:chExt cx="4367" cy="3370"/>
          </a:xfrm>
        </p:grpSpPr>
        <p:graphicFrame>
          <p:nvGraphicFramePr>
            <p:cNvPr id="3075" name="Object 3"/>
            <p:cNvGraphicFramePr>
              <a:graphicFrameLocks noChangeAspect="1"/>
            </p:cNvGraphicFramePr>
            <p:nvPr/>
          </p:nvGraphicFramePr>
          <p:xfrm>
            <a:off x="625" y="753"/>
            <a:ext cx="4367" cy="3370"/>
          </p:xfrm>
          <a:graphic>
            <a:graphicData uri="http://schemas.openxmlformats.org/presentationml/2006/ole">
              <mc:AlternateContent xmlns:mc="http://schemas.openxmlformats.org/markup-compatibility/2006">
                <mc:Choice xmlns:v="urn:schemas-microsoft-com:vml" Requires="v">
                  <p:oleObj spid="_x0000_s1065" r:id="rId6" imgW="4199297" imgH="4016413" progId="">
                    <p:embed/>
                  </p:oleObj>
                </mc:Choice>
                <mc:Fallback>
                  <p:oleObj r:id="rId6" imgW="4199297" imgH="4016413" progId="">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 y="753"/>
                          <a:ext cx="4367" cy="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2" name="Text Box 11"/>
            <p:cNvSpPr txBox="1">
              <a:spLocks noChangeArrowheads="1"/>
            </p:cNvSpPr>
            <p:nvPr/>
          </p:nvSpPr>
          <p:spPr bwMode="auto">
            <a:xfrm>
              <a:off x="698" y="1923"/>
              <a:ext cx="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r>
                <a:rPr lang="en-US" altLang="zh-TW" sz="3200">
                  <a:latin typeface="Wingdings 2" pitchFamily="18" charset="2"/>
                </a:rPr>
                <a:t>w</a:t>
              </a:r>
            </a:p>
          </p:txBody>
        </p:sp>
        <p:sp>
          <p:nvSpPr>
            <p:cNvPr id="3083" name="Text Box 12"/>
            <p:cNvSpPr txBox="1">
              <a:spLocks noChangeArrowheads="1"/>
            </p:cNvSpPr>
            <p:nvPr/>
          </p:nvSpPr>
          <p:spPr bwMode="auto">
            <a:xfrm>
              <a:off x="849" y="905"/>
              <a:ext cx="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r>
                <a:rPr lang="en-US" altLang="zh-TW" sz="3200">
                  <a:latin typeface="Wingdings 2" pitchFamily="18" charset="2"/>
                </a:rPr>
                <a:t>u</a:t>
              </a:r>
            </a:p>
          </p:txBody>
        </p:sp>
        <p:sp>
          <p:nvSpPr>
            <p:cNvPr id="3084" name="Text Box 13"/>
            <p:cNvSpPr txBox="1">
              <a:spLocks noChangeArrowheads="1"/>
            </p:cNvSpPr>
            <p:nvPr/>
          </p:nvSpPr>
          <p:spPr bwMode="auto">
            <a:xfrm>
              <a:off x="902" y="1427"/>
              <a:ext cx="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r>
                <a:rPr lang="en-US" altLang="zh-TW" sz="3200">
                  <a:latin typeface="Wingdings 2" pitchFamily="18" charset="2"/>
                </a:rPr>
                <a:t>v</a:t>
              </a:r>
            </a:p>
          </p:txBody>
        </p:sp>
      </p:grpSp>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13"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60</a:t>
            </a:fld>
            <a:endParaRPr lang="en-US" altLang="zh-TW" dirty="0"/>
          </a:p>
        </p:txBody>
      </p:sp>
    </p:spTree>
    <p:extLst>
      <p:ext uri="{BB962C8B-B14F-4D97-AF65-F5344CB8AC3E}">
        <p14:creationId xmlns:p14="http://schemas.microsoft.com/office/powerpoint/2010/main" val="314659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41" name="Rectangle 5"/>
          <p:cNvSpPr>
            <a:spLocks noGrp="1" noChangeArrowheads="1"/>
          </p:cNvSpPr>
          <p:nvPr>
            <p:ph type="title"/>
          </p:nvPr>
        </p:nvSpPr>
        <p:spPr>
          <a:xfrm>
            <a:off x="683568" y="69850"/>
            <a:ext cx="7772400" cy="838200"/>
          </a:xfrm>
        </p:spPr>
        <p:txBody>
          <a:bodyPr/>
          <a:lstStyle/>
          <a:p>
            <a:pPr eaLnBrk="1" hangingPunct="1">
              <a:defRPr/>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資訊系統分類分級與鑑別機制</a:t>
            </a:r>
          </a:p>
        </p:txBody>
      </p:sp>
      <p:graphicFrame>
        <p:nvGraphicFramePr>
          <p:cNvPr id="4098" name="Object 2"/>
          <p:cNvGraphicFramePr>
            <a:graphicFrameLocks noGrp="1" noChangeAspect="1"/>
          </p:cNvGraphicFramePr>
          <p:nvPr>
            <p:ph idx="1"/>
            <p:extLst>
              <p:ext uri="{D42A27DB-BD31-4B8C-83A1-F6EECF244321}">
                <p14:modId xmlns:p14="http://schemas.microsoft.com/office/powerpoint/2010/main" val="2133736009"/>
              </p:ext>
            </p:extLst>
          </p:nvPr>
        </p:nvGraphicFramePr>
        <p:xfrm>
          <a:off x="1431925" y="1156543"/>
          <a:ext cx="6124575" cy="5584825"/>
        </p:xfrm>
        <a:graphic>
          <a:graphicData uri="http://schemas.openxmlformats.org/presentationml/2006/ole">
            <mc:AlternateContent xmlns:mc="http://schemas.openxmlformats.org/markup-compatibility/2006">
              <mc:Choice xmlns:v="urn:schemas-microsoft-com:vml" Requires="v">
                <p:oleObj spid="_x0000_s2069" r:id="rId4" imgW="4635404" imgH="4227433" progId="">
                  <p:embed/>
                </p:oleObj>
              </mc:Choice>
              <mc:Fallback>
                <p:oleObj r:id="rId4" imgW="4635404" imgH="4227433" progId="">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925" y="1156543"/>
                        <a:ext cx="6124575"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Rectangle 7"/>
          <p:cNvSpPr>
            <a:spLocks noChangeArrowheads="1"/>
          </p:cNvSpPr>
          <p:nvPr/>
        </p:nvSpPr>
        <p:spPr bwMode="auto">
          <a:xfrm>
            <a:off x="1331913" y="1579563"/>
            <a:ext cx="6346825" cy="15621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endParaRPr lang="zh-TW" altLang="en-US"/>
          </a:p>
        </p:txBody>
      </p:sp>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6"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61</a:t>
            </a:fld>
            <a:endParaRPr lang="en-US" altLang="zh-TW" dirty="0"/>
          </a:p>
        </p:txBody>
      </p:sp>
    </p:spTree>
    <p:extLst>
      <p:ext uri="{BB962C8B-B14F-4D97-AF65-F5344CB8AC3E}">
        <p14:creationId xmlns:p14="http://schemas.microsoft.com/office/powerpoint/2010/main" val="3605086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755576" y="2564904"/>
            <a:ext cx="7632848" cy="3024335"/>
          </a:xfrm>
        </p:spPr>
        <p:txBody>
          <a:bodyPr/>
          <a:lstStyle/>
          <a:p>
            <a:pPr marL="0" indent="0" algn="ctr">
              <a:buNone/>
            </a:pPr>
            <a:r>
              <a:rPr lang="zh-TW" altLang="en-US" sz="5400" b="1" dirty="0" smtClean="0">
                <a:latin typeface="Times New Roman" panose="02020603050405020304" pitchFamily="18" charset="0"/>
                <a:ea typeface="標楷體" panose="03000509000000000000" pitchFamily="65" charset="-120"/>
                <a:cs typeface="Times New Roman" panose="02020603050405020304" pitchFamily="18" charset="0"/>
              </a:rPr>
              <a:t>國際</a:t>
            </a:r>
            <a:r>
              <a:rPr lang="zh-TW" altLang="en-US" sz="5400" b="1" dirty="0">
                <a:latin typeface="Times New Roman" panose="02020603050405020304" pitchFamily="18" charset="0"/>
                <a:ea typeface="標楷體" panose="03000509000000000000" pitchFamily="65" charset="-120"/>
                <a:cs typeface="Times New Roman" panose="02020603050405020304" pitchFamily="18" charset="0"/>
              </a:rPr>
              <a:t>資安法規</a:t>
            </a:r>
          </a:p>
        </p:txBody>
      </p:sp>
      <p:sp>
        <p:nvSpPr>
          <p:cNvPr id="2" name="投影片編號版面配置區 1"/>
          <p:cNvSpPr>
            <a:spLocks noGrp="1"/>
          </p:cNvSpPr>
          <p:nvPr>
            <p:ph type="sldNum" sz="quarter" idx="4294967295"/>
          </p:nvPr>
        </p:nvSpPr>
        <p:spPr/>
        <p:txBody>
          <a:bodyPr/>
          <a:lstStyle/>
          <a:p>
            <a:pPr>
              <a:defRPr/>
            </a:pPr>
            <a:endParaRPr lang="en-US" altLang="zh-TW" dirty="0">
              <a:solidFill>
                <a:srgbClr val="000000"/>
              </a:solidFill>
            </a:endParaRPr>
          </a:p>
        </p:txBody>
      </p:sp>
    </p:spTree>
    <p:extLst>
      <p:ext uri="{BB962C8B-B14F-4D97-AF65-F5344CB8AC3E}">
        <p14:creationId xmlns:p14="http://schemas.microsoft.com/office/powerpoint/2010/main" val="25223475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7465" y="-13164"/>
            <a:ext cx="818954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sz="4400" dirty="0" err="1">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全球主要國家數位科技風險法規</a:t>
            </a:r>
            <a:endParaRPr sz="4400"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3"/>
          <p:cNvSpPr/>
          <p:nvPr/>
        </p:nvSpPr>
        <p:spPr>
          <a:xfrm>
            <a:off x="4484179" y="4244977"/>
            <a:ext cx="483650" cy="322736"/>
          </a:xfrm>
          <a:prstGeom prst="rect">
            <a:avLst/>
          </a:prstGeom>
          <a:blipFill>
            <a:blip r:embed="rId3"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 name="object 4"/>
          <p:cNvSpPr/>
          <p:nvPr/>
        </p:nvSpPr>
        <p:spPr>
          <a:xfrm>
            <a:off x="6994683" y="4719399"/>
            <a:ext cx="503492" cy="342710"/>
          </a:xfrm>
          <a:prstGeom prst="rect">
            <a:avLst/>
          </a:prstGeom>
          <a:blipFill>
            <a:blip r:embed="rId4"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 name="object 5"/>
          <p:cNvSpPr txBox="1"/>
          <p:nvPr/>
        </p:nvSpPr>
        <p:spPr>
          <a:xfrm>
            <a:off x="4451794" y="4601759"/>
            <a:ext cx="1149668" cy="580352"/>
          </a:xfrm>
          <a:prstGeom prst="rect">
            <a:avLst/>
          </a:prstGeom>
        </p:spPr>
        <p:txBody>
          <a:bodyPr vert="horz" wrap="square" lIns="0" tIns="0" rIns="0" bIns="0" rtlCol="0">
            <a:spAutoFit/>
          </a:bodyPr>
          <a:lstStyle/>
          <a:p>
            <a:pPr marL="19050"/>
            <a:r>
              <a:rPr sz="788" dirty="0">
                <a:latin typeface="標楷體" panose="03000509000000000000" pitchFamily="65" charset="-120"/>
                <a:ea typeface="標楷體" panose="03000509000000000000" pitchFamily="65" charset="-120"/>
                <a:cs typeface="Verdana"/>
              </a:rPr>
              <a:t>SI</a:t>
            </a:r>
            <a:r>
              <a:rPr sz="788" spc="-8" dirty="0">
                <a:latin typeface="標楷體" panose="03000509000000000000" pitchFamily="65" charset="-120"/>
                <a:ea typeface="標楷體" panose="03000509000000000000" pitchFamily="65" charset="-120"/>
                <a:cs typeface="Verdana"/>
              </a:rPr>
              <a:t>G</a:t>
            </a:r>
            <a:r>
              <a:rPr sz="788" dirty="0">
                <a:latin typeface="標楷體" panose="03000509000000000000" pitchFamily="65" charset="-120"/>
                <a:ea typeface="標楷體" panose="03000509000000000000" pitchFamily="65" charset="-120"/>
                <a:cs typeface="Verdana"/>
              </a:rPr>
              <a:t>AP</a:t>
            </a:r>
            <a:r>
              <a:rPr sz="788" spc="-8" dirty="0">
                <a:latin typeface="標楷體" panose="03000509000000000000" pitchFamily="65" charset="-120"/>
                <a:ea typeface="標楷體" panose="03000509000000000000" pitchFamily="65" charset="-120"/>
                <a:cs typeface="Verdana"/>
              </a:rPr>
              <a:t>O</a:t>
            </a:r>
            <a:r>
              <a:rPr sz="788" spc="-4" dirty="0">
                <a:latin typeface="標楷體" panose="03000509000000000000" pitchFamily="65" charset="-120"/>
                <a:ea typeface="標楷體" panose="03000509000000000000" pitchFamily="65" charset="-120"/>
                <a:cs typeface="Verdana"/>
              </a:rPr>
              <a:t>RE</a:t>
            </a:r>
            <a:endParaRPr sz="788">
              <a:latin typeface="標楷體" panose="03000509000000000000" pitchFamily="65" charset="-120"/>
              <a:ea typeface="標楷體" panose="03000509000000000000" pitchFamily="65" charset="-120"/>
              <a:cs typeface="Verdana"/>
            </a:endParaRPr>
          </a:p>
          <a:p>
            <a:pPr marL="9525">
              <a:spcBef>
                <a:spcPts val="293"/>
              </a:spcBef>
            </a:pPr>
            <a:r>
              <a:rPr sz="900" b="1" spc="-11" dirty="0">
                <a:solidFill>
                  <a:srgbClr val="0000FF"/>
                </a:solidFill>
                <a:latin typeface="標楷體" panose="03000509000000000000" pitchFamily="65" charset="-120"/>
                <a:ea typeface="標楷體" panose="03000509000000000000" pitchFamily="65" charset="-120"/>
                <a:cs typeface="Verdana"/>
              </a:rPr>
              <a:t>2018</a:t>
            </a:r>
            <a:endParaRPr sz="900">
              <a:latin typeface="標楷體" panose="03000509000000000000" pitchFamily="65" charset="-120"/>
              <a:ea typeface="標楷體" panose="03000509000000000000" pitchFamily="65" charset="-120"/>
              <a:cs typeface="Verdana"/>
            </a:endParaRPr>
          </a:p>
          <a:p>
            <a:pPr marL="9525">
              <a:lnSpc>
                <a:spcPts val="1073"/>
              </a:lnSpc>
            </a:pPr>
            <a:r>
              <a:rPr sz="900" b="1" spc="-11" dirty="0">
                <a:solidFill>
                  <a:srgbClr val="0000FF"/>
                </a:solidFill>
                <a:latin typeface="標楷體" panose="03000509000000000000" pitchFamily="65" charset="-120"/>
                <a:ea typeface="標楷體" panose="03000509000000000000" pitchFamily="65" charset="-120"/>
                <a:cs typeface="Verdana"/>
              </a:rPr>
              <a:t>C</a:t>
            </a:r>
            <a:r>
              <a:rPr sz="900" b="1" dirty="0">
                <a:solidFill>
                  <a:srgbClr val="0000FF"/>
                </a:solidFill>
                <a:latin typeface="標楷體" panose="03000509000000000000" pitchFamily="65" charset="-120"/>
                <a:ea typeface="標楷體" panose="03000509000000000000" pitchFamily="65" charset="-120"/>
                <a:cs typeface="Verdana"/>
              </a:rPr>
              <a:t>yb</a:t>
            </a:r>
            <a:r>
              <a:rPr sz="900" b="1" spc="-8" dirty="0">
                <a:solidFill>
                  <a:srgbClr val="0000FF"/>
                </a:solidFill>
                <a:latin typeface="標楷體" panose="03000509000000000000" pitchFamily="65" charset="-120"/>
                <a:ea typeface="標楷體" panose="03000509000000000000" pitchFamily="65" charset="-120"/>
                <a:cs typeface="Verdana"/>
              </a:rPr>
              <a:t>e</a:t>
            </a:r>
            <a:r>
              <a:rPr sz="900" b="1" dirty="0">
                <a:solidFill>
                  <a:srgbClr val="0000FF"/>
                </a:solidFill>
                <a:latin typeface="標楷體" panose="03000509000000000000" pitchFamily="65" charset="-120"/>
                <a:ea typeface="標楷體" panose="03000509000000000000" pitchFamily="65" charset="-120"/>
                <a:cs typeface="Verdana"/>
              </a:rPr>
              <a:t>rs</a:t>
            </a:r>
            <a:r>
              <a:rPr sz="900" b="1" spc="-8" dirty="0">
                <a:solidFill>
                  <a:srgbClr val="0000FF"/>
                </a:solidFill>
                <a:latin typeface="標楷體" panose="03000509000000000000" pitchFamily="65" charset="-120"/>
                <a:ea typeface="標楷體" panose="03000509000000000000" pitchFamily="65" charset="-120"/>
                <a:cs typeface="Verdana"/>
              </a:rPr>
              <a:t>e</a:t>
            </a:r>
            <a:r>
              <a:rPr sz="900" b="1" spc="-4" dirty="0">
                <a:solidFill>
                  <a:srgbClr val="0000FF"/>
                </a:solidFill>
                <a:latin typeface="標楷體" panose="03000509000000000000" pitchFamily="65" charset="-120"/>
                <a:ea typeface="標楷體" panose="03000509000000000000" pitchFamily="65" charset="-120"/>
                <a:cs typeface="Verdana"/>
              </a:rPr>
              <a:t>cu</a:t>
            </a:r>
            <a:r>
              <a:rPr sz="900" b="1" dirty="0">
                <a:solidFill>
                  <a:srgbClr val="0000FF"/>
                </a:solidFill>
                <a:latin typeface="標楷體" panose="03000509000000000000" pitchFamily="65" charset="-120"/>
                <a:ea typeface="標楷體" panose="03000509000000000000" pitchFamily="65" charset="-120"/>
                <a:cs typeface="Verdana"/>
              </a:rPr>
              <a:t>r</a:t>
            </a:r>
            <a:r>
              <a:rPr sz="900" b="1" spc="-8" dirty="0">
                <a:solidFill>
                  <a:srgbClr val="0000FF"/>
                </a:solidFill>
                <a:latin typeface="標楷體" panose="03000509000000000000" pitchFamily="65" charset="-120"/>
                <a:ea typeface="標楷體" panose="03000509000000000000" pitchFamily="65" charset="-120"/>
                <a:cs typeface="Verdana"/>
              </a:rPr>
              <a:t>ity</a:t>
            </a:r>
            <a:r>
              <a:rPr sz="900" b="1" dirty="0">
                <a:solidFill>
                  <a:srgbClr val="0000FF"/>
                </a:solidFill>
                <a:latin typeface="標楷體" panose="03000509000000000000" pitchFamily="65" charset="-120"/>
                <a:ea typeface="標楷體" panose="03000509000000000000" pitchFamily="65" charset="-120"/>
                <a:cs typeface="Verdana"/>
              </a:rPr>
              <a:t> A</a:t>
            </a:r>
            <a:r>
              <a:rPr sz="900" b="1" spc="-11" dirty="0">
                <a:solidFill>
                  <a:srgbClr val="0000FF"/>
                </a:solidFill>
                <a:latin typeface="標楷體" panose="03000509000000000000" pitchFamily="65" charset="-120"/>
                <a:ea typeface="標楷體" panose="03000509000000000000" pitchFamily="65" charset="-120"/>
                <a:cs typeface="Verdana"/>
              </a:rPr>
              <a:t>ct</a:t>
            </a:r>
            <a:endParaRPr sz="900">
              <a:latin typeface="標楷體" panose="03000509000000000000" pitchFamily="65" charset="-120"/>
              <a:ea typeface="標楷體" panose="03000509000000000000" pitchFamily="65" charset="-120"/>
              <a:cs typeface="Verdana"/>
            </a:endParaRPr>
          </a:p>
          <a:p>
            <a:pPr marL="9525">
              <a:lnSpc>
                <a:spcPts val="1073"/>
              </a:lnSpc>
            </a:pPr>
            <a:r>
              <a:rPr sz="900" b="1" dirty="0">
                <a:solidFill>
                  <a:srgbClr val="0000FF"/>
                </a:solidFill>
                <a:latin typeface="標楷體" panose="03000509000000000000" pitchFamily="65" charset="-120"/>
                <a:ea typeface="標楷體" panose="03000509000000000000" pitchFamily="65" charset="-120"/>
                <a:cs typeface="微軟正黑體"/>
              </a:rPr>
              <a:t>網路安全法</a:t>
            </a:r>
            <a:endParaRPr sz="900">
              <a:latin typeface="標楷體" panose="03000509000000000000" pitchFamily="65" charset="-120"/>
              <a:ea typeface="標楷體" panose="03000509000000000000" pitchFamily="65" charset="-120"/>
              <a:cs typeface="微軟正黑體"/>
            </a:endParaRPr>
          </a:p>
        </p:txBody>
      </p:sp>
      <p:sp>
        <p:nvSpPr>
          <p:cNvPr id="6" name="object 6"/>
          <p:cNvSpPr txBox="1"/>
          <p:nvPr/>
        </p:nvSpPr>
        <p:spPr>
          <a:xfrm>
            <a:off x="7553229" y="4797296"/>
            <a:ext cx="933450" cy="420628"/>
          </a:xfrm>
          <a:prstGeom prst="rect">
            <a:avLst/>
          </a:prstGeom>
        </p:spPr>
        <p:txBody>
          <a:bodyPr vert="horz" wrap="square" lIns="0" tIns="0" rIns="0" bIns="0" rtlCol="0">
            <a:spAutoFit/>
          </a:bodyPr>
          <a:lstStyle/>
          <a:p>
            <a:pPr marL="9525"/>
            <a:r>
              <a:rPr sz="900" b="1" spc="-11" dirty="0">
                <a:latin typeface="標楷體" panose="03000509000000000000" pitchFamily="65" charset="-120"/>
                <a:ea typeface="標楷體" panose="03000509000000000000" pitchFamily="65" charset="-120"/>
                <a:cs typeface="Verdana"/>
              </a:rPr>
              <a:t>2016</a:t>
            </a:r>
            <a:endParaRPr sz="900">
              <a:latin typeface="標楷體" panose="03000509000000000000" pitchFamily="65" charset="-120"/>
              <a:ea typeface="標楷體" panose="03000509000000000000" pitchFamily="65" charset="-120"/>
              <a:cs typeface="Verdana"/>
            </a:endParaRPr>
          </a:p>
          <a:p>
            <a:pPr marL="9525">
              <a:lnSpc>
                <a:spcPts val="1073"/>
              </a:lnSpc>
            </a:pPr>
            <a:r>
              <a:rPr sz="900" b="1" spc="-4" dirty="0">
                <a:latin typeface="標楷體" panose="03000509000000000000" pitchFamily="65" charset="-120"/>
                <a:ea typeface="標楷體" panose="03000509000000000000" pitchFamily="65" charset="-120"/>
                <a:cs typeface="Verdana"/>
              </a:rPr>
              <a:t>HK</a:t>
            </a:r>
            <a:r>
              <a:rPr sz="900" b="1" dirty="0">
                <a:latin typeface="標楷體" panose="03000509000000000000" pitchFamily="65" charset="-120"/>
                <a:ea typeface="標楷體" panose="03000509000000000000" pitchFamily="65" charset="-120"/>
                <a:cs typeface="Verdana"/>
              </a:rPr>
              <a:t>MA </a:t>
            </a:r>
            <a:r>
              <a:rPr sz="900" b="1" spc="-11" dirty="0">
                <a:latin typeface="標楷體" panose="03000509000000000000" pitchFamily="65" charset="-120"/>
                <a:ea typeface="標楷體" panose="03000509000000000000" pitchFamily="65" charset="-120"/>
                <a:cs typeface="Verdana"/>
              </a:rPr>
              <a:t>C</a:t>
            </a:r>
            <a:r>
              <a:rPr sz="900" b="1" spc="-8" dirty="0">
                <a:latin typeface="標楷體" panose="03000509000000000000" pitchFamily="65" charset="-120"/>
                <a:ea typeface="標楷體" panose="03000509000000000000" pitchFamily="65" charset="-120"/>
                <a:cs typeface="Verdana"/>
              </a:rPr>
              <a:t>-</a:t>
            </a:r>
            <a:r>
              <a:rPr sz="900" b="1" spc="-4" dirty="0">
                <a:latin typeface="標楷體" panose="03000509000000000000" pitchFamily="65" charset="-120"/>
                <a:ea typeface="標楷體" panose="03000509000000000000" pitchFamily="65" charset="-120"/>
                <a:cs typeface="Verdana"/>
              </a:rPr>
              <a:t>RAF</a:t>
            </a:r>
            <a:endParaRPr sz="900">
              <a:latin typeface="標楷體" panose="03000509000000000000" pitchFamily="65" charset="-120"/>
              <a:ea typeface="標楷體" panose="03000509000000000000" pitchFamily="65" charset="-120"/>
              <a:cs typeface="Verdana"/>
            </a:endParaRPr>
          </a:p>
          <a:p>
            <a:pPr marL="9525">
              <a:lnSpc>
                <a:spcPts val="1073"/>
              </a:lnSpc>
            </a:pPr>
            <a:r>
              <a:rPr sz="900" b="1" dirty="0">
                <a:latin typeface="標楷體" panose="03000509000000000000" pitchFamily="65" charset="-120"/>
                <a:ea typeface="標楷體" panose="03000509000000000000" pitchFamily="65" charset="-120"/>
                <a:cs typeface="微軟正黑體"/>
              </a:rPr>
              <a:t>網路安全防衛計畫</a:t>
            </a:r>
            <a:endParaRPr sz="900">
              <a:latin typeface="標楷體" panose="03000509000000000000" pitchFamily="65" charset="-120"/>
              <a:ea typeface="標楷體" panose="03000509000000000000" pitchFamily="65" charset="-120"/>
              <a:cs typeface="微軟正黑體"/>
            </a:endParaRPr>
          </a:p>
        </p:txBody>
      </p:sp>
      <p:sp>
        <p:nvSpPr>
          <p:cNvPr id="7" name="object 7"/>
          <p:cNvSpPr txBox="1"/>
          <p:nvPr/>
        </p:nvSpPr>
        <p:spPr>
          <a:xfrm>
            <a:off x="7325106" y="4587377"/>
            <a:ext cx="164306" cy="121252"/>
          </a:xfrm>
          <a:prstGeom prst="rect">
            <a:avLst/>
          </a:prstGeom>
        </p:spPr>
        <p:txBody>
          <a:bodyPr vert="horz" wrap="square" lIns="0" tIns="0" rIns="0" bIns="0" rtlCol="0">
            <a:spAutoFit/>
          </a:bodyPr>
          <a:lstStyle/>
          <a:p>
            <a:pPr marL="9525"/>
            <a:r>
              <a:rPr sz="788" spc="-4" dirty="0">
                <a:latin typeface="標楷體" panose="03000509000000000000" pitchFamily="65" charset="-120"/>
                <a:ea typeface="標楷體" panose="03000509000000000000" pitchFamily="65" charset="-120"/>
                <a:cs typeface="Verdana"/>
              </a:rPr>
              <a:t>HK</a:t>
            </a:r>
            <a:endParaRPr sz="788">
              <a:latin typeface="標楷體" panose="03000509000000000000" pitchFamily="65" charset="-120"/>
              <a:ea typeface="標楷體" panose="03000509000000000000" pitchFamily="65" charset="-120"/>
              <a:cs typeface="Verdana"/>
            </a:endParaRPr>
          </a:p>
        </p:txBody>
      </p:sp>
      <p:sp>
        <p:nvSpPr>
          <p:cNvPr id="8" name="object 8"/>
          <p:cNvSpPr/>
          <p:nvPr/>
        </p:nvSpPr>
        <p:spPr>
          <a:xfrm>
            <a:off x="4017740" y="2205894"/>
            <a:ext cx="2555938" cy="986409"/>
          </a:xfrm>
          <a:prstGeom prst="rect">
            <a:avLst/>
          </a:prstGeom>
          <a:blipFill>
            <a:blip r:embed="rId5"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 name="object 9"/>
          <p:cNvSpPr/>
          <p:nvPr/>
        </p:nvSpPr>
        <p:spPr>
          <a:xfrm>
            <a:off x="4132040" y="2329433"/>
            <a:ext cx="2431256" cy="862965"/>
          </a:xfrm>
          <a:custGeom>
            <a:avLst/>
            <a:gdLst/>
            <a:ahLst/>
            <a:cxnLst/>
            <a:rect l="l" t="t" r="r" b="b"/>
            <a:pathLst>
              <a:path w="3241675" h="1150620">
                <a:moveTo>
                  <a:pt x="3233039" y="398145"/>
                </a:moveTo>
                <a:lnTo>
                  <a:pt x="3224530" y="398145"/>
                </a:lnTo>
                <a:lnTo>
                  <a:pt x="3224530" y="392684"/>
                </a:lnTo>
                <a:lnTo>
                  <a:pt x="3207639" y="392684"/>
                </a:lnTo>
                <a:lnTo>
                  <a:pt x="3207639" y="387223"/>
                </a:lnTo>
                <a:lnTo>
                  <a:pt x="3204717" y="387223"/>
                </a:lnTo>
                <a:lnTo>
                  <a:pt x="3196336" y="392684"/>
                </a:lnTo>
                <a:lnTo>
                  <a:pt x="3179317" y="392684"/>
                </a:lnTo>
                <a:lnTo>
                  <a:pt x="3179317" y="378967"/>
                </a:lnTo>
                <a:lnTo>
                  <a:pt x="3156712" y="378967"/>
                </a:lnTo>
                <a:lnTo>
                  <a:pt x="3156712" y="387223"/>
                </a:lnTo>
                <a:lnTo>
                  <a:pt x="3165220" y="387223"/>
                </a:lnTo>
                <a:lnTo>
                  <a:pt x="3170936" y="392684"/>
                </a:lnTo>
                <a:lnTo>
                  <a:pt x="3165220" y="392684"/>
                </a:lnTo>
                <a:lnTo>
                  <a:pt x="3165220" y="406400"/>
                </a:lnTo>
                <a:lnTo>
                  <a:pt x="3156712" y="406400"/>
                </a:lnTo>
                <a:lnTo>
                  <a:pt x="3156712" y="398145"/>
                </a:lnTo>
                <a:lnTo>
                  <a:pt x="3148330" y="398145"/>
                </a:lnTo>
                <a:lnTo>
                  <a:pt x="3148330" y="392684"/>
                </a:lnTo>
                <a:lnTo>
                  <a:pt x="3156712" y="392684"/>
                </a:lnTo>
                <a:lnTo>
                  <a:pt x="3156712" y="387223"/>
                </a:lnTo>
                <a:lnTo>
                  <a:pt x="3148330" y="387223"/>
                </a:lnTo>
                <a:lnTo>
                  <a:pt x="3148330" y="378967"/>
                </a:lnTo>
                <a:lnTo>
                  <a:pt x="3139820" y="378967"/>
                </a:lnTo>
                <a:lnTo>
                  <a:pt x="3139820" y="362458"/>
                </a:lnTo>
                <a:lnTo>
                  <a:pt x="3128517" y="354202"/>
                </a:lnTo>
                <a:lnTo>
                  <a:pt x="3120009" y="354202"/>
                </a:lnTo>
                <a:lnTo>
                  <a:pt x="3120009" y="348741"/>
                </a:lnTo>
                <a:lnTo>
                  <a:pt x="3103117" y="348741"/>
                </a:lnTo>
                <a:lnTo>
                  <a:pt x="3103117" y="340487"/>
                </a:lnTo>
                <a:lnTo>
                  <a:pt x="3089020" y="340487"/>
                </a:lnTo>
                <a:lnTo>
                  <a:pt x="3089020" y="332232"/>
                </a:lnTo>
                <a:lnTo>
                  <a:pt x="3072003" y="332232"/>
                </a:lnTo>
                <a:lnTo>
                  <a:pt x="3072003" y="324103"/>
                </a:lnTo>
                <a:lnTo>
                  <a:pt x="3055112" y="324103"/>
                </a:lnTo>
                <a:lnTo>
                  <a:pt x="3055112" y="315849"/>
                </a:lnTo>
                <a:lnTo>
                  <a:pt x="3049523" y="315849"/>
                </a:lnTo>
                <a:lnTo>
                  <a:pt x="3043809" y="313054"/>
                </a:lnTo>
                <a:lnTo>
                  <a:pt x="3035299" y="313054"/>
                </a:lnTo>
                <a:lnTo>
                  <a:pt x="3026917" y="304800"/>
                </a:lnTo>
                <a:lnTo>
                  <a:pt x="3026917" y="313054"/>
                </a:lnTo>
                <a:lnTo>
                  <a:pt x="3018409" y="313054"/>
                </a:lnTo>
                <a:lnTo>
                  <a:pt x="3018409" y="304800"/>
                </a:lnTo>
                <a:lnTo>
                  <a:pt x="3009899" y="304800"/>
                </a:lnTo>
                <a:lnTo>
                  <a:pt x="3004312" y="296545"/>
                </a:lnTo>
                <a:lnTo>
                  <a:pt x="2973196" y="296545"/>
                </a:lnTo>
                <a:lnTo>
                  <a:pt x="2973196" y="288289"/>
                </a:lnTo>
                <a:lnTo>
                  <a:pt x="2919603" y="288289"/>
                </a:lnTo>
                <a:lnTo>
                  <a:pt x="2919603" y="280162"/>
                </a:lnTo>
                <a:lnTo>
                  <a:pt x="2911093" y="280162"/>
                </a:lnTo>
                <a:lnTo>
                  <a:pt x="2911093" y="288289"/>
                </a:lnTo>
                <a:lnTo>
                  <a:pt x="2902585" y="288289"/>
                </a:lnTo>
                <a:lnTo>
                  <a:pt x="2902585" y="280162"/>
                </a:lnTo>
                <a:lnTo>
                  <a:pt x="2874391" y="280162"/>
                </a:lnTo>
                <a:lnTo>
                  <a:pt x="2874391" y="274574"/>
                </a:lnTo>
                <a:lnTo>
                  <a:pt x="2857499" y="274574"/>
                </a:lnTo>
                <a:lnTo>
                  <a:pt x="2857499" y="296545"/>
                </a:lnTo>
                <a:lnTo>
                  <a:pt x="2865882" y="296545"/>
                </a:lnTo>
                <a:lnTo>
                  <a:pt x="2865882" y="315849"/>
                </a:lnTo>
                <a:lnTo>
                  <a:pt x="2857499" y="315849"/>
                </a:lnTo>
                <a:lnTo>
                  <a:pt x="2857499" y="324103"/>
                </a:lnTo>
                <a:lnTo>
                  <a:pt x="2834893" y="324103"/>
                </a:lnTo>
                <a:lnTo>
                  <a:pt x="2834893" y="313054"/>
                </a:lnTo>
                <a:lnTo>
                  <a:pt x="2812288" y="313054"/>
                </a:lnTo>
                <a:lnTo>
                  <a:pt x="2812288" y="296545"/>
                </a:lnTo>
                <a:lnTo>
                  <a:pt x="2682366" y="296545"/>
                </a:lnTo>
                <a:lnTo>
                  <a:pt x="2682366" y="324103"/>
                </a:lnTo>
                <a:lnTo>
                  <a:pt x="2676779" y="324103"/>
                </a:lnTo>
                <a:lnTo>
                  <a:pt x="2676779" y="332232"/>
                </a:lnTo>
                <a:lnTo>
                  <a:pt x="2668269" y="332232"/>
                </a:lnTo>
                <a:lnTo>
                  <a:pt x="2676779" y="324103"/>
                </a:lnTo>
                <a:lnTo>
                  <a:pt x="2676779" y="313054"/>
                </a:lnTo>
                <a:lnTo>
                  <a:pt x="2668269" y="313054"/>
                </a:lnTo>
                <a:lnTo>
                  <a:pt x="2668269" y="296545"/>
                </a:lnTo>
                <a:lnTo>
                  <a:pt x="2651379" y="296545"/>
                </a:lnTo>
                <a:lnTo>
                  <a:pt x="2645664" y="288289"/>
                </a:lnTo>
                <a:lnTo>
                  <a:pt x="2645664" y="280162"/>
                </a:lnTo>
                <a:lnTo>
                  <a:pt x="2651379" y="274574"/>
                </a:lnTo>
                <a:lnTo>
                  <a:pt x="2651379" y="258190"/>
                </a:lnTo>
                <a:lnTo>
                  <a:pt x="2637282" y="258190"/>
                </a:lnTo>
                <a:lnTo>
                  <a:pt x="2628772" y="249936"/>
                </a:lnTo>
                <a:lnTo>
                  <a:pt x="2620264" y="249936"/>
                </a:lnTo>
                <a:lnTo>
                  <a:pt x="2611755" y="241680"/>
                </a:lnTo>
                <a:lnTo>
                  <a:pt x="2527045" y="241680"/>
                </a:lnTo>
                <a:lnTo>
                  <a:pt x="2527045" y="249936"/>
                </a:lnTo>
                <a:lnTo>
                  <a:pt x="2490342" y="249936"/>
                </a:lnTo>
                <a:lnTo>
                  <a:pt x="2490342" y="241680"/>
                </a:lnTo>
                <a:lnTo>
                  <a:pt x="2484755" y="241680"/>
                </a:lnTo>
                <a:lnTo>
                  <a:pt x="2484755" y="236220"/>
                </a:lnTo>
                <a:lnTo>
                  <a:pt x="2476245" y="236220"/>
                </a:lnTo>
                <a:lnTo>
                  <a:pt x="2467864" y="230632"/>
                </a:lnTo>
                <a:lnTo>
                  <a:pt x="2459355" y="236220"/>
                </a:lnTo>
                <a:lnTo>
                  <a:pt x="2459355" y="230632"/>
                </a:lnTo>
                <a:lnTo>
                  <a:pt x="2439542" y="230632"/>
                </a:lnTo>
                <a:lnTo>
                  <a:pt x="2439542" y="222503"/>
                </a:lnTo>
                <a:lnTo>
                  <a:pt x="2431161" y="222503"/>
                </a:lnTo>
                <a:lnTo>
                  <a:pt x="2431161" y="214249"/>
                </a:lnTo>
                <a:lnTo>
                  <a:pt x="2439542" y="214249"/>
                </a:lnTo>
                <a:lnTo>
                  <a:pt x="2448052" y="222503"/>
                </a:lnTo>
                <a:lnTo>
                  <a:pt x="2448052" y="205993"/>
                </a:lnTo>
                <a:lnTo>
                  <a:pt x="2431161" y="205993"/>
                </a:lnTo>
                <a:lnTo>
                  <a:pt x="2431161" y="200533"/>
                </a:lnTo>
                <a:lnTo>
                  <a:pt x="2391537" y="200533"/>
                </a:lnTo>
                <a:lnTo>
                  <a:pt x="2383155" y="205993"/>
                </a:lnTo>
                <a:lnTo>
                  <a:pt x="2368931" y="222503"/>
                </a:lnTo>
                <a:lnTo>
                  <a:pt x="2363342" y="222503"/>
                </a:lnTo>
                <a:lnTo>
                  <a:pt x="2354834" y="230632"/>
                </a:lnTo>
                <a:lnTo>
                  <a:pt x="2354834" y="222503"/>
                </a:lnTo>
                <a:lnTo>
                  <a:pt x="2346452" y="222503"/>
                </a:lnTo>
                <a:lnTo>
                  <a:pt x="2354834" y="214249"/>
                </a:lnTo>
                <a:lnTo>
                  <a:pt x="2363342" y="214249"/>
                </a:lnTo>
                <a:lnTo>
                  <a:pt x="2363342" y="205993"/>
                </a:lnTo>
                <a:lnTo>
                  <a:pt x="2383155" y="205993"/>
                </a:lnTo>
                <a:lnTo>
                  <a:pt x="2383155" y="200533"/>
                </a:lnTo>
                <a:lnTo>
                  <a:pt x="2374645" y="192277"/>
                </a:lnTo>
                <a:lnTo>
                  <a:pt x="2354834" y="192277"/>
                </a:lnTo>
                <a:lnTo>
                  <a:pt x="2354834" y="200533"/>
                </a:lnTo>
                <a:lnTo>
                  <a:pt x="2346452" y="200533"/>
                </a:lnTo>
                <a:lnTo>
                  <a:pt x="2346452" y="205993"/>
                </a:lnTo>
                <a:lnTo>
                  <a:pt x="2337942" y="205993"/>
                </a:lnTo>
                <a:lnTo>
                  <a:pt x="2329434" y="205993"/>
                </a:lnTo>
                <a:lnTo>
                  <a:pt x="2329434" y="200533"/>
                </a:lnTo>
                <a:lnTo>
                  <a:pt x="2337942" y="200533"/>
                </a:lnTo>
                <a:lnTo>
                  <a:pt x="2337942" y="205993"/>
                </a:lnTo>
                <a:lnTo>
                  <a:pt x="2346452" y="200533"/>
                </a:lnTo>
                <a:lnTo>
                  <a:pt x="2346452" y="192277"/>
                </a:lnTo>
                <a:lnTo>
                  <a:pt x="2329434" y="192277"/>
                </a:lnTo>
                <a:lnTo>
                  <a:pt x="2323845" y="184023"/>
                </a:lnTo>
                <a:lnTo>
                  <a:pt x="2278634" y="184023"/>
                </a:lnTo>
                <a:lnTo>
                  <a:pt x="2278634" y="175767"/>
                </a:lnTo>
                <a:lnTo>
                  <a:pt x="2261742" y="175767"/>
                </a:lnTo>
                <a:lnTo>
                  <a:pt x="2261742" y="184023"/>
                </a:lnTo>
                <a:lnTo>
                  <a:pt x="2270124" y="184023"/>
                </a:lnTo>
                <a:lnTo>
                  <a:pt x="2270124" y="192277"/>
                </a:lnTo>
                <a:lnTo>
                  <a:pt x="2239137" y="192277"/>
                </a:lnTo>
                <a:lnTo>
                  <a:pt x="2230628" y="200533"/>
                </a:lnTo>
                <a:lnTo>
                  <a:pt x="2230628" y="205993"/>
                </a:lnTo>
                <a:lnTo>
                  <a:pt x="2239137" y="205993"/>
                </a:lnTo>
                <a:lnTo>
                  <a:pt x="2247518" y="200533"/>
                </a:lnTo>
                <a:lnTo>
                  <a:pt x="2253234" y="205993"/>
                </a:lnTo>
                <a:lnTo>
                  <a:pt x="2247518" y="205993"/>
                </a:lnTo>
                <a:lnTo>
                  <a:pt x="2247518" y="230632"/>
                </a:lnTo>
                <a:lnTo>
                  <a:pt x="2208021" y="230632"/>
                </a:lnTo>
                <a:lnTo>
                  <a:pt x="2208021" y="241680"/>
                </a:lnTo>
                <a:lnTo>
                  <a:pt x="2202434" y="236220"/>
                </a:lnTo>
                <a:lnTo>
                  <a:pt x="2193924" y="230632"/>
                </a:lnTo>
                <a:lnTo>
                  <a:pt x="2140331" y="230632"/>
                </a:lnTo>
                <a:lnTo>
                  <a:pt x="2140331" y="236220"/>
                </a:lnTo>
                <a:lnTo>
                  <a:pt x="2131821" y="230632"/>
                </a:lnTo>
                <a:lnTo>
                  <a:pt x="2109216" y="230632"/>
                </a:lnTo>
                <a:lnTo>
                  <a:pt x="2109216" y="214249"/>
                </a:lnTo>
                <a:lnTo>
                  <a:pt x="2100707" y="214249"/>
                </a:lnTo>
                <a:lnTo>
                  <a:pt x="2092324" y="222503"/>
                </a:lnTo>
                <a:lnTo>
                  <a:pt x="2092324" y="241680"/>
                </a:lnTo>
                <a:lnTo>
                  <a:pt x="2086610" y="241680"/>
                </a:lnTo>
                <a:lnTo>
                  <a:pt x="2078228" y="249936"/>
                </a:lnTo>
                <a:lnTo>
                  <a:pt x="2069718" y="258190"/>
                </a:lnTo>
                <a:lnTo>
                  <a:pt x="2069718" y="249936"/>
                </a:lnTo>
                <a:lnTo>
                  <a:pt x="2064004" y="241680"/>
                </a:lnTo>
                <a:lnTo>
                  <a:pt x="2064004" y="249936"/>
                </a:lnTo>
                <a:lnTo>
                  <a:pt x="2055621" y="249936"/>
                </a:lnTo>
                <a:lnTo>
                  <a:pt x="2055621" y="241680"/>
                </a:lnTo>
                <a:lnTo>
                  <a:pt x="2041397" y="241680"/>
                </a:lnTo>
                <a:lnTo>
                  <a:pt x="2041397" y="230632"/>
                </a:lnTo>
                <a:lnTo>
                  <a:pt x="2024507" y="230632"/>
                </a:lnTo>
                <a:lnTo>
                  <a:pt x="2024507" y="214249"/>
                </a:lnTo>
                <a:lnTo>
                  <a:pt x="2015997" y="214249"/>
                </a:lnTo>
                <a:lnTo>
                  <a:pt x="2015997" y="205993"/>
                </a:lnTo>
                <a:lnTo>
                  <a:pt x="2007615" y="205993"/>
                </a:lnTo>
                <a:lnTo>
                  <a:pt x="2007615" y="200533"/>
                </a:lnTo>
                <a:lnTo>
                  <a:pt x="1993518" y="200533"/>
                </a:lnTo>
                <a:lnTo>
                  <a:pt x="1993518" y="192277"/>
                </a:lnTo>
                <a:lnTo>
                  <a:pt x="1987804" y="192277"/>
                </a:lnTo>
                <a:lnTo>
                  <a:pt x="1987804" y="205993"/>
                </a:lnTo>
                <a:lnTo>
                  <a:pt x="1979294" y="200533"/>
                </a:lnTo>
                <a:lnTo>
                  <a:pt x="1956815" y="200533"/>
                </a:lnTo>
                <a:lnTo>
                  <a:pt x="1956815" y="192277"/>
                </a:lnTo>
                <a:lnTo>
                  <a:pt x="1939797" y="192277"/>
                </a:lnTo>
                <a:lnTo>
                  <a:pt x="1931289" y="184023"/>
                </a:lnTo>
                <a:lnTo>
                  <a:pt x="1903094" y="184023"/>
                </a:lnTo>
                <a:lnTo>
                  <a:pt x="1903094" y="175767"/>
                </a:lnTo>
                <a:lnTo>
                  <a:pt x="1840991" y="175767"/>
                </a:lnTo>
                <a:lnTo>
                  <a:pt x="1835404" y="167512"/>
                </a:lnTo>
                <a:lnTo>
                  <a:pt x="1826894" y="167512"/>
                </a:lnTo>
                <a:lnTo>
                  <a:pt x="1818386" y="162051"/>
                </a:lnTo>
                <a:lnTo>
                  <a:pt x="1835404" y="162051"/>
                </a:lnTo>
                <a:lnTo>
                  <a:pt x="1826894" y="156590"/>
                </a:lnTo>
                <a:lnTo>
                  <a:pt x="1787397" y="156590"/>
                </a:lnTo>
                <a:lnTo>
                  <a:pt x="1787397" y="148336"/>
                </a:lnTo>
                <a:lnTo>
                  <a:pt x="1750694" y="148336"/>
                </a:lnTo>
                <a:lnTo>
                  <a:pt x="1750694" y="156590"/>
                </a:lnTo>
                <a:lnTo>
                  <a:pt x="1719580" y="156590"/>
                </a:lnTo>
                <a:lnTo>
                  <a:pt x="1719580" y="162051"/>
                </a:lnTo>
                <a:lnTo>
                  <a:pt x="1711070" y="162051"/>
                </a:lnTo>
                <a:lnTo>
                  <a:pt x="1719580" y="156590"/>
                </a:lnTo>
                <a:lnTo>
                  <a:pt x="1719580" y="148336"/>
                </a:lnTo>
                <a:lnTo>
                  <a:pt x="1674367" y="148336"/>
                </a:lnTo>
                <a:lnTo>
                  <a:pt x="1665986" y="140080"/>
                </a:lnTo>
                <a:lnTo>
                  <a:pt x="1648967" y="140080"/>
                </a:lnTo>
                <a:lnTo>
                  <a:pt x="1648967" y="148336"/>
                </a:lnTo>
                <a:lnTo>
                  <a:pt x="1657477" y="148336"/>
                </a:lnTo>
                <a:lnTo>
                  <a:pt x="1657477" y="156590"/>
                </a:lnTo>
                <a:lnTo>
                  <a:pt x="1648967" y="156590"/>
                </a:lnTo>
                <a:lnTo>
                  <a:pt x="1648967" y="162051"/>
                </a:lnTo>
                <a:lnTo>
                  <a:pt x="1612264" y="162051"/>
                </a:lnTo>
                <a:lnTo>
                  <a:pt x="1612264" y="167512"/>
                </a:lnTo>
                <a:lnTo>
                  <a:pt x="1572767" y="167512"/>
                </a:lnTo>
                <a:lnTo>
                  <a:pt x="1572767" y="175767"/>
                </a:lnTo>
                <a:lnTo>
                  <a:pt x="1567053" y="175767"/>
                </a:lnTo>
                <a:lnTo>
                  <a:pt x="1558670" y="184023"/>
                </a:lnTo>
                <a:lnTo>
                  <a:pt x="1550162" y="184023"/>
                </a:lnTo>
                <a:lnTo>
                  <a:pt x="1558670" y="175767"/>
                </a:lnTo>
                <a:lnTo>
                  <a:pt x="1567053" y="175767"/>
                </a:lnTo>
                <a:lnTo>
                  <a:pt x="1567053" y="162051"/>
                </a:lnTo>
                <a:lnTo>
                  <a:pt x="1589659" y="162051"/>
                </a:lnTo>
                <a:lnTo>
                  <a:pt x="1598167" y="156590"/>
                </a:lnTo>
                <a:lnTo>
                  <a:pt x="1606677" y="156590"/>
                </a:lnTo>
                <a:lnTo>
                  <a:pt x="1612264" y="148336"/>
                </a:lnTo>
                <a:lnTo>
                  <a:pt x="1626362" y="148336"/>
                </a:lnTo>
                <a:lnTo>
                  <a:pt x="1626362" y="140080"/>
                </a:lnTo>
                <a:lnTo>
                  <a:pt x="1634870" y="140080"/>
                </a:lnTo>
                <a:lnTo>
                  <a:pt x="1634870" y="131825"/>
                </a:lnTo>
                <a:lnTo>
                  <a:pt x="1648967" y="131825"/>
                </a:lnTo>
                <a:lnTo>
                  <a:pt x="1648967" y="123571"/>
                </a:lnTo>
                <a:lnTo>
                  <a:pt x="1665986" y="123571"/>
                </a:lnTo>
                <a:lnTo>
                  <a:pt x="1665986" y="118110"/>
                </a:lnTo>
                <a:lnTo>
                  <a:pt x="1674367" y="118110"/>
                </a:lnTo>
                <a:lnTo>
                  <a:pt x="1674367" y="109854"/>
                </a:lnTo>
                <a:lnTo>
                  <a:pt x="1694180" y="109854"/>
                </a:lnTo>
                <a:lnTo>
                  <a:pt x="1694180" y="101600"/>
                </a:lnTo>
                <a:lnTo>
                  <a:pt x="1702689" y="101600"/>
                </a:lnTo>
                <a:lnTo>
                  <a:pt x="1711070" y="93345"/>
                </a:lnTo>
                <a:lnTo>
                  <a:pt x="1719580" y="93345"/>
                </a:lnTo>
                <a:lnTo>
                  <a:pt x="1719580" y="85089"/>
                </a:lnTo>
                <a:lnTo>
                  <a:pt x="1728089" y="85089"/>
                </a:lnTo>
                <a:lnTo>
                  <a:pt x="1719580" y="82423"/>
                </a:lnTo>
                <a:lnTo>
                  <a:pt x="1728089" y="82423"/>
                </a:lnTo>
                <a:lnTo>
                  <a:pt x="1728089" y="65912"/>
                </a:lnTo>
                <a:lnTo>
                  <a:pt x="1719580" y="65912"/>
                </a:lnTo>
                <a:lnTo>
                  <a:pt x="1719580" y="49402"/>
                </a:lnTo>
                <a:lnTo>
                  <a:pt x="1711070" y="57658"/>
                </a:lnTo>
                <a:lnTo>
                  <a:pt x="1711070" y="65912"/>
                </a:lnTo>
                <a:lnTo>
                  <a:pt x="1702689" y="65912"/>
                </a:lnTo>
                <a:lnTo>
                  <a:pt x="1702689" y="74167"/>
                </a:lnTo>
                <a:lnTo>
                  <a:pt x="1711070" y="74167"/>
                </a:lnTo>
                <a:lnTo>
                  <a:pt x="1711070" y="82423"/>
                </a:lnTo>
                <a:lnTo>
                  <a:pt x="1702689" y="82423"/>
                </a:lnTo>
                <a:lnTo>
                  <a:pt x="1702689" y="74167"/>
                </a:lnTo>
                <a:lnTo>
                  <a:pt x="1694180" y="74167"/>
                </a:lnTo>
                <a:lnTo>
                  <a:pt x="1694180" y="65912"/>
                </a:lnTo>
                <a:lnTo>
                  <a:pt x="1702689" y="65912"/>
                </a:lnTo>
                <a:lnTo>
                  <a:pt x="1702689" y="49402"/>
                </a:lnTo>
                <a:lnTo>
                  <a:pt x="1694180" y="43941"/>
                </a:lnTo>
                <a:lnTo>
                  <a:pt x="1682877" y="43941"/>
                </a:lnTo>
                <a:lnTo>
                  <a:pt x="1682877" y="35687"/>
                </a:lnTo>
                <a:lnTo>
                  <a:pt x="1612264" y="35687"/>
                </a:lnTo>
                <a:lnTo>
                  <a:pt x="1612264" y="43941"/>
                </a:lnTo>
                <a:lnTo>
                  <a:pt x="1589659" y="43941"/>
                </a:lnTo>
                <a:lnTo>
                  <a:pt x="1589659" y="27432"/>
                </a:lnTo>
                <a:lnTo>
                  <a:pt x="1567053" y="27432"/>
                </a:lnTo>
                <a:lnTo>
                  <a:pt x="1567053" y="19303"/>
                </a:lnTo>
                <a:lnTo>
                  <a:pt x="1550162" y="19303"/>
                </a:lnTo>
                <a:lnTo>
                  <a:pt x="1550162" y="11049"/>
                </a:lnTo>
                <a:lnTo>
                  <a:pt x="1567053" y="11049"/>
                </a:lnTo>
                <a:lnTo>
                  <a:pt x="1567053" y="5461"/>
                </a:lnTo>
                <a:lnTo>
                  <a:pt x="1550162" y="5461"/>
                </a:lnTo>
                <a:lnTo>
                  <a:pt x="1550162" y="0"/>
                </a:lnTo>
                <a:lnTo>
                  <a:pt x="1513459" y="0"/>
                </a:lnTo>
                <a:lnTo>
                  <a:pt x="1513459" y="5461"/>
                </a:lnTo>
                <a:lnTo>
                  <a:pt x="1496567" y="5461"/>
                </a:lnTo>
                <a:lnTo>
                  <a:pt x="1496567" y="11049"/>
                </a:lnTo>
                <a:lnTo>
                  <a:pt x="1488059" y="11049"/>
                </a:lnTo>
                <a:lnTo>
                  <a:pt x="1482343" y="19303"/>
                </a:lnTo>
                <a:lnTo>
                  <a:pt x="1473962" y="19303"/>
                </a:lnTo>
                <a:lnTo>
                  <a:pt x="1473962" y="27432"/>
                </a:lnTo>
                <a:lnTo>
                  <a:pt x="1465453" y="27432"/>
                </a:lnTo>
                <a:lnTo>
                  <a:pt x="1465453" y="35687"/>
                </a:lnTo>
                <a:lnTo>
                  <a:pt x="1473962" y="35687"/>
                </a:lnTo>
                <a:lnTo>
                  <a:pt x="1473962" y="43941"/>
                </a:lnTo>
                <a:lnTo>
                  <a:pt x="1428749" y="43941"/>
                </a:lnTo>
                <a:lnTo>
                  <a:pt x="1428749" y="49402"/>
                </a:lnTo>
                <a:lnTo>
                  <a:pt x="1445640" y="49402"/>
                </a:lnTo>
                <a:lnTo>
                  <a:pt x="1445640" y="57658"/>
                </a:lnTo>
                <a:lnTo>
                  <a:pt x="1451356" y="57658"/>
                </a:lnTo>
                <a:lnTo>
                  <a:pt x="1451356" y="65912"/>
                </a:lnTo>
                <a:lnTo>
                  <a:pt x="1445640" y="74167"/>
                </a:lnTo>
                <a:lnTo>
                  <a:pt x="1445640" y="57658"/>
                </a:lnTo>
                <a:lnTo>
                  <a:pt x="1428749" y="57658"/>
                </a:lnTo>
                <a:lnTo>
                  <a:pt x="1428749" y="49402"/>
                </a:lnTo>
                <a:lnTo>
                  <a:pt x="1420240" y="57658"/>
                </a:lnTo>
                <a:lnTo>
                  <a:pt x="1411859" y="57658"/>
                </a:lnTo>
                <a:lnTo>
                  <a:pt x="1411859" y="65912"/>
                </a:lnTo>
                <a:lnTo>
                  <a:pt x="1375156" y="65912"/>
                </a:lnTo>
                <a:lnTo>
                  <a:pt x="1369440" y="57658"/>
                </a:lnTo>
                <a:lnTo>
                  <a:pt x="1344040" y="57658"/>
                </a:lnTo>
                <a:lnTo>
                  <a:pt x="1352549" y="65912"/>
                </a:lnTo>
                <a:lnTo>
                  <a:pt x="1335532" y="65912"/>
                </a:lnTo>
                <a:lnTo>
                  <a:pt x="1329943" y="57658"/>
                </a:lnTo>
                <a:lnTo>
                  <a:pt x="1321435" y="57658"/>
                </a:lnTo>
                <a:lnTo>
                  <a:pt x="1321435" y="74167"/>
                </a:lnTo>
                <a:lnTo>
                  <a:pt x="1284732" y="74167"/>
                </a:lnTo>
                <a:lnTo>
                  <a:pt x="1284732" y="82423"/>
                </a:lnTo>
                <a:lnTo>
                  <a:pt x="1245235" y="82423"/>
                </a:lnTo>
                <a:lnTo>
                  <a:pt x="1236726" y="85089"/>
                </a:lnTo>
                <a:lnTo>
                  <a:pt x="1236726" y="82423"/>
                </a:lnTo>
                <a:lnTo>
                  <a:pt x="1231138" y="82423"/>
                </a:lnTo>
                <a:lnTo>
                  <a:pt x="1231138" y="85089"/>
                </a:lnTo>
                <a:lnTo>
                  <a:pt x="1222629" y="85089"/>
                </a:lnTo>
                <a:lnTo>
                  <a:pt x="1214119" y="93345"/>
                </a:lnTo>
                <a:lnTo>
                  <a:pt x="1208532" y="93345"/>
                </a:lnTo>
                <a:lnTo>
                  <a:pt x="1208532" y="101600"/>
                </a:lnTo>
                <a:lnTo>
                  <a:pt x="1200022" y="101600"/>
                </a:lnTo>
                <a:lnTo>
                  <a:pt x="1200022" y="109854"/>
                </a:lnTo>
                <a:lnTo>
                  <a:pt x="1191514" y="109854"/>
                </a:lnTo>
                <a:lnTo>
                  <a:pt x="1191514" y="118110"/>
                </a:lnTo>
                <a:lnTo>
                  <a:pt x="1183132" y="118110"/>
                </a:lnTo>
                <a:lnTo>
                  <a:pt x="1183132" y="123571"/>
                </a:lnTo>
                <a:lnTo>
                  <a:pt x="1174622" y="123571"/>
                </a:lnTo>
                <a:lnTo>
                  <a:pt x="1183132" y="131825"/>
                </a:lnTo>
                <a:lnTo>
                  <a:pt x="1191514" y="123571"/>
                </a:lnTo>
                <a:lnTo>
                  <a:pt x="1200022" y="123571"/>
                </a:lnTo>
                <a:lnTo>
                  <a:pt x="1191514" y="131825"/>
                </a:lnTo>
                <a:lnTo>
                  <a:pt x="1200022" y="131825"/>
                </a:lnTo>
                <a:lnTo>
                  <a:pt x="1200022" y="156590"/>
                </a:lnTo>
                <a:lnTo>
                  <a:pt x="1183132" y="156590"/>
                </a:lnTo>
                <a:lnTo>
                  <a:pt x="1183132" y="148336"/>
                </a:lnTo>
                <a:lnTo>
                  <a:pt x="1084326" y="148336"/>
                </a:lnTo>
                <a:lnTo>
                  <a:pt x="1078611" y="156590"/>
                </a:lnTo>
                <a:lnTo>
                  <a:pt x="1061719" y="156590"/>
                </a:lnTo>
                <a:lnTo>
                  <a:pt x="1061719" y="175767"/>
                </a:lnTo>
                <a:lnTo>
                  <a:pt x="1070102" y="175767"/>
                </a:lnTo>
                <a:lnTo>
                  <a:pt x="1061719" y="184023"/>
                </a:lnTo>
                <a:lnTo>
                  <a:pt x="1061719" y="192277"/>
                </a:lnTo>
                <a:lnTo>
                  <a:pt x="1078611" y="192277"/>
                </a:lnTo>
                <a:lnTo>
                  <a:pt x="1078611" y="200533"/>
                </a:lnTo>
                <a:lnTo>
                  <a:pt x="1089914" y="200533"/>
                </a:lnTo>
                <a:lnTo>
                  <a:pt x="1089914" y="214249"/>
                </a:lnTo>
                <a:lnTo>
                  <a:pt x="1123822" y="214249"/>
                </a:lnTo>
                <a:lnTo>
                  <a:pt x="1123822" y="230632"/>
                </a:lnTo>
                <a:lnTo>
                  <a:pt x="1115314" y="230632"/>
                </a:lnTo>
                <a:lnTo>
                  <a:pt x="1115314" y="241680"/>
                </a:lnTo>
                <a:lnTo>
                  <a:pt x="1123822" y="249936"/>
                </a:lnTo>
                <a:lnTo>
                  <a:pt x="1123822" y="258190"/>
                </a:lnTo>
                <a:lnTo>
                  <a:pt x="1129411" y="258190"/>
                </a:lnTo>
                <a:lnTo>
                  <a:pt x="1129411" y="266318"/>
                </a:lnTo>
                <a:lnTo>
                  <a:pt x="1123822" y="266318"/>
                </a:lnTo>
                <a:lnTo>
                  <a:pt x="1123822" y="274574"/>
                </a:lnTo>
                <a:lnTo>
                  <a:pt x="1106805" y="274574"/>
                </a:lnTo>
                <a:lnTo>
                  <a:pt x="1115314" y="266318"/>
                </a:lnTo>
                <a:lnTo>
                  <a:pt x="1115314" y="241680"/>
                </a:lnTo>
                <a:lnTo>
                  <a:pt x="1106805" y="241680"/>
                </a:lnTo>
                <a:lnTo>
                  <a:pt x="1098422" y="249936"/>
                </a:lnTo>
                <a:lnTo>
                  <a:pt x="1098422" y="258190"/>
                </a:lnTo>
                <a:lnTo>
                  <a:pt x="1089914" y="249936"/>
                </a:lnTo>
                <a:lnTo>
                  <a:pt x="1089914" y="236220"/>
                </a:lnTo>
                <a:lnTo>
                  <a:pt x="1106805" y="236220"/>
                </a:lnTo>
                <a:lnTo>
                  <a:pt x="1106805" y="230632"/>
                </a:lnTo>
                <a:lnTo>
                  <a:pt x="1115314" y="230632"/>
                </a:lnTo>
                <a:lnTo>
                  <a:pt x="1115314" y="222503"/>
                </a:lnTo>
                <a:lnTo>
                  <a:pt x="1078611" y="222503"/>
                </a:lnTo>
                <a:lnTo>
                  <a:pt x="1078611" y="214249"/>
                </a:lnTo>
                <a:lnTo>
                  <a:pt x="1070102" y="214249"/>
                </a:lnTo>
                <a:lnTo>
                  <a:pt x="1070102" y="205993"/>
                </a:lnTo>
                <a:lnTo>
                  <a:pt x="1053211" y="205993"/>
                </a:lnTo>
                <a:lnTo>
                  <a:pt x="1047622" y="200533"/>
                </a:lnTo>
                <a:lnTo>
                  <a:pt x="1039113" y="192277"/>
                </a:lnTo>
                <a:lnTo>
                  <a:pt x="1013713" y="192277"/>
                </a:lnTo>
                <a:lnTo>
                  <a:pt x="1013713" y="200533"/>
                </a:lnTo>
                <a:lnTo>
                  <a:pt x="1007998" y="200533"/>
                </a:lnTo>
                <a:lnTo>
                  <a:pt x="1007998" y="205993"/>
                </a:lnTo>
                <a:lnTo>
                  <a:pt x="1002411" y="205993"/>
                </a:lnTo>
                <a:lnTo>
                  <a:pt x="1002411" y="214249"/>
                </a:lnTo>
                <a:lnTo>
                  <a:pt x="977011" y="214249"/>
                </a:lnTo>
                <a:lnTo>
                  <a:pt x="977011" y="230632"/>
                </a:lnTo>
                <a:lnTo>
                  <a:pt x="993902" y="230632"/>
                </a:lnTo>
                <a:lnTo>
                  <a:pt x="993902" y="236220"/>
                </a:lnTo>
                <a:lnTo>
                  <a:pt x="1013713" y="236220"/>
                </a:lnTo>
                <a:lnTo>
                  <a:pt x="1013713" y="241680"/>
                </a:lnTo>
                <a:lnTo>
                  <a:pt x="1022222" y="241680"/>
                </a:lnTo>
                <a:lnTo>
                  <a:pt x="1030605" y="249936"/>
                </a:lnTo>
                <a:lnTo>
                  <a:pt x="1013713" y="249936"/>
                </a:lnTo>
                <a:lnTo>
                  <a:pt x="1007998" y="241680"/>
                </a:lnTo>
                <a:lnTo>
                  <a:pt x="977011" y="241680"/>
                </a:lnTo>
                <a:lnTo>
                  <a:pt x="968501" y="236220"/>
                </a:lnTo>
                <a:lnTo>
                  <a:pt x="962913" y="236220"/>
                </a:lnTo>
                <a:lnTo>
                  <a:pt x="962913" y="222503"/>
                </a:lnTo>
                <a:lnTo>
                  <a:pt x="954404" y="222503"/>
                </a:lnTo>
                <a:lnTo>
                  <a:pt x="954404" y="214249"/>
                </a:lnTo>
                <a:lnTo>
                  <a:pt x="962913" y="214249"/>
                </a:lnTo>
                <a:lnTo>
                  <a:pt x="962913" y="175767"/>
                </a:lnTo>
                <a:lnTo>
                  <a:pt x="945896" y="175767"/>
                </a:lnTo>
                <a:lnTo>
                  <a:pt x="945896" y="184023"/>
                </a:lnTo>
                <a:lnTo>
                  <a:pt x="954404" y="184023"/>
                </a:lnTo>
                <a:lnTo>
                  <a:pt x="954404" y="205993"/>
                </a:lnTo>
                <a:lnTo>
                  <a:pt x="945896" y="205993"/>
                </a:lnTo>
                <a:lnTo>
                  <a:pt x="945896" y="214249"/>
                </a:lnTo>
                <a:lnTo>
                  <a:pt x="926211" y="214249"/>
                </a:lnTo>
                <a:lnTo>
                  <a:pt x="926211" y="230632"/>
                </a:lnTo>
                <a:lnTo>
                  <a:pt x="917701" y="230632"/>
                </a:lnTo>
                <a:lnTo>
                  <a:pt x="917701" y="236220"/>
                </a:lnTo>
                <a:lnTo>
                  <a:pt x="926211" y="236220"/>
                </a:lnTo>
                <a:lnTo>
                  <a:pt x="926211" y="241680"/>
                </a:lnTo>
                <a:lnTo>
                  <a:pt x="929004" y="241680"/>
                </a:lnTo>
                <a:lnTo>
                  <a:pt x="929004" y="258190"/>
                </a:lnTo>
                <a:lnTo>
                  <a:pt x="937513" y="258190"/>
                </a:lnTo>
                <a:lnTo>
                  <a:pt x="937513" y="266318"/>
                </a:lnTo>
                <a:lnTo>
                  <a:pt x="929004" y="266318"/>
                </a:lnTo>
                <a:lnTo>
                  <a:pt x="929004" y="274574"/>
                </a:lnTo>
                <a:lnTo>
                  <a:pt x="926211" y="288289"/>
                </a:lnTo>
                <a:lnTo>
                  <a:pt x="926211" y="296545"/>
                </a:lnTo>
                <a:lnTo>
                  <a:pt x="929004" y="296545"/>
                </a:lnTo>
                <a:lnTo>
                  <a:pt x="929004" y="313054"/>
                </a:lnTo>
                <a:lnTo>
                  <a:pt x="993902" y="313054"/>
                </a:lnTo>
                <a:lnTo>
                  <a:pt x="993902" y="315849"/>
                </a:lnTo>
                <a:lnTo>
                  <a:pt x="1007998" y="315849"/>
                </a:lnTo>
                <a:lnTo>
                  <a:pt x="1007998" y="340487"/>
                </a:lnTo>
                <a:lnTo>
                  <a:pt x="1002411" y="340487"/>
                </a:lnTo>
                <a:lnTo>
                  <a:pt x="1002411" y="362458"/>
                </a:lnTo>
                <a:lnTo>
                  <a:pt x="993902" y="362458"/>
                </a:lnTo>
                <a:lnTo>
                  <a:pt x="993902" y="324103"/>
                </a:lnTo>
                <a:lnTo>
                  <a:pt x="985392" y="324103"/>
                </a:lnTo>
                <a:lnTo>
                  <a:pt x="985392" y="315849"/>
                </a:lnTo>
                <a:lnTo>
                  <a:pt x="962913" y="315849"/>
                </a:lnTo>
                <a:lnTo>
                  <a:pt x="954404" y="324103"/>
                </a:lnTo>
                <a:lnTo>
                  <a:pt x="937513" y="324103"/>
                </a:lnTo>
                <a:lnTo>
                  <a:pt x="937513" y="340487"/>
                </a:lnTo>
                <a:lnTo>
                  <a:pt x="945896" y="340487"/>
                </a:lnTo>
                <a:lnTo>
                  <a:pt x="945896" y="362458"/>
                </a:lnTo>
                <a:lnTo>
                  <a:pt x="937513" y="362458"/>
                </a:lnTo>
                <a:lnTo>
                  <a:pt x="937513" y="370713"/>
                </a:lnTo>
                <a:lnTo>
                  <a:pt x="929004" y="370713"/>
                </a:lnTo>
                <a:lnTo>
                  <a:pt x="929004" y="387223"/>
                </a:lnTo>
                <a:lnTo>
                  <a:pt x="926211" y="392684"/>
                </a:lnTo>
                <a:lnTo>
                  <a:pt x="909192" y="392684"/>
                </a:lnTo>
                <a:lnTo>
                  <a:pt x="909192" y="398145"/>
                </a:lnTo>
                <a:lnTo>
                  <a:pt x="900811" y="398145"/>
                </a:lnTo>
                <a:lnTo>
                  <a:pt x="900811" y="406400"/>
                </a:lnTo>
                <a:lnTo>
                  <a:pt x="849884" y="406400"/>
                </a:lnTo>
                <a:lnTo>
                  <a:pt x="849884" y="398145"/>
                </a:lnTo>
                <a:lnTo>
                  <a:pt x="832992" y="398145"/>
                </a:lnTo>
                <a:lnTo>
                  <a:pt x="832992" y="392684"/>
                </a:lnTo>
                <a:lnTo>
                  <a:pt x="861187" y="392684"/>
                </a:lnTo>
                <a:lnTo>
                  <a:pt x="861187" y="398145"/>
                </a:lnTo>
                <a:lnTo>
                  <a:pt x="878204" y="398145"/>
                </a:lnTo>
                <a:lnTo>
                  <a:pt x="878204" y="387223"/>
                </a:lnTo>
                <a:lnTo>
                  <a:pt x="886587" y="392684"/>
                </a:lnTo>
                <a:lnTo>
                  <a:pt x="886587" y="387223"/>
                </a:lnTo>
                <a:lnTo>
                  <a:pt x="892301" y="387223"/>
                </a:lnTo>
                <a:lnTo>
                  <a:pt x="892301" y="378967"/>
                </a:lnTo>
                <a:lnTo>
                  <a:pt x="900811" y="378967"/>
                </a:lnTo>
                <a:lnTo>
                  <a:pt x="900811" y="362458"/>
                </a:lnTo>
                <a:lnTo>
                  <a:pt x="917701" y="362458"/>
                </a:lnTo>
                <a:lnTo>
                  <a:pt x="917701" y="340487"/>
                </a:lnTo>
                <a:lnTo>
                  <a:pt x="926211" y="340487"/>
                </a:lnTo>
                <a:lnTo>
                  <a:pt x="926211" y="324103"/>
                </a:lnTo>
                <a:lnTo>
                  <a:pt x="909192" y="324103"/>
                </a:lnTo>
                <a:lnTo>
                  <a:pt x="909192" y="315849"/>
                </a:lnTo>
                <a:lnTo>
                  <a:pt x="900811" y="315849"/>
                </a:lnTo>
                <a:lnTo>
                  <a:pt x="900811" y="313054"/>
                </a:lnTo>
                <a:lnTo>
                  <a:pt x="909192" y="304800"/>
                </a:lnTo>
                <a:lnTo>
                  <a:pt x="909192" y="288289"/>
                </a:lnTo>
                <a:lnTo>
                  <a:pt x="900811" y="280162"/>
                </a:lnTo>
                <a:lnTo>
                  <a:pt x="900811" y="266318"/>
                </a:lnTo>
                <a:lnTo>
                  <a:pt x="909192" y="266318"/>
                </a:lnTo>
                <a:lnTo>
                  <a:pt x="909192" y="241680"/>
                </a:lnTo>
                <a:lnTo>
                  <a:pt x="900811" y="241680"/>
                </a:lnTo>
                <a:lnTo>
                  <a:pt x="892301" y="236220"/>
                </a:lnTo>
                <a:lnTo>
                  <a:pt x="892301" y="230632"/>
                </a:lnTo>
                <a:lnTo>
                  <a:pt x="900811" y="222503"/>
                </a:lnTo>
                <a:lnTo>
                  <a:pt x="892301" y="222503"/>
                </a:lnTo>
                <a:lnTo>
                  <a:pt x="892301" y="214249"/>
                </a:lnTo>
                <a:lnTo>
                  <a:pt x="900811" y="214249"/>
                </a:lnTo>
                <a:lnTo>
                  <a:pt x="909192" y="205993"/>
                </a:lnTo>
                <a:lnTo>
                  <a:pt x="909192" y="184023"/>
                </a:lnTo>
                <a:lnTo>
                  <a:pt x="900811" y="184023"/>
                </a:lnTo>
                <a:lnTo>
                  <a:pt x="892301" y="175767"/>
                </a:lnTo>
                <a:lnTo>
                  <a:pt x="841501" y="175767"/>
                </a:lnTo>
                <a:lnTo>
                  <a:pt x="841501" y="184023"/>
                </a:lnTo>
                <a:lnTo>
                  <a:pt x="832992" y="184023"/>
                </a:lnTo>
                <a:lnTo>
                  <a:pt x="832992" y="192277"/>
                </a:lnTo>
                <a:lnTo>
                  <a:pt x="824484" y="200533"/>
                </a:lnTo>
                <a:lnTo>
                  <a:pt x="824484" y="214249"/>
                </a:lnTo>
                <a:lnTo>
                  <a:pt x="816101" y="222503"/>
                </a:lnTo>
                <a:lnTo>
                  <a:pt x="816101" y="230632"/>
                </a:lnTo>
                <a:lnTo>
                  <a:pt x="801877" y="230632"/>
                </a:lnTo>
                <a:lnTo>
                  <a:pt x="801877" y="236220"/>
                </a:lnTo>
                <a:lnTo>
                  <a:pt x="793496" y="236220"/>
                </a:lnTo>
                <a:lnTo>
                  <a:pt x="793496" y="241680"/>
                </a:lnTo>
                <a:lnTo>
                  <a:pt x="784987" y="241680"/>
                </a:lnTo>
                <a:lnTo>
                  <a:pt x="784987" y="258190"/>
                </a:lnTo>
                <a:lnTo>
                  <a:pt x="793496" y="249936"/>
                </a:lnTo>
                <a:lnTo>
                  <a:pt x="793496" y="280162"/>
                </a:lnTo>
                <a:lnTo>
                  <a:pt x="784987" y="296545"/>
                </a:lnTo>
                <a:lnTo>
                  <a:pt x="807592" y="296545"/>
                </a:lnTo>
                <a:lnTo>
                  <a:pt x="807592" y="313054"/>
                </a:lnTo>
                <a:lnTo>
                  <a:pt x="824484" y="313054"/>
                </a:lnTo>
                <a:lnTo>
                  <a:pt x="824484" y="315849"/>
                </a:lnTo>
                <a:lnTo>
                  <a:pt x="832992" y="315849"/>
                </a:lnTo>
                <a:lnTo>
                  <a:pt x="832992" y="324103"/>
                </a:lnTo>
                <a:lnTo>
                  <a:pt x="824484" y="324103"/>
                </a:lnTo>
                <a:lnTo>
                  <a:pt x="824484" y="340487"/>
                </a:lnTo>
                <a:lnTo>
                  <a:pt x="807592" y="340487"/>
                </a:lnTo>
                <a:lnTo>
                  <a:pt x="807592" y="332232"/>
                </a:lnTo>
                <a:lnTo>
                  <a:pt x="801877" y="324103"/>
                </a:lnTo>
                <a:lnTo>
                  <a:pt x="793496" y="324103"/>
                </a:lnTo>
                <a:lnTo>
                  <a:pt x="793496" y="315849"/>
                </a:lnTo>
                <a:lnTo>
                  <a:pt x="776477" y="315849"/>
                </a:lnTo>
                <a:lnTo>
                  <a:pt x="776477" y="313054"/>
                </a:lnTo>
                <a:lnTo>
                  <a:pt x="756792" y="313054"/>
                </a:lnTo>
                <a:lnTo>
                  <a:pt x="748284" y="304800"/>
                </a:lnTo>
                <a:lnTo>
                  <a:pt x="739775" y="304800"/>
                </a:lnTo>
                <a:lnTo>
                  <a:pt x="739775" y="296545"/>
                </a:lnTo>
                <a:lnTo>
                  <a:pt x="688975" y="296545"/>
                </a:lnTo>
                <a:lnTo>
                  <a:pt x="688975" y="288289"/>
                </a:lnTo>
                <a:lnTo>
                  <a:pt x="663575" y="288289"/>
                </a:lnTo>
                <a:lnTo>
                  <a:pt x="663575" y="296545"/>
                </a:lnTo>
                <a:lnTo>
                  <a:pt x="655065" y="296545"/>
                </a:lnTo>
                <a:lnTo>
                  <a:pt x="655065" y="304800"/>
                </a:lnTo>
                <a:lnTo>
                  <a:pt x="663575" y="313054"/>
                </a:lnTo>
                <a:lnTo>
                  <a:pt x="672084" y="313054"/>
                </a:lnTo>
                <a:lnTo>
                  <a:pt x="672084" y="324103"/>
                </a:lnTo>
                <a:lnTo>
                  <a:pt x="649477" y="324103"/>
                </a:lnTo>
                <a:lnTo>
                  <a:pt x="649477" y="332232"/>
                </a:lnTo>
                <a:lnTo>
                  <a:pt x="655065" y="332232"/>
                </a:lnTo>
                <a:lnTo>
                  <a:pt x="649477" y="340487"/>
                </a:lnTo>
                <a:lnTo>
                  <a:pt x="632460" y="340487"/>
                </a:lnTo>
                <a:lnTo>
                  <a:pt x="632460" y="324103"/>
                </a:lnTo>
                <a:lnTo>
                  <a:pt x="640968" y="324103"/>
                </a:lnTo>
                <a:lnTo>
                  <a:pt x="632460" y="315849"/>
                </a:lnTo>
                <a:lnTo>
                  <a:pt x="618363" y="315849"/>
                </a:lnTo>
                <a:lnTo>
                  <a:pt x="618363" y="324103"/>
                </a:lnTo>
                <a:lnTo>
                  <a:pt x="604265" y="324103"/>
                </a:lnTo>
                <a:lnTo>
                  <a:pt x="604265" y="332232"/>
                </a:lnTo>
                <a:lnTo>
                  <a:pt x="587375" y="332232"/>
                </a:lnTo>
                <a:lnTo>
                  <a:pt x="587375" y="324103"/>
                </a:lnTo>
                <a:lnTo>
                  <a:pt x="570357" y="324103"/>
                </a:lnTo>
                <a:lnTo>
                  <a:pt x="564768" y="332232"/>
                </a:lnTo>
                <a:lnTo>
                  <a:pt x="556260" y="332232"/>
                </a:lnTo>
                <a:lnTo>
                  <a:pt x="556260" y="340487"/>
                </a:lnTo>
                <a:lnTo>
                  <a:pt x="533653" y="340487"/>
                </a:lnTo>
                <a:lnTo>
                  <a:pt x="533653" y="332232"/>
                </a:lnTo>
                <a:lnTo>
                  <a:pt x="528065" y="332232"/>
                </a:lnTo>
                <a:lnTo>
                  <a:pt x="528065" y="324103"/>
                </a:lnTo>
                <a:lnTo>
                  <a:pt x="494157" y="324103"/>
                </a:lnTo>
                <a:lnTo>
                  <a:pt x="502665" y="332232"/>
                </a:lnTo>
                <a:lnTo>
                  <a:pt x="502665" y="340487"/>
                </a:lnTo>
                <a:lnTo>
                  <a:pt x="494157" y="340487"/>
                </a:lnTo>
                <a:lnTo>
                  <a:pt x="502665" y="332232"/>
                </a:lnTo>
                <a:lnTo>
                  <a:pt x="488568" y="332232"/>
                </a:lnTo>
                <a:lnTo>
                  <a:pt x="488568" y="340487"/>
                </a:lnTo>
                <a:lnTo>
                  <a:pt x="457453" y="340487"/>
                </a:lnTo>
                <a:lnTo>
                  <a:pt x="457453" y="348741"/>
                </a:lnTo>
                <a:lnTo>
                  <a:pt x="448945" y="348741"/>
                </a:lnTo>
                <a:lnTo>
                  <a:pt x="443357" y="354202"/>
                </a:lnTo>
                <a:lnTo>
                  <a:pt x="426338" y="354202"/>
                </a:lnTo>
                <a:lnTo>
                  <a:pt x="426338" y="362458"/>
                </a:lnTo>
                <a:lnTo>
                  <a:pt x="403860" y="362458"/>
                </a:lnTo>
                <a:lnTo>
                  <a:pt x="409448" y="370713"/>
                </a:lnTo>
                <a:lnTo>
                  <a:pt x="409448" y="378967"/>
                </a:lnTo>
                <a:lnTo>
                  <a:pt x="403860" y="378967"/>
                </a:lnTo>
                <a:lnTo>
                  <a:pt x="403860" y="392684"/>
                </a:lnTo>
                <a:lnTo>
                  <a:pt x="372745" y="392684"/>
                </a:lnTo>
                <a:lnTo>
                  <a:pt x="367157" y="387223"/>
                </a:lnTo>
                <a:lnTo>
                  <a:pt x="367157" y="378967"/>
                </a:lnTo>
                <a:lnTo>
                  <a:pt x="350138" y="378967"/>
                </a:lnTo>
                <a:lnTo>
                  <a:pt x="350138" y="370713"/>
                </a:lnTo>
                <a:lnTo>
                  <a:pt x="358648" y="370713"/>
                </a:lnTo>
                <a:lnTo>
                  <a:pt x="358648" y="362458"/>
                </a:lnTo>
                <a:lnTo>
                  <a:pt x="389636" y="362458"/>
                </a:lnTo>
                <a:lnTo>
                  <a:pt x="389636" y="348741"/>
                </a:lnTo>
                <a:lnTo>
                  <a:pt x="381253" y="340487"/>
                </a:lnTo>
                <a:lnTo>
                  <a:pt x="372745" y="340487"/>
                </a:lnTo>
                <a:lnTo>
                  <a:pt x="372745" y="332232"/>
                </a:lnTo>
                <a:lnTo>
                  <a:pt x="327533" y="332232"/>
                </a:lnTo>
                <a:lnTo>
                  <a:pt x="327533" y="340487"/>
                </a:lnTo>
                <a:lnTo>
                  <a:pt x="333248" y="340487"/>
                </a:lnTo>
                <a:lnTo>
                  <a:pt x="333248" y="362458"/>
                </a:lnTo>
                <a:lnTo>
                  <a:pt x="327533" y="370713"/>
                </a:lnTo>
                <a:lnTo>
                  <a:pt x="327533" y="378967"/>
                </a:lnTo>
                <a:lnTo>
                  <a:pt x="333248" y="378967"/>
                </a:lnTo>
                <a:lnTo>
                  <a:pt x="333248" y="387223"/>
                </a:lnTo>
                <a:lnTo>
                  <a:pt x="341629" y="387223"/>
                </a:lnTo>
                <a:lnTo>
                  <a:pt x="341629" y="392684"/>
                </a:lnTo>
                <a:lnTo>
                  <a:pt x="333248" y="398145"/>
                </a:lnTo>
                <a:lnTo>
                  <a:pt x="333248" y="414654"/>
                </a:lnTo>
                <a:lnTo>
                  <a:pt x="327533" y="406400"/>
                </a:lnTo>
                <a:lnTo>
                  <a:pt x="321945" y="414654"/>
                </a:lnTo>
                <a:lnTo>
                  <a:pt x="321945" y="406400"/>
                </a:lnTo>
                <a:lnTo>
                  <a:pt x="304926" y="406400"/>
                </a:lnTo>
                <a:lnTo>
                  <a:pt x="304926" y="398145"/>
                </a:lnTo>
                <a:lnTo>
                  <a:pt x="296545" y="398145"/>
                </a:lnTo>
                <a:lnTo>
                  <a:pt x="296545" y="406400"/>
                </a:lnTo>
                <a:lnTo>
                  <a:pt x="288036" y="406400"/>
                </a:lnTo>
                <a:lnTo>
                  <a:pt x="282448" y="414654"/>
                </a:lnTo>
                <a:lnTo>
                  <a:pt x="273938" y="414654"/>
                </a:lnTo>
                <a:lnTo>
                  <a:pt x="273938" y="422910"/>
                </a:lnTo>
                <a:lnTo>
                  <a:pt x="265429" y="422910"/>
                </a:lnTo>
                <a:lnTo>
                  <a:pt x="265429" y="431164"/>
                </a:lnTo>
                <a:lnTo>
                  <a:pt x="248538" y="431164"/>
                </a:lnTo>
                <a:lnTo>
                  <a:pt x="248538" y="453136"/>
                </a:lnTo>
                <a:lnTo>
                  <a:pt x="256921" y="453136"/>
                </a:lnTo>
                <a:lnTo>
                  <a:pt x="256921" y="461390"/>
                </a:lnTo>
                <a:lnTo>
                  <a:pt x="265429" y="461390"/>
                </a:lnTo>
                <a:lnTo>
                  <a:pt x="265429" y="466851"/>
                </a:lnTo>
                <a:lnTo>
                  <a:pt x="237236" y="466851"/>
                </a:lnTo>
                <a:lnTo>
                  <a:pt x="237236" y="461390"/>
                </a:lnTo>
                <a:lnTo>
                  <a:pt x="211836" y="461390"/>
                </a:lnTo>
                <a:lnTo>
                  <a:pt x="206121" y="453136"/>
                </a:lnTo>
                <a:lnTo>
                  <a:pt x="206121" y="444880"/>
                </a:lnTo>
                <a:lnTo>
                  <a:pt x="189229" y="444880"/>
                </a:lnTo>
                <a:lnTo>
                  <a:pt x="189229" y="453136"/>
                </a:lnTo>
                <a:lnTo>
                  <a:pt x="180721" y="461390"/>
                </a:lnTo>
                <a:lnTo>
                  <a:pt x="189229" y="466851"/>
                </a:lnTo>
                <a:lnTo>
                  <a:pt x="197738" y="472313"/>
                </a:lnTo>
                <a:lnTo>
                  <a:pt x="211836" y="472313"/>
                </a:lnTo>
                <a:lnTo>
                  <a:pt x="211836" y="488823"/>
                </a:lnTo>
                <a:lnTo>
                  <a:pt x="180721" y="488823"/>
                </a:lnTo>
                <a:lnTo>
                  <a:pt x="180721" y="480567"/>
                </a:lnTo>
                <a:lnTo>
                  <a:pt x="172338" y="472313"/>
                </a:lnTo>
                <a:lnTo>
                  <a:pt x="152526" y="472313"/>
                </a:lnTo>
                <a:lnTo>
                  <a:pt x="152526" y="444880"/>
                </a:lnTo>
                <a:lnTo>
                  <a:pt x="135509" y="444880"/>
                </a:lnTo>
                <a:lnTo>
                  <a:pt x="144017" y="436625"/>
                </a:lnTo>
                <a:lnTo>
                  <a:pt x="152526" y="436625"/>
                </a:lnTo>
                <a:lnTo>
                  <a:pt x="152526" y="422910"/>
                </a:lnTo>
                <a:lnTo>
                  <a:pt x="144017" y="414654"/>
                </a:lnTo>
                <a:lnTo>
                  <a:pt x="135509" y="414654"/>
                </a:lnTo>
                <a:lnTo>
                  <a:pt x="135509" y="406400"/>
                </a:lnTo>
                <a:lnTo>
                  <a:pt x="129921" y="406400"/>
                </a:lnTo>
                <a:lnTo>
                  <a:pt x="129921" y="398145"/>
                </a:lnTo>
                <a:lnTo>
                  <a:pt x="121412" y="398145"/>
                </a:lnTo>
                <a:lnTo>
                  <a:pt x="121412" y="406400"/>
                </a:lnTo>
                <a:lnTo>
                  <a:pt x="113029" y="398145"/>
                </a:lnTo>
                <a:lnTo>
                  <a:pt x="113029" y="392684"/>
                </a:lnTo>
                <a:lnTo>
                  <a:pt x="96012" y="392684"/>
                </a:lnTo>
                <a:lnTo>
                  <a:pt x="96012" y="378967"/>
                </a:lnTo>
                <a:lnTo>
                  <a:pt x="104521" y="378967"/>
                </a:lnTo>
                <a:lnTo>
                  <a:pt x="104521" y="387223"/>
                </a:lnTo>
                <a:lnTo>
                  <a:pt x="113029" y="387223"/>
                </a:lnTo>
                <a:lnTo>
                  <a:pt x="113029" y="392684"/>
                </a:lnTo>
                <a:lnTo>
                  <a:pt x="135509" y="392684"/>
                </a:lnTo>
                <a:lnTo>
                  <a:pt x="135509" y="398145"/>
                </a:lnTo>
                <a:lnTo>
                  <a:pt x="152526" y="398145"/>
                </a:lnTo>
                <a:lnTo>
                  <a:pt x="161036" y="406400"/>
                </a:lnTo>
                <a:lnTo>
                  <a:pt x="206121" y="406400"/>
                </a:lnTo>
                <a:lnTo>
                  <a:pt x="206121" y="414654"/>
                </a:lnTo>
                <a:lnTo>
                  <a:pt x="237236" y="414654"/>
                </a:lnTo>
                <a:lnTo>
                  <a:pt x="245745" y="406400"/>
                </a:lnTo>
                <a:lnTo>
                  <a:pt x="265429" y="406400"/>
                </a:lnTo>
                <a:lnTo>
                  <a:pt x="273938" y="398145"/>
                </a:lnTo>
                <a:lnTo>
                  <a:pt x="273938" y="392684"/>
                </a:lnTo>
                <a:lnTo>
                  <a:pt x="282448" y="392684"/>
                </a:lnTo>
                <a:lnTo>
                  <a:pt x="282448" y="378967"/>
                </a:lnTo>
                <a:lnTo>
                  <a:pt x="273938" y="378967"/>
                </a:lnTo>
                <a:lnTo>
                  <a:pt x="273938" y="362458"/>
                </a:lnTo>
                <a:lnTo>
                  <a:pt x="256921" y="362458"/>
                </a:lnTo>
                <a:lnTo>
                  <a:pt x="256921" y="354202"/>
                </a:lnTo>
                <a:lnTo>
                  <a:pt x="248538" y="354202"/>
                </a:lnTo>
                <a:lnTo>
                  <a:pt x="248538" y="348741"/>
                </a:lnTo>
                <a:lnTo>
                  <a:pt x="245745" y="348741"/>
                </a:lnTo>
                <a:lnTo>
                  <a:pt x="237236" y="340487"/>
                </a:lnTo>
                <a:lnTo>
                  <a:pt x="220217" y="340487"/>
                </a:lnTo>
                <a:lnTo>
                  <a:pt x="211836" y="332232"/>
                </a:lnTo>
                <a:lnTo>
                  <a:pt x="211836" y="324103"/>
                </a:lnTo>
                <a:lnTo>
                  <a:pt x="197738" y="324103"/>
                </a:lnTo>
                <a:lnTo>
                  <a:pt x="189229" y="315849"/>
                </a:lnTo>
                <a:lnTo>
                  <a:pt x="180721" y="315849"/>
                </a:lnTo>
                <a:lnTo>
                  <a:pt x="180721" y="313054"/>
                </a:lnTo>
                <a:lnTo>
                  <a:pt x="135509" y="313054"/>
                </a:lnTo>
                <a:lnTo>
                  <a:pt x="135509" y="304800"/>
                </a:lnTo>
                <a:lnTo>
                  <a:pt x="129921" y="304800"/>
                </a:lnTo>
                <a:lnTo>
                  <a:pt x="129921" y="313054"/>
                </a:lnTo>
                <a:lnTo>
                  <a:pt x="121412" y="313054"/>
                </a:lnTo>
                <a:lnTo>
                  <a:pt x="121412" y="304800"/>
                </a:lnTo>
                <a:lnTo>
                  <a:pt x="113029" y="304800"/>
                </a:lnTo>
                <a:lnTo>
                  <a:pt x="113029" y="313054"/>
                </a:lnTo>
                <a:lnTo>
                  <a:pt x="104521" y="313054"/>
                </a:lnTo>
                <a:lnTo>
                  <a:pt x="113029" y="304800"/>
                </a:lnTo>
                <a:lnTo>
                  <a:pt x="113029" y="288289"/>
                </a:lnTo>
                <a:lnTo>
                  <a:pt x="96012" y="288289"/>
                </a:lnTo>
                <a:lnTo>
                  <a:pt x="96012" y="296545"/>
                </a:lnTo>
                <a:lnTo>
                  <a:pt x="90424" y="288289"/>
                </a:lnTo>
                <a:lnTo>
                  <a:pt x="84709" y="288289"/>
                </a:lnTo>
                <a:lnTo>
                  <a:pt x="84709" y="296545"/>
                </a:lnTo>
                <a:lnTo>
                  <a:pt x="67817" y="288289"/>
                </a:lnTo>
                <a:lnTo>
                  <a:pt x="67817" y="296545"/>
                </a:lnTo>
                <a:lnTo>
                  <a:pt x="50926" y="296545"/>
                </a:lnTo>
                <a:lnTo>
                  <a:pt x="50926" y="304800"/>
                </a:lnTo>
                <a:lnTo>
                  <a:pt x="45212" y="304800"/>
                </a:lnTo>
                <a:lnTo>
                  <a:pt x="36702" y="313054"/>
                </a:lnTo>
                <a:lnTo>
                  <a:pt x="28321" y="313054"/>
                </a:lnTo>
                <a:lnTo>
                  <a:pt x="28321" y="315849"/>
                </a:lnTo>
                <a:lnTo>
                  <a:pt x="19812" y="315849"/>
                </a:lnTo>
                <a:lnTo>
                  <a:pt x="19812" y="324103"/>
                </a:lnTo>
                <a:lnTo>
                  <a:pt x="28321" y="324103"/>
                </a:lnTo>
                <a:lnTo>
                  <a:pt x="19812" y="332232"/>
                </a:lnTo>
                <a:lnTo>
                  <a:pt x="19812" y="340487"/>
                </a:lnTo>
                <a:lnTo>
                  <a:pt x="28321" y="340487"/>
                </a:lnTo>
                <a:lnTo>
                  <a:pt x="36702" y="348741"/>
                </a:lnTo>
                <a:lnTo>
                  <a:pt x="45212" y="348741"/>
                </a:lnTo>
                <a:lnTo>
                  <a:pt x="45212" y="354202"/>
                </a:lnTo>
                <a:lnTo>
                  <a:pt x="50926" y="362458"/>
                </a:lnTo>
                <a:lnTo>
                  <a:pt x="50926" y="370713"/>
                </a:lnTo>
                <a:lnTo>
                  <a:pt x="45212" y="378967"/>
                </a:lnTo>
                <a:lnTo>
                  <a:pt x="36702" y="387223"/>
                </a:lnTo>
                <a:lnTo>
                  <a:pt x="28321" y="387223"/>
                </a:lnTo>
                <a:lnTo>
                  <a:pt x="28321" y="392684"/>
                </a:lnTo>
                <a:lnTo>
                  <a:pt x="36702" y="392684"/>
                </a:lnTo>
                <a:lnTo>
                  <a:pt x="45212" y="398145"/>
                </a:lnTo>
                <a:lnTo>
                  <a:pt x="45212" y="406400"/>
                </a:lnTo>
                <a:lnTo>
                  <a:pt x="50926" y="406400"/>
                </a:lnTo>
                <a:lnTo>
                  <a:pt x="50926" y="453136"/>
                </a:lnTo>
                <a:lnTo>
                  <a:pt x="45212" y="453136"/>
                </a:lnTo>
                <a:lnTo>
                  <a:pt x="45212" y="461390"/>
                </a:lnTo>
                <a:lnTo>
                  <a:pt x="59309" y="461390"/>
                </a:lnTo>
                <a:lnTo>
                  <a:pt x="50926" y="466851"/>
                </a:lnTo>
                <a:lnTo>
                  <a:pt x="50926" y="472313"/>
                </a:lnTo>
                <a:lnTo>
                  <a:pt x="67817" y="472313"/>
                </a:lnTo>
                <a:lnTo>
                  <a:pt x="67817" y="488823"/>
                </a:lnTo>
                <a:lnTo>
                  <a:pt x="50926" y="488823"/>
                </a:lnTo>
                <a:lnTo>
                  <a:pt x="67817" y="505333"/>
                </a:lnTo>
                <a:lnTo>
                  <a:pt x="67817" y="510793"/>
                </a:lnTo>
                <a:lnTo>
                  <a:pt x="84709" y="510793"/>
                </a:lnTo>
                <a:lnTo>
                  <a:pt x="84709" y="535432"/>
                </a:lnTo>
                <a:lnTo>
                  <a:pt x="76326" y="541020"/>
                </a:lnTo>
                <a:lnTo>
                  <a:pt x="67817" y="541020"/>
                </a:lnTo>
                <a:lnTo>
                  <a:pt x="59309" y="549148"/>
                </a:lnTo>
                <a:lnTo>
                  <a:pt x="59309" y="554736"/>
                </a:lnTo>
                <a:lnTo>
                  <a:pt x="50926" y="554736"/>
                </a:lnTo>
                <a:lnTo>
                  <a:pt x="50926" y="562990"/>
                </a:lnTo>
                <a:lnTo>
                  <a:pt x="45212" y="571118"/>
                </a:lnTo>
                <a:lnTo>
                  <a:pt x="28321" y="571118"/>
                </a:lnTo>
                <a:lnTo>
                  <a:pt x="28321" y="601345"/>
                </a:lnTo>
                <a:lnTo>
                  <a:pt x="50926" y="601345"/>
                </a:lnTo>
                <a:lnTo>
                  <a:pt x="50926" y="609600"/>
                </a:lnTo>
                <a:lnTo>
                  <a:pt x="59309" y="615061"/>
                </a:lnTo>
                <a:lnTo>
                  <a:pt x="45212" y="615061"/>
                </a:lnTo>
                <a:lnTo>
                  <a:pt x="36702" y="609600"/>
                </a:lnTo>
                <a:lnTo>
                  <a:pt x="28321" y="615061"/>
                </a:lnTo>
                <a:lnTo>
                  <a:pt x="28321" y="623315"/>
                </a:lnTo>
                <a:lnTo>
                  <a:pt x="19812" y="615061"/>
                </a:lnTo>
                <a:lnTo>
                  <a:pt x="19812" y="623315"/>
                </a:lnTo>
                <a:lnTo>
                  <a:pt x="14097" y="623315"/>
                </a:lnTo>
                <a:lnTo>
                  <a:pt x="14097" y="637032"/>
                </a:lnTo>
                <a:lnTo>
                  <a:pt x="8509" y="637032"/>
                </a:lnTo>
                <a:lnTo>
                  <a:pt x="8509" y="645287"/>
                </a:lnTo>
                <a:lnTo>
                  <a:pt x="0" y="645287"/>
                </a:lnTo>
                <a:lnTo>
                  <a:pt x="0" y="667258"/>
                </a:lnTo>
                <a:lnTo>
                  <a:pt x="8509" y="667258"/>
                </a:lnTo>
                <a:lnTo>
                  <a:pt x="8509" y="683767"/>
                </a:lnTo>
                <a:lnTo>
                  <a:pt x="0" y="683767"/>
                </a:lnTo>
                <a:lnTo>
                  <a:pt x="0" y="689228"/>
                </a:lnTo>
                <a:lnTo>
                  <a:pt x="8509" y="689228"/>
                </a:lnTo>
                <a:lnTo>
                  <a:pt x="14097" y="697484"/>
                </a:lnTo>
                <a:lnTo>
                  <a:pt x="8509" y="702945"/>
                </a:lnTo>
                <a:lnTo>
                  <a:pt x="14097" y="702945"/>
                </a:lnTo>
                <a:lnTo>
                  <a:pt x="14097" y="735964"/>
                </a:lnTo>
                <a:lnTo>
                  <a:pt x="45212" y="735964"/>
                </a:lnTo>
                <a:lnTo>
                  <a:pt x="36702" y="741426"/>
                </a:lnTo>
                <a:lnTo>
                  <a:pt x="50926" y="741426"/>
                </a:lnTo>
                <a:lnTo>
                  <a:pt x="50926" y="735964"/>
                </a:lnTo>
                <a:lnTo>
                  <a:pt x="59309" y="735964"/>
                </a:lnTo>
                <a:lnTo>
                  <a:pt x="67817" y="741426"/>
                </a:lnTo>
                <a:lnTo>
                  <a:pt x="67817" y="757936"/>
                </a:lnTo>
                <a:lnTo>
                  <a:pt x="76326" y="757936"/>
                </a:lnTo>
                <a:lnTo>
                  <a:pt x="76326" y="763397"/>
                </a:lnTo>
                <a:lnTo>
                  <a:pt x="67817" y="763397"/>
                </a:lnTo>
                <a:lnTo>
                  <a:pt x="67817" y="771651"/>
                </a:lnTo>
                <a:lnTo>
                  <a:pt x="76326" y="771651"/>
                </a:lnTo>
                <a:lnTo>
                  <a:pt x="76326" y="779907"/>
                </a:lnTo>
                <a:lnTo>
                  <a:pt x="84709" y="779907"/>
                </a:lnTo>
                <a:lnTo>
                  <a:pt x="84709" y="785367"/>
                </a:lnTo>
                <a:lnTo>
                  <a:pt x="90424" y="785367"/>
                </a:lnTo>
                <a:lnTo>
                  <a:pt x="90424" y="801877"/>
                </a:lnTo>
                <a:lnTo>
                  <a:pt x="96012" y="801877"/>
                </a:lnTo>
                <a:lnTo>
                  <a:pt x="96012" y="810005"/>
                </a:lnTo>
                <a:lnTo>
                  <a:pt x="104521" y="810005"/>
                </a:lnTo>
                <a:lnTo>
                  <a:pt x="104521" y="818261"/>
                </a:lnTo>
                <a:lnTo>
                  <a:pt x="84709" y="818261"/>
                </a:lnTo>
                <a:lnTo>
                  <a:pt x="84709" y="845820"/>
                </a:lnTo>
                <a:lnTo>
                  <a:pt x="90424" y="845820"/>
                </a:lnTo>
                <a:lnTo>
                  <a:pt x="90424" y="853948"/>
                </a:lnTo>
                <a:lnTo>
                  <a:pt x="96012" y="853948"/>
                </a:lnTo>
                <a:lnTo>
                  <a:pt x="96012" y="845820"/>
                </a:lnTo>
                <a:lnTo>
                  <a:pt x="113029" y="845820"/>
                </a:lnTo>
                <a:lnTo>
                  <a:pt x="113029" y="837564"/>
                </a:lnTo>
                <a:lnTo>
                  <a:pt x="121412" y="837564"/>
                </a:lnTo>
                <a:lnTo>
                  <a:pt x="121412" y="845820"/>
                </a:lnTo>
                <a:lnTo>
                  <a:pt x="129921" y="845820"/>
                </a:lnTo>
                <a:lnTo>
                  <a:pt x="129921" y="837564"/>
                </a:lnTo>
                <a:lnTo>
                  <a:pt x="135509" y="845820"/>
                </a:lnTo>
                <a:lnTo>
                  <a:pt x="135509" y="853948"/>
                </a:lnTo>
                <a:lnTo>
                  <a:pt x="144017" y="859536"/>
                </a:lnTo>
                <a:lnTo>
                  <a:pt x="135509" y="859536"/>
                </a:lnTo>
                <a:lnTo>
                  <a:pt x="135509" y="875918"/>
                </a:lnTo>
                <a:lnTo>
                  <a:pt x="152526" y="875918"/>
                </a:lnTo>
                <a:lnTo>
                  <a:pt x="152526" y="884174"/>
                </a:lnTo>
                <a:lnTo>
                  <a:pt x="169417" y="884174"/>
                </a:lnTo>
                <a:lnTo>
                  <a:pt x="169417" y="892428"/>
                </a:lnTo>
                <a:lnTo>
                  <a:pt x="161036" y="892428"/>
                </a:lnTo>
                <a:lnTo>
                  <a:pt x="161036" y="897889"/>
                </a:lnTo>
                <a:lnTo>
                  <a:pt x="206121" y="897889"/>
                </a:lnTo>
                <a:lnTo>
                  <a:pt x="206121" y="906145"/>
                </a:lnTo>
                <a:lnTo>
                  <a:pt x="211836" y="906145"/>
                </a:lnTo>
                <a:lnTo>
                  <a:pt x="211836" y="911605"/>
                </a:lnTo>
                <a:lnTo>
                  <a:pt x="237236" y="911605"/>
                </a:lnTo>
                <a:lnTo>
                  <a:pt x="237236" y="919861"/>
                </a:lnTo>
                <a:lnTo>
                  <a:pt x="248538" y="919861"/>
                </a:lnTo>
                <a:lnTo>
                  <a:pt x="248538" y="974851"/>
                </a:lnTo>
                <a:lnTo>
                  <a:pt x="228726" y="974851"/>
                </a:lnTo>
                <a:lnTo>
                  <a:pt x="228726" y="980313"/>
                </a:lnTo>
                <a:lnTo>
                  <a:pt x="220217" y="980313"/>
                </a:lnTo>
                <a:lnTo>
                  <a:pt x="220217" y="994028"/>
                </a:lnTo>
                <a:lnTo>
                  <a:pt x="228726" y="994028"/>
                </a:lnTo>
                <a:lnTo>
                  <a:pt x="228726" y="985774"/>
                </a:lnTo>
                <a:lnTo>
                  <a:pt x="237236" y="985774"/>
                </a:lnTo>
                <a:lnTo>
                  <a:pt x="237236" y="1002284"/>
                </a:lnTo>
                <a:lnTo>
                  <a:pt x="206121" y="1002284"/>
                </a:lnTo>
                <a:lnTo>
                  <a:pt x="211836" y="1010538"/>
                </a:lnTo>
                <a:lnTo>
                  <a:pt x="211836" y="1024254"/>
                </a:lnTo>
                <a:lnTo>
                  <a:pt x="220217" y="1016000"/>
                </a:lnTo>
                <a:lnTo>
                  <a:pt x="220217" y="1024254"/>
                </a:lnTo>
                <a:lnTo>
                  <a:pt x="211836" y="1024254"/>
                </a:lnTo>
                <a:lnTo>
                  <a:pt x="211836" y="1032510"/>
                </a:lnTo>
                <a:lnTo>
                  <a:pt x="206121" y="1032510"/>
                </a:lnTo>
                <a:lnTo>
                  <a:pt x="206121" y="1040764"/>
                </a:lnTo>
                <a:lnTo>
                  <a:pt x="197738" y="1040764"/>
                </a:lnTo>
                <a:lnTo>
                  <a:pt x="206121" y="1049020"/>
                </a:lnTo>
                <a:lnTo>
                  <a:pt x="197738" y="1049020"/>
                </a:lnTo>
                <a:lnTo>
                  <a:pt x="206121" y="1054480"/>
                </a:lnTo>
                <a:lnTo>
                  <a:pt x="206121" y="1059941"/>
                </a:lnTo>
                <a:lnTo>
                  <a:pt x="211836" y="1059941"/>
                </a:lnTo>
                <a:lnTo>
                  <a:pt x="220217" y="1068197"/>
                </a:lnTo>
                <a:lnTo>
                  <a:pt x="228726" y="1068197"/>
                </a:lnTo>
                <a:lnTo>
                  <a:pt x="237236" y="1076452"/>
                </a:lnTo>
                <a:lnTo>
                  <a:pt x="237236" y="1084707"/>
                </a:lnTo>
                <a:lnTo>
                  <a:pt x="245745" y="1084707"/>
                </a:lnTo>
                <a:lnTo>
                  <a:pt x="248538" y="1090167"/>
                </a:lnTo>
                <a:lnTo>
                  <a:pt x="273938" y="1090167"/>
                </a:lnTo>
                <a:lnTo>
                  <a:pt x="273938" y="1098423"/>
                </a:lnTo>
                <a:lnTo>
                  <a:pt x="313436" y="1098423"/>
                </a:lnTo>
                <a:lnTo>
                  <a:pt x="321945" y="1106677"/>
                </a:lnTo>
                <a:lnTo>
                  <a:pt x="321945" y="1114805"/>
                </a:lnTo>
                <a:lnTo>
                  <a:pt x="372745" y="1114805"/>
                </a:lnTo>
                <a:lnTo>
                  <a:pt x="372745" y="1123061"/>
                </a:lnTo>
                <a:lnTo>
                  <a:pt x="367157" y="1123061"/>
                </a:lnTo>
                <a:lnTo>
                  <a:pt x="367157" y="1128649"/>
                </a:lnTo>
                <a:lnTo>
                  <a:pt x="381253" y="1128649"/>
                </a:lnTo>
                <a:lnTo>
                  <a:pt x="381253" y="1134110"/>
                </a:lnTo>
                <a:lnTo>
                  <a:pt x="389636" y="1134110"/>
                </a:lnTo>
                <a:lnTo>
                  <a:pt x="389636" y="1142364"/>
                </a:lnTo>
                <a:lnTo>
                  <a:pt x="398145" y="1142364"/>
                </a:lnTo>
                <a:lnTo>
                  <a:pt x="398145" y="1150492"/>
                </a:lnTo>
                <a:lnTo>
                  <a:pt x="409448" y="1150492"/>
                </a:lnTo>
                <a:lnTo>
                  <a:pt x="409448" y="1142364"/>
                </a:lnTo>
                <a:lnTo>
                  <a:pt x="426338" y="1142364"/>
                </a:lnTo>
                <a:lnTo>
                  <a:pt x="426338" y="1128649"/>
                </a:lnTo>
                <a:lnTo>
                  <a:pt x="434848" y="1128649"/>
                </a:lnTo>
                <a:lnTo>
                  <a:pt x="443357" y="1123061"/>
                </a:lnTo>
                <a:lnTo>
                  <a:pt x="448945" y="1114805"/>
                </a:lnTo>
                <a:lnTo>
                  <a:pt x="443357" y="1106677"/>
                </a:lnTo>
                <a:lnTo>
                  <a:pt x="443357" y="1090167"/>
                </a:lnTo>
                <a:lnTo>
                  <a:pt x="434848" y="1084707"/>
                </a:lnTo>
                <a:lnTo>
                  <a:pt x="434848" y="1068197"/>
                </a:lnTo>
                <a:lnTo>
                  <a:pt x="426338" y="1059941"/>
                </a:lnTo>
                <a:lnTo>
                  <a:pt x="426338" y="1049020"/>
                </a:lnTo>
                <a:lnTo>
                  <a:pt x="434848" y="1049020"/>
                </a:lnTo>
                <a:lnTo>
                  <a:pt x="443357" y="1040764"/>
                </a:lnTo>
                <a:lnTo>
                  <a:pt x="443357" y="1032510"/>
                </a:lnTo>
                <a:lnTo>
                  <a:pt x="457453" y="1032510"/>
                </a:lnTo>
                <a:lnTo>
                  <a:pt x="457453" y="1024254"/>
                </a:lnTo>
                <a:lnTo>
                  <a:pt x="448945" y="1024254"/>
                </a:lnTo>
                <a:lnTo>
                  <a:pt x="434848" y="1010538"/>
                </a:lnTo>
                <a:lnTo>
                  <a:pt x="426338" y="1010538"/>
                </a:lnTo>
                <a:lnTo>
                  <a:pt x="426338" y="1002284"/>
                </a:lnTo>
                <a:lnTo>
                  <a:pt x="434848" y="1002284"/>
                </a:lnTo>
                <a:lnTo>
                  <a:pt x="426338" y="994028"/>
                </a:lnTo>
                <a:lnTo>
                  <a:pt x="426338" y="985774"/>
                </a:lnTo>
                <a:lnTo>
                  <a:pt x="417957" y="980313"/>
                </a:lnTo>
                <a:lnTo>
                  <a:pt x="417957" y="974851"/>
                </a:lnTo>
                <a:lnTo>
                  <a:pt x="398145" y="974851"/>
                </a:lnTo>
                <a:lnTo>
                  <a:pt x="398145" y="958341"/>
                </a:lnTo>
                <a:lnTo>
                  <a:pt x="389636" y="958341"/>
                </a:lnTo>
                <a:lnTo>
                  <a:pt x="381253" y="950087"/>
                </a:lnTo>
                <a:lnTo>
                  <a:pt x="389636" y="950087"/>
                </a:lnTo>
                <a:lnTo>
                  <a:pt x="389636" y="911605"/>
                </a:lnTo>
                <a:lnTo>
                  <a:pt x="403860" y="911605"/>
                </a:lnTo>
                <a:lnTo>
                  <a:pt x="403860" y="906145"/>
                </a:lnTo>
                <a:lnTo>
                  <a:pt x="398145" y="906145"/>
                </a:lnTo>
                <a:lnTo>
                  <a:pt x="403860" y="897889"/>
                </a:lnTo>
                <a:lnTo>
                  <a:pt x="409448" y="897889"/>
                </a:lnTo>
                <a:lnTo>
                  <a:pt x="409448" y="906145"/>
                </a:lnTo>
                <a:lnTo>
                  <a:pt x="417957" y="906145"/>
                </a:lnTo>
                <a:lnTo>
                  <a:pt x="417957" y="911605"/>
                </a:lnTo>
                <a:lnTo>
                  <a:pt x="426338" y="919861"/>
                </a:lnTo>
                <a:lnTo>
                  <a:pt x="426338" y="911605"/>
                </a:lnTo>
                <a:lnTo>
                  <a:pt x="434848" y="911605"/>
                </a:lnTo>
                <a:lnTo>
                  <a:pt x="434848" y="906145"/>
                </a:lnTo>
                <a:lnTo>
                  <a:pt x="426338" y="906145"/>
                </a:lnTo>
                <a:lnTo>
                  <a:pt x="426338" y="892428"/>
                </a:lnTo>
                <a:lnTo>
                  <a:pt x="434848" y="892428"/>
                </a:lnTo>
                <a:lnTo>
                  <a:pt x="434848" y="884174"/>
                </a:lnTo>
                <a:lnTo>
                  <a:pt x="443357" y="884174"/>
                </a:lnTo>
                <a:lnTo>
                  <a:pt x="448945" y="875918"/>
                </a:lnTo>
                <a:lnTo>
                  <a:pt x="457453" y="875918"/>
                </a:lnTo>
                <a:lnTo>
                  <a:pt x="457453" y="867790"/>
                </a:lnTo>
                <a:lnTo>
                  <a:pt x="471550" y="867790"/>
                </a:lnTo>
                <a:lnTo>
                  <a:pt x="471550" y="859536"/>
                </a:lnTo>
                <a:lnTo>
                  <a:pt x="480060" y="859536"/>
                </a:lnTo>
                <a:lnTo>
                  <a:pt x="480060" y="867790"/>
                </a:lnTo>
                <a:lnTo>
                  <a:pt x="488568" y="867790"/>
                </a:lnTo>
                <a:lnTo>
                  <a:pt x="488568" y="859536"/>
                </a:lnTo>
                <a:lnTo>
                  <a:pt x="502665" y="859536"/>
                </a:lnTo>
                <a:lnTo>
                  <a:pt x="502665" y="867790"/>
                </a:lnTo>
                <a:lnTo>
                  <a:pt x="519557" y="867790"/>
                </a:lnTo>
                <a:lnTo>
                  <a:pt x="528065" y="875918"/>
                </a:lnTo>
                <a:lnTo>
                  <a:pt x="533653" y="875918"/>
                </a:lnTo>
                <a:lnTo>
                  <a:pt x="533653" y="884174"/>
                </a:lnTo>
                <a:lnTo>
                  <a:pt x="556260" y="884174"/>
                </a:lnTo>
                <a:lnTo>
                  <a:pt x="556260" y="892428"/>
                </a:lnTo>
                <a:lnTo>
                  <a:pt x="564768" y="892428"/>
                </a:lnTo>
                <a:lnTo>
                  <a:pt x="564768" y="897889"/>
                </a:lnTo>
                <a:lnTo>
                  <a:pt x="570357" y="892428"/>
                </a:lnTo>
                <a:lnTo>
                  <a:pt x="570357" y="884174"/>
                </a:lnTo>
                <a:lnTo>
                  <a:pt x="604265" y="884174"/>
                </a:lnTo>
                <a:lnTo>
                  <a:pt x="604265" y="875918"/>
                </a:lnTo>
                <a:lnTo>
                  <a:pt x="609980" y="884174"/>
                </a:lnTo>
                <a:lnTo>
                  <a:pt x="618363" y="884174"/>
                </a:lnTo>
                <a:lnTo>
                  <a:pt x="618363" y="875918"/>
                </a:lnTo>
                <a:lnTo>
                  <a:pt x="624077" y="875918"/>
                </a:lnTo>
                <a:lnTo>
                  <a:pt x="624077" y="884174"/>
                </a:lnTo>
                <a:lnTo>
                  <a:pt x="632460" y="892428"/>
                </a:lnTo>
                <a:lnTo>
                  <a:pt x="640968" y="892428"/>
                </a:lnTo>
                <a:lnTo>
                  <a:pt x="640968" y="897889"/>
                </a:lnTo>
                <a:lnTo>
                  <a:pt x="649477" y="897889"/>
                </a:lnTo>
                <a:lnTo>
                  <a:pt x="649477" y="884174"/>
                </a:lnTo>
                <a:lnTo>
                  <a:pt x="655065" y="884174"/>
                </a:lnTo>
                <a:lnTo>
                  <a:pt x="655065" y="892428"/>
                </a:lnTo>
                <a:lnTo>
                  <a:pt x="672084" y="892428"/>
                </a:lnTo>
                <a:lnTo>
                  <a:pt x="680465" y="884174"/>
                </a:lnTo>
                <a:lnTo>
                  <a:pt x="688975" y="875918"/>
                </a:lnTo>
                <a:lnTo>
                  <a:pt x="688975" y="867790"/>
                </a:lnTo>
                <a:lnTo>
                  <a:pt x="663575" y="867790"/>
                </a:lnTo>
                <a:lnTo>
                  <a:pt x="655065" y="859536"/>
                </a:lnTo>
                <a:lnTo>
                  <a:pt x="655065" y="853948"/>
                </a:lnTo>
                <a:lnTo>
                  <a:pt x="663575" y="853948"/>
                </a:lnTo>
                <a:lnTo>
                  <a:pt x="672084" y="845820"/>
                </a:lnTo>
                <a:lnTo>
                  <a:pt x="672084" y="823849"/>
                </a:lnTo>
                <a:lnTo>
                  <a:pt x="694689" y="823849"/>
                </a:lnTo>
                <a:lnTo>
                  <a:pt x="694689" y="818261"/>
                </a:lnTo>
                <a:lnTo>
                  <a:pt x="672084" y="818261"/>
                </a:lnTo>
                <a:lnTo>
                  <a:pt x="672084" y="793623"/>
                </a:lnTo>
                <a:lnTo>
                  <a:pt x="708787" y="793623"/>
                </a:lnTo>
                <a:lnTo>
                  <a:pt x="708787" y="785367"/>
                </a:lnTo>
                <a:lnTo>
                  <a:pt x="756792" y="785367"/>
                </a:lnTo>
                <a:lnTo>
                  <a:pt x="756792" y="771651"/>
                </a:lnTo>
                <a:lnTo>
                  <a:pt x="765175" y="771651"/>
                </a:lnTo>
                <a:lnTo>
                  <a:pt x="765175" y="779907"/>
                </a:lnTo>
                <a:lnTo>
                  <a:pt x="770889" y="779907"/>
                </a:lnTo>
                <a:lnTo>
                  <a:pt x="770889" y="771651"/>
                </a:lnTo>
                <a:lnTo>
                  <a:pt x="807592" y="771651"/>
                </a:lnTo>
                <a:lnTo>
                  <a:pt x="816101" y="763397"/>
                </a:lnTo>
                <a:lnTo>
                  <a:pt x="816101" y="757936"/>
                </a:lnTo>
                <a:lnTo>
                  <a:pt x="824484" y="757936"/>
                </a:lnTo>
                <a:lnTo>
                  <a:pt x="824484" y="749680"/>
                </a:lnTo>
                <a:lnTo>
                  <a:pt x="832992" y="757936"/>
                </a:lnTo>
                <a:lnTo>
                  <a:pt x="832992" y="749680"/>
                </a:lnTo>
                <a:lnTo>
                  <a:pt x="849884" y="749680"/>
                </a:lnTo>
                <a:lnTo>
                  <a:pt x="849884" y="757936"/>
                </a:lnTo>
                <a:lnTo>
                  <a:pt x="861187" y="757936"/>
                </a:lnTo>
                <a:lnTo>
                  <a:pt x="861187" y="749680"/>
                </a:lnTo>
                <a:lnTo>
                  <a:pt x="869696" y="749680"/>
                </a:lnTo>
                <a:lnTo>
                  <a:pt x="869696" y="771651"/>
                </a:lnTo>
                <a:lnTo>
                  <a:pt x="878204" y="771651"/>
                </a:lnTo>
                <a:lnTo>
                  <a:pt x="878204" y="785367"/>
                </a:lnTo>
                <a:lnTo>
                  <a:pt x="917701" y="785367"/>
                </a:lnTo>
                <a:lnTo>
                  <a:pt x="917701" y="793623"/>
                </a:lnTo>
                <a:lnTo>
                  <a:pt x="929004" y="793623"/>
                </a:lnTo>
                <a:lnTo>
                  <a:pt x="929004" y="801877"/>
                </a:lnTo>
                <a:lnTo>
                  <a:pt x="937513" y="801877"/>
                </a:lnTo>
                <a:lnTo>
                  <a:pt x="937513" y="810005"/>
                </a:lnTo>
                <a:lnTo>
                  <a:pt x="945896" y="801877"/>
                </a:lnTo>
                <a:lnTo>
                  <a:pt x="954404" y="801877"/>
                </a:lnTo>
                <a:lnTo>
                  <a:pt x="962913" y="793623"/>
                </a:lnTo>
                <a:lnTo>
                  <a:pt x="962913" y="785367"/>
                </a:lnTo>
                <a:lnTo>
                  <a:pt x="977011" y="785367"/>
                </a:lnTo>
                <a:lnTo>
                  <a:pt x="977011" y="793623"/>
                </a:lnTo>
                <a:lnTo>
                  <a:pt x="985392" y="801877"/>
                </a:lnTo>
                <a:lnTo>
                  <a:pt x="993902" y="801877"/>
                </a:lnTo>
                <a:lnTo>
                  <a:pt x="1002411" y="810005"/>
                </a:lnTo>
                <a:lnTo>
                  <a:pt x="1007998" y="818261"/>
                </a:lnTo>
                <a:lnTo>
                  <a:pt x="1013713" y="831976"/>
                </a:lnTo>
                <a:lnTo>
                  <a:pt x="1022222" y="831976"/>
                </a:lnTo>
                <a:lnTo>
                  <a:pt x="1022222" y="837564"/>
                </a:lnTo>
                <a:lnTo>
                  <a:pt x="1030605" y="837564"/>
                </a:lnTo>
                <a:lnTo>
                  <a:pt x="1030605" y="845820"/>
                </a:lnTo>
                <a:lnTo>
                  <a:pt x="1039113" y="859536"/>
                </a:lnTo>
                <a:lnTo>
                  <a:pt x="1047622" y="867790"/>
                </a:lnTo>
                <a:lnTo>
                  <a:pt x="1047622" y="884174"/>
                </a:lnTo>
                <a:lnTo>
                  <a:pt x="1061719" y="884174"/>
                </a:lnTo>
                <a:lnTo>
                  <a:pt x="1061719" y="867790"/>
                </a:lnTo>
                <a:lnTo>
                  <a:pt x="1070102" y="875918"/>
                </a:lnTo>
                <a:lnTo>
                  <a:pt x="1078611" y="875918"/>
                </a:lnTo>
                <a:lnTo>
                  <a:pt x="1078611" y="892428"/>
                </a:lnTo>
                <a:lnTo>
                  <a:pt x="1084326" y="892428"/>
                </a:lnTo>
                <a:lnTo>
                  <a:pt x="1084326" y="884174"/>
                </a:lnTo>
                <a:lnTo>
                  <a:pt x="1089914" y="884174"/>
                </a:lnTo>
                <a:lnTo>
                  <a:pt x="1089914" y="892428"/>
                </a:lnTo>
                <a:lnTo>
                  <a:pt x="1098422" y="884174"/>
                </a:lnTo>
                <a:lnTo>
                  <a:pt x="1098422" y="892428"/>
                </a:lnTo>
                <a:lnTo>
                  <a:pt x="1106805" y="884174"/>
                </a:lnTo>
                <a:lnTo>
                  <a:pt x="1129411" y="884174"/>
                </a:lnTo>
                <a:lnTo>
                  <a:pt x="1129411" y="892428"/>
                </a:lnTo>
                <a:lnTo>
                  <a:pt x="1137919" y="897889"/>
                </a:lnTo>
                <a:lnTo>
                  <a:pt x="1137919" y="906145"/>
                </a:lnTo>
                <a:lnTo>
                  <a:pt x="1154811" y="906145"/>
                </a:lnTo>
                <a:lnTo>
                  <a:pt x="1154811" y="919861"/>
                </a:lnTo>
                <a:lnTo>
                  <a:pt x="1169035" y="919861"/>
                </a:lnTo>
                <a:lnTo>
                  <a:pt x="1174622" y="928115"/>
                </a:lnTo>
                <a:lnTo>
                  <a:pt x="1174622" y="919861"/>
                </a:lnTo>
                <a:lnTo>
                  <a:pt x="1191514" y="919861"/>
                </a:lnTo>
                <a:lnTo>
                  <a:pt x="1191514" y="936371"/>
                </a:lnTo>
                <a:lnTo>
                  <a:pt x="1214119" y="936371"/>
                </a:lnTo>
                <a:lnTo>
                  <a:pt x="1214119" y="928115"/>
                </a:lnTo>
                <a:lnTo>
                  <a:pt x="1231138" y="928115"/>
                </a:lnTo>
                <a:lnTo>
                  <a:pt x="1231138" y="919861"/>
                </a:lnTo>
                <a:lnTo>
                  <a:pt x="1245235" y="919861"/>
                </a:lnTo>
                <a:lnTo>
                  <a:pt x="1245235" y="911605"/>
                </a:lnTo>
                <a:lnTo>
                  <a:pt x="1250822" y="911605"/>
                </a:lnTo>
                <a:lnTo>
                  <a:pt x="1250822" y="906145"/>
                </a:lnTo>
                <a:lnTo>
                  <a:pt x="1259332" y="906145"/>
                </a:lnTo>
                <a:lnTo>
                  <a:pt x="1259332" y="897889"/>
                </a:lnTo>
                <a:lnTo>
                  <a:pt x="1284732" y="897889"/>
                </a:lnTo>
                <a:lnTo>
                  <a:pt x="1284732" y="892428"/>
                </a:lnTo>
                <a:lnTo>
                  <a:pt x="1298829" y="892428"/>
                </a:lnTo>
                <a:lnTo>
                  <a:pt x="1298829" y="884174"/>
                </a:lnTo>
                <a:lnTo>
                  <a:pt x="1307338" y="892428"/>
                </a:lnTo>
                <a:lnTo>
                  <a:pt x="1307338" y="884174"/>
                </a:lnTo>
                <a:lnTo>
                  <a:pt x="1312926" y="884174"/>
                </a:lnTo>
                <a:lnTo>
                  <a:pt x="1312926" y="892428"/>
                </a:lnTo>
                <a:lnTo>
                  <a:pt x="1335532" y="892428"/>
                </a:lnTo>
                <a:lnTo>
                  <a:pt x="1335532" y="906145"/>
                </a:lnTo>
                <a:lnTo>
                  <a:pt x="1344040" y="906145"/>
                </a:lnTo>
                <a:lnTo>
                  <a:pt x="1344040" y="911605"/>
                </a:lnTo>
                <a:lnTo>
                  <a:pt x="1352549" y="906145"/>
                </a:lnTo>
                <a:lnTo>
                  <a:pt x="1352549" y="911605"/>
                </a:lnTo>
                <a:lnTo>
                  <a:pt x="1389253" y="911605"/>
                </a:lnTo>
                <a:lnTo>
                  <a:pt x="1397635" y="919861"/>
                </a:lnTo>
                <a:lnTo>
                  <a:pt x="1406143" y="919861"/>
                </a:lnTo>
                <a:lnTo>
                  <a:pt x="1406143" y="911605"/>
                </a:lnTo>
                <a:lnTo>
                  <a:pt x="1411859" y="911605"/>
                </a:lnTo>
                <a:lnTo>
                  <a:pt x="1411859" y="884174"/>
                </a:lnTo>
                <a:lnTo>
                  <a:pt x="1406143" y="884174"/>
                </a:lnTo>
                <a:lnTo>
                  <a:pt x="1411859" y="875918"/>
                </a:lnTo>
                <a:lnTo>
                  <a:pt x="1411859" y="859536"/>
                </a:lnTo>
                <a:lnTo>
                  <a:pt x="1428749" y="859536"/>
                </a:lnTo>
                <a:lnTo>
                  <a:pt x="1428749" y="853948"/>
                </a:lnTo>
                <a:lnTo>
                  <a:pt x="1451356" y="853948"/>
                </a:lnTo>
                <a:lnTo>
                  <a:pt x="1451356" y="859536"/>
                </a:lnTo>
                <a:lnTo>
                  <a:pt x="1465453" y="859536"/>
                </a:lnTo>
                <a:lnTo>
                  <a:pt x="1465453" y="867790"/>
                </a:lnTo>
                <a:lnTo>
                  <a:pt x="1496567" y="867790"/>
                </a:lnTo>
                <a:lnTo>
                  <a:pt x="1496567" y="897889"/>
                </a:lnTo>
                <a:lnTo>
                  <a:pt x="1521967" y="897889"/>
                </a:lnTo>
                <a:lnTo>
                  <a:pt x="1521967" y="906145"/>
                </a:lnTo>
                <a:lnTo>
                  <a:pt x="1536064" y="906145"/>
                </a:lnTo>
                <a:lnTo>
                  <a:pt x="1536064" y="897889"/>
                </a:lnTo>
                <a:lnTo>
                  <a:pt x="1589659" y="897889"/>
                </a:lnTo>
                <a:lnTo>
                  <a:pt x="1589659" y="906145"/>
                </a:lnTo>
                <a:lnTo>
                  <a:pt x="1598167" y="911605"/>
                </a:lnTo>
                <a:lnTo>
                  <a:pt x="1612264" y="911605"/>
                </a:lnTo>
                <a:lnTo>
                  <a:pt x="1612264" y="919861"/>
                </a:lnTo>
                <a:lnTo>
                  <a:pt x="1617980" y="928115"/>
                </a:lnTo>
                <a:lnTo>
                  <a:pt x="1634870" y="928115"/>
                </a:lnTo>
                <a:lnTo>
                  <a:pt x="1643380" y="936371"/>
                </a:lnTo>
                <a:lnTo>
                  <a:pt x="1674367" y="936371"/>
                </a:lnTo>
                <a:lnTo>
                  <a:pt x="1674367" y="928115"/>
                </a:lnTo>
                <a:lnTo>
                  <a:pt x="1694180" y="928115"/>
                </a:lnTo>
                <a:lnTo>
                  <a:pt x="1702689" y="919861"/>
                </a:lnTo>
                <a:lnTo>
                  <a:pt x="1719580" y="919861"/>
                </a:lnTo>
                <a:lnTo>
                  <a:pt x="1719580" y="911605"/>
                </a:lnTo>
                <a:lnTo>
                  <a:pt x="1728089" y="906145"/>
                </a:lnTo>
                <a:lnTo>
                  <a:pt x="1733677" y="906145"/>
                </a:lnTo>
                <a:lnTo>
                  <a:pt x="1733677" y="897889"/>
                </a:lnTo>
                <a:lnTo>
                  <a:pt x="1750694" y="897889"/>
                </a:lnTo>
                <a:lnTo>
                  <a:pt x="1750694" y="906145"/>
                </a:lnTo>
                <a:lnTo>
                  <a:pt x="1759077" y="906145"/>
                </a:lnTo>
                <a:lnTo>
                  <a:pt x="1759077" y="911605"/>
                </a:lnTo>
                <a:lnTo>
                  <a:pt x="1787397" y="911605"/>
                </a:lnTo>
                <a:lnTo>
                  <a:pt x="1787397" y="919861"/>
                </a:lnTo>
                <a:lnTo>
                  <a:pt x="1826894" y="919861"/>
                </a:lnTo>
                <a:lnTo>
                  <a:pt x="1826894" y="911605"/>
                </a:lnTo>
                <a:lnTo>
                  <a:pt x="1835404" y="911605"/>
                </a:lnTo>
                <a:lnTo>
                  <a:pt x="1840991" y="906145"/>
                </a:lnTo>
                <a:lnTo>
                  <a:pt x="1840991" y="884174"/>
                </a:lnTo>
                <a:lnTo>
                  <a:pt x="1849501" y="875918"/>
                </a:lnTo>
                <a:lnTo>
                  <a:pt x="1849501" y="867790"/>
                </a:lnTo>
                <a:lnTo>
                  <a:pt x="1855089" y="867790"/>
                </a:lnTo>
                <a:lnTo>
                  <a:pt x="1855089" y="853948"/>
                </a:lnTo>
                <a:lnTo>
                  <a:pt x="1863597" y="853948"/>
                </a:lnTo>
                <a:lnTo>
                  <a:pt x="1863597" y="831976"/>
                </a:lnTo>
                <a:lnTo>
                  <a:pt x="1855089" y="831976"/>
                </a:lnTo>
                <a:lnTo>
                  <a:pt x="1855089" y="823849"/>
                </a:lnTo>
                <a:lnTo>
                  <a:pt x="1863597" y="818261"/>
                </a:lnTo>
                <a:lnTo>
                  <a:pt x="1888997" y="818261"/>
                </a:lnTo>
                <a:lnTo>
                  <a:pt x="1888997" y="810005"/>
                </a:lnTo>
                <a:lnTo>
                  <a:pt x="1931289" y="810005"/>
                </a:lnTo>
                <a:lnTo>
                  <a:pt x="1931289" y="818261"/>
                </a:lnTo>
                <a:lnTo>
                  <a:pt x="1965197" y="818261"/>
                </a:lnTo>
                <a:lnTo>
                  <a:pt x="1965197" y="823849"/>
                </a:lnTo>
                <a:lnTo>
                  <a:pt x="1970913" y="831976"/>
                </a:lnTo>
                <a:lnTo>
                  <a:pt x="1970913" y="845820"/>
                </a:lnTo>
                <a:lnTo>
                  <a:pt x="1979294" y="845820"/>
                </a:lnTo>
                <a:lnTo>
                  <a:pt x="1979294" y="859536"/>
                </a:lnTo>
                <a:lnTo>
                  <a:pt x="1987804" y="859536"/>
                </a:lnTo>
                <a:lnTo>
                  <a:pt x="1987804" y="884174"/>
                </a:lnTo>
                <a:lnTo>
                  <a:pt x="1993518" y="884174"/>
                </a:lnTo>
                <a:lnTo>
                  <a:pt x="1993518" y="897889"/>
                </a:lnTo>
                <a:lnTo>
                  <a:pt x="2001901" y="897889"/>
                </a:lnTo>
                <a:lnTo>
                  <a:pt x="2001901" y="919861"/>
                </a:lnTo>
                <a:lnTo>
                  <a:pt x="2024507" y="919861"/>
                </a:lnTo>
                <a:lnTo>
                  <a:pt x="2024507" y="928115"/>
                </a:lnTo>
                <a:lnTo>
                  <a:pt x="2041397" y="928115"/>
                </a:lnTo>
                <a:lnTo>
                  <a:pt x="2041397" y="936371"/>
                </a:lnTo>
                <a:lnTo>
                  <a:pt x="2049907" y="936371"/>
                </a:lnTo>
                <a:lnTo>
                  <a:pt x="2055621" y="941832"/>
                </a:lnTo>
                <a:lnTo>
                  <a:pt x="2064004" y="941832"/>
                </a:lnTo>
                <a:lnTo>
                  <a:pt x="2064004" y="966597"/>
                </a:lnTo>
                <a:lnTo>
                  <a:pt x="2069718" y="966597"/>
                </a:lnTo>
                <a:lnTo>
                  <a:pt x="2069718" y="974851"/>
                </a:lnTo>
                <a:lnTo>
                  <a:pt x="2078228" y="974851"/>
                </a:lnTo>
                <a:lnTo>
                  <a:pt x="2078228" y="980313"/>
                </a:lnTo>
                <a:lnTo>
                  <a:pt x="2092324" y="980313"/>
                </a:lnTo>
                <a:lnTo>
                  <a:pt x="2092324" y="974851"/>
                </a:lnTo>
                <a:lnTo>
                  <a:pt x="2100707" y="974851"/>
                </a:lnTo>
                <a:lnTo>
                  <a:pt x="2100707" y="966597"/>
                </a:lnTo>
                <a:lnTo>
                  <a:pt x="2126107" y="966597"/>
                </a:lnTo>
                <a:lnTo>
                  <a:pt x="2126107" y="958341"/>
                </a:lnTo>
                <a:lnTo>
                  <a:pt x="2140331" y="958341"/>
                </a:lnTo>
                <a:lnTo>
                  <a:pt x="2140331" y="985774"/>
                </a:lnTo>
                <a:lnTo>
                  <a:pt x="2131821" y="985774"/>
                </a:lnTo>
                <a:lnTo>
                  <a:pt x="2131821" y="1002284"/>
                </a:lnTo>
                <a:lnTo>
                  <a:pt x="2126107" y="1002284"/>
                </a:lnTo>
                <a:lnTo>
                  <a:pt x="2126107" y="1032510"/>
                </a:lnTo>
                <a:lnTo>
                  <a:pt x="2109216" y="1032510"/>
                </a:lnTo>
                <a:lnTo>
                  <a:pt x="2109216" y="1049020"/>
                </a:lnTo>
                <a:lnTo>
                  <a:pt x="2092324" y="1049020"/>
                </a:lnTo>
                <a:lnTo>
                  <a:pt x="2092324" y="1040764"/>
                </a:lnTo>
                <a:lnTo>
                  <a:pt x="2086610" y="1040764"/>
                </a:lnTo>
                <a:lnTo>
                  <a:pt x="2086610" y="1049020"/>
                </a:lnTo>
                <a:lnTo>
                  <a:pt x="2069718" y="1049020"/>
                </a:lnTo>
                <a:lnTo>
                  <a:pt x="2069718" y="1106677"/>
                </a:lnTo>
                <a:lnTo>
                  <a:pt x="2064004" y="1106677"/>
                </a:lnTo>
                <a:lnTo>
                  <a:pt x="2064004" y="1123061"/>
                </a:lnTo>
                <a:lnTo>
                  <a:pt x="2069718" y="1114805"/>
                </a:lnTo>
                <a:lnTo>
                  <a:pt x="2078228" y="1106677"/>
                </a:lnTo>
                <a:lnTo>
                  <a:pt x="2078228" y="1098423"/>
                </a:lnTo>
                <a:lnTo>
                  <a:pt x="2092324" y="1098423"/>
                </a:lnTo>
                <a:lnTo>
                  <a:pt x="2092324" y="1106677"/>
                </a:lnTo>
                <a:lnTo>
                  <a:pt x="2100707" y="1106677"/>
                </a:lnTo>
                <a:lnTo>
                  <a:pt x="2100707" y="1114805"/>
                </a:lnTo>
                <a:lnTo>
                  <a:pt x="2109216" y="1106677"/>
                </a:lnTo>
                <a:lnTo>
                  <a:pt x="2109216" y="1114805"/>
                </a:lnTo>
                <a:lnTo>
                  <a:pt x="2126107" y="1114805"/>
                </a:lnTo>
                <a:lnTo>
                  <a:pt x="2126107" y="1106677"/>
                </a:lnTo>
                <a:lnTo>
                  <a:pt x="2131821" y="1106677"/>
                </a:lnTo>
                <a:lnTo>
                  <a:pt x="2131821" y="1098423"/>
                </a:lnTo>
                <a:lnTo>
                  <a:pt x="2145918" y="1098423"/>
                </a:lnTo>
                <a:lnTo>
                  <a:pt x="2145918" y="1090167"/>
                </a:lnTo>
                <a:lnTo>
                  <a:pt x="2154428" y="1090167"/>
                </a:lnTo>
                <a:lnTo>
                  <a:pt x="2154428" y="1084707"/>
                </a:lnTo>
                <a:lnTo>
                  <a:pt x="2162810" y="1084707"/>
                </a:lnTo>
                <a:lnTo>
                  <a:pt x="2162810" y="1068197"/>
                </a:lnTo>
                <a:lnTo>
                  <a:pt x="2177034" y="1068197"/>
                </a:lnTo>
                <a:lnTo>
                  <a:pt x="2177034" y="1049020"/>
                </a:lnTo>
                <a:lnTo>
                  <a:pt x="2185416" y="1049020"/>
                </a:lnTo>
                <a:lnTo>
                  <a:pt x="2193924" y="1040764"/>
                </a:lnTo>
                <a:lnTo>
                  <a:pt x="2193924" y="1032510"/>
                </a:lnTo>
                <a:lnTo>
                  <a:pt x="2208021" y="1032510"/>
                </a:lnTo>
                <a:lnTo>
                  <a:pt x="2208021" y="1010538"/>
                </a:lnTo>
                <a:lnTo>
                  <a:pt x="2216531" y="1010538"/>
                </a:lnTo>
                <a:lnTo>
                  <a:pt x="2216531" y="1002284"/>
                </a:lnTo>
                <a:lnTo>
                  <a:pt x="2222118" y="994028"/>
                </a:lnTo>
                <a:lnTo>
                  <a:pt x="2222118" y="985774"/>
                </a:lnTo>
                <a:lnTo>
                  <a:pt x="2230628" y="985774"/>
                </a:lnTo>
                <a:lnTo>
                  <a:pt x="2230628" y="974851"/>
                </a:lnTo>
                <a:lnTo>
                  <a:pt x="2239137" y="974851"/>
                </a:lnTo>
                <a:lnTo>
                  <a:pt x="2239137" y="966597"/>
                </a:lnTo>
                <a:lnTo>
                  <a:pt x="2247518" y="966597"/>
                </a:lnTo>
                <a:lnTo>
                  <a:pt x="2247518" y="958341"/>
                </a:lnTo>
                <a:lnTo>
                  <a:pt x="2253234" y="950087"/>
                </a:lnTo>
                <a:lnTo>
                  <a:pt x="2253234" y="941832"/>
                </a:lnTo>
                <a:lnTo>
                  <a:pt x="2261742" y="941832"/>
                </a:lnTo>
                <a:lnTo>
                  <a:pt x="2261742" y="867790"/>
                </a:lnTo>
                <a:lnTo>
                  <a:pt x="2270124" y="867790"/>
                </a:lnTo>
                <a:lnTo>
                  <a:pt x="2270124" y="859536"/>
                </a:lnTo>
                <a:lnTo>
                  <a:pt x="2278634" y="859536"/>
                </a:lnTo>
                <a:lnTo>
                  <a:pt x="2278634" y="831976"/>
                </a:lnTo>
                <a:lnTo>
                  <a:pt x="2270124" y="823849"/>
                </a:lnTo>
                <a:lnTo>
                  <a:pt x="2261742" y="818261"/>
                </a:lnTo>
                <a:lnTo>
                  <a:pt x="2270124" y="818261"/>
                </a:lnTo>
                <a:lnTo>
                  <a:pt x="2278634" y="823849"/>
                </a:lnTo>
                <a:lnTo>
                  <a:pt x="2278634" y="818261"/>
                </a:lnTo>
                <a:lnTo>
                  <a:pt x="2270124" y="810005"/>
                </a:lnTo>
                <a:lnTo>
                  <a:pt x="2261742" y="810005"/>
                </a:lnTo>
                <a:lnTo>
                  <a:pt x="2261742" y="801877"/>
                </a:lnTo>
                <a:lnTo>
                  <a:pt x="2253234" y="801877"/>
                </a:lnTo>
                <a:lnTo>
                  <a:pt x="2253234" y="785367"/>
                </a:lnTo>
                <a:lnTo>
                  <a:pt x="2230628" y="785367"/>
                </a:lnTo>
                <a:lnTo>
                  <a:pt x="2230628" y="793623"/>
                </a:lnTo>
                <a:lnTo>
                  <a:pt x="2222118" y="801877"/>
                </a:lnTo>
                <a:lnTo>
                  <a:pt x="2222118" y="810005"/>
                </a:lnTo>
                <a:lnTo>
                  <a:pt x="2216531" y="810005"/>
                </a:lnTo>
                <a:lnTo>
                  <a:pt x="2216531" y="801877"/>
                </a:lnTo>
                <a:lnTo>
                  <a:pt x="2208021" y="801877"/>
                </a:lnTo>
                <a:lnTo>
                  <a:pt x="2208021" y="810005"/>
                </a:lnTo>
                <a:lnTo>
                  <a:pt x="2193924" y="810005"/>
                </a:lnTo>
                <a:lnTo>
                  <a:pt x="2193924" y="801877"/>
                </a:lnTo>
                <a:lnTo>
                  <a:pt x="2185416" y="801877"/>
                </a:lnTo>
                <a:lnTo>
                  <a:pt x="2185416" y="771651"/>
                </a:lnTo>
                <a:lnTo>
                  <a:pt x="2177034" y="779907"/>
                </a:lnTo>
                <a:lnTo>
                  <a:pt x="2177034" y="771651"/>
                </a:lnTo>
                <a:lnTo>
                  <a:pt x="2168524" y="779907"/>
                </a:lnTo>
                <a:lnTo>
                  <a:pt x="2162810" y="779907"/>
                </a:lnTo>
                <a:lnTo>
                  <a:pt x="2162810" y="771651"/>
                </a:lnTo>
                <a:lnTo>
                  <a:pt x="2154428" y="771651"/>
                </a:lnTo>
                <a:lnTo>
                  <a:pt x="2154428" y="763397"/>
                </a:lnTo>
                <a:lnTo>
                  <a:pt x="2162810" y="763397"/>
                </a:lnTo>
                <a:lnTo>
                  <a:pt x="2162810" y="757936"/>
                </a:lnTo>
                <a:lnTo>
                  <a:pt x="2168524" y="757936"/>
                </a:lnTo>
                <a:lnTo>
                  <a:pt x="2168524" y="749680"/>
                </a:lnTo>
                <a:lnTo>
                  <a:pt x="2177034" y="749680"/>
                </a:lnTo>
                <a:lnTo>
                  <a:pt x="2185416" y="741426"/>
                </a:lnTo>
                <a:lnTo>
                  <a:pt x="2193924" y="741426"/>
                </a:lnTo>
                <a:lnTo>
                  <a:pt x="2193924" y="735964"/>
                </a:lnTo>
                <a:lnTo>
                  <a:pt x="2202434" y="735964"/>
                </a:lnTo>
                <a:lnTo>
                  <a:pt x="2208021" y="727710"/>
                </a:lnTo>
                <a:lnTo>
                  <a:pt x="2208021" y="719454"/>
                </a:lnTo>
                <a:lnTo>
                  <a:pt x="2216531" y="719454"/>
                </a:lnTo>
                <a:lnTo>
                  <a:pt x="2216531" y="711200"/>
                </a:lnTo>
                <a:lnTo>
                  <a:pt x="2222118" y="702945"/>
                </a:lnTo>
                <a:lnTo>
                  <a:pt x="2230628" y="702945"/>
                </a:lnTo>
                <a:lnTo>
                  <a:pt x="2230628" y="697484"/>
                </a:lnTo>
                <a:lnTo>
                  <a:pt x="2239137" y="697484"/>
                </a:lnTo>
                <a:lnTo>
                  <a:pt x="2239137" y="689228"/>
                </a:lnTo>
                <a:lnTo>
                  <a:pt x="2247518" y="689228"/>
                </a:lnTo>
                <a:lnTo>
                  <a:pt x="2247518" y="683767"/>
                </a:lnTo>
                <a:lnTo>
                  <a:pt x="2261742" y="683767"/>
                </a:lnTo>
                <a:lnTo>
                  <a:pt x="2261742" y="667258"/>
                </a:lnTo>
                <a:lnTo>
                  <a:pt x="2270124" y="661797"/>
                </a:lnTo>
                <a:lnTo>
                  <a:pt x="2278634" y="661797"/>
                </a:lnTo>
                <a:lnTo>
                  <a:pt x="2278634" y="653541"/>
                </a:lnTo>
                <a:lnTo>
                  <a:pt x="2287142" y="653541"/>
                </a:lnTo>
                <a:lnTo>
                  <a:pt x="2287142" y="645287"/>
                </a:lnTo>
                <a:lnTo>
                  <a:pt x="2292731" y="645287"/>
                </a:lnTo>
                <a:lnTo>
                  <a:pt x="2292731" y="637032"/>
                </a:lnTo>
                <a:lnTo>
                  <a:pt x="2315337" y="637032"/>
                </a:lnTo>
                <a:lnTo>
                  <a:pt x="2315337" y="628776"/>
                </a:lnTo>
                <a:lnTo>
                  <a:pt x="2368931" y="628776"/>
                </a:lnTo>
                <a:lnTo>
                  <a:pt x="2363342" y="637032"/>
                </a:lnTo>
                <a:lnTo>
                  <a:pt x="2374645" y="637032"/>
                </a:lnTo>
                <a:lnTo>
                  <a:pt x="2374645" y="628776"/>
                </a:lnTo>
                <a:lnTo>
                  <a:pt x="2391537" y="628776"/>
                </a:lnTo>
                <a:lnTo>
                  <a:pt x="2391537" y="637032"/>
                </a:lnTo>
                <a:lnTo>
                  <a:pt x="2408555" y="637032"/>
                </a:lnTo>
                <a:lnTo>
                  <a:pt x="2408555" y="628776"/>
                </a:lnTo>
                <a:lnTo>
                  <a:pt x="2414142" y="628776"/>
                </a:lnTo>
                <a:lnTo>
                  <a:pt x="2414142" y="637032"/>
                </a:lnTo>
                <a:lnTo>
                  <a:pt x="2431161" y="637032"/>
                </a:lnTo>
                <a:lnTo>
                  <a:pt x="2431161" y="628776"/>
                </a:lnTo>
                <a:lnTo>
                  <a:pt x="2422652" y="628776"/>
                </a:lnTo>
                <a:lnTo>
                  <a:pt x="2431161" y="623315"/>
                </a:lnTo>
                <a:lnTo>
                  <a:pt x="2459355" y="623315"/>
                </a:lnTo>
                <a:lnTo>
                  <a:pt x="2459355" y="628776"/>
                </a:lnTo>
                <a:lnTo>
                  <a:pt x="2467864" y="628776"/>
                </a:lnTo>
                <a:lnTo>
                  <a:pt x="2467864" y="623315"/>
                </a:lnTo>
                <a:lnTo>
                  <a:pt x="2476245" y="623315"/>
                </a:lnTo>
                <a:lnTo>
                  <a:pt x="2476245" y="628776"/>
                </a:lnTo>
                <a:lnTo>
                  <a:pt x="2484755" y="628776"/>
                </a:lnTo>
                <a:lnTo>
                  <a:pt x="2484755" y="637032"/>
                </a:lnTo>
                <a:lnTo>
                  <a:pt x="2476245" y="637032"/>
                </a:lnTo>
                <a:lnTo>
                  <a:pt x="2476245" y="645287"/>
                </a:lnTo>
                <a:lnTo>
                  <a:pt x="2490342" y="645287"/>
                </a:lnTo>
                <a:lnTo>
                  <a:pt x="2498852" y="637032"/>
                </a:lnTo>
                <a:lnTo>
                  <a:pt x="2498852" y="645287"/>
                </a:lnTo>
                <a:lnTo>
                  <a:pt x="2507361" y="645287"/>
                </a:lnTo>
                <a:lnTo>
                  <a:pt x="2515869" y="637032"/>
                </a:lnTo>
                <a:lnTo>
                  <a:pt x="2552572" y="637032"/>
                </a:lnTo>
                <a:lnTo>
                  <a:pt x="2552572" y="628776"/>
                </a:lnTo>
                <a:lnTo>
                  <a:pt x="2544064" y="628776"/>
                </a:lnTo>
                <a:lnTo>
                  <a:pt x="2544064" y="623315"/>
                </a:lnTo>
                <a:lnTo>
                  <a:pt x="2535555" y="623315"/>
                </a:lnTo>
                <a:lnTo>
                  <a:pt x="2535555" y="628776"/>
                </a:lnTo>
                <a:lnTo>
                  <a:pt x="2527045" y="628776"/>
                </a:lnTo>
                <a:lnTo>
                  <a:pt x="2527045" y="615061"/>
                </a:lnTo>
                <a:lnTo>
                  <a:pt x="2535555" y="615061"/>
                </a:lnTo>
                <a:lnTo>
                  <a:pt x="2535555" y="609600"/>
                </a:lnTo>
                <a:lnTo>
                  <a:pt x="2544064" y="609600"/>
                </a:lnTo>
                <a:lnTo>
                  <a:pt x="2544064" y="601345"/>
                </a:lnTo>
                <a:lnTo>
                  <a:pt x="2552572" y="601345"/>
                </a:lnTo>
                <a:lnTo>
                  <a:pt x="2560955" y="593089"/>
                </a:lnTo>
                <a:lnTo>
                  <a:pt x="2560955" y="587628"/>
                </a:lnTo>
                <a:lnTo>
                  <a:pt x="2569464" y="587628"/>
                </a:lnTo>
                <a:lnTo>
                  <a:pt x="2569464" y="579374"/>
                </a:lnTo>
                <a:lnTo>
                  <a:pt x="2575052" y="571118"/>
                </a:lnTo>
                <a:lnTo>
                  <a:pt x="2583561" y="571118"/>
                </a:lnTo>
                <a:lnTo>
                  <a:pt x="2583561" y="562990"/>
                </a:lnTo>
                <a:lnTo>
                  <a:pt x="2592069" y="562990"/>
                </a:lnTo>
                <a:lnTo>
                  <a:pt x="2592069" y="554736"/>
                </a:lnTo>
                <a:lnTo>
                  <a:pt x="2651379" y="554736"/>
                </a:lnTo>
                <a:lnTo>
                  <a:pt x="2651379" y="549148"/>
                </a:lnTo>
                <a:lnTo>
                  <a:pt x="2659761" y="549148"/>
                </a:lnTo>
                <a:lnTo>
                  <a:pt x="2659761" y="554736"/>
                </a:lnTo>
                <a:lnTo>
                  <a:pt x="2651379" y="562990"/>
                </a:lnTo>
                <a:lnTo>
                  <a:pt x="2651379" y="579374"/>
                </a:lnTo>
                <a:lnTo>
                  <a:pt x="2659761" y="579374"/>
                </a:lnTo>
                <a:lnTo>
                  <a:pt x="2651379" y="587628"/>
                </a:lnTo>
                <a:lnTo>
                  <a:pt x="2668269" y="587628"/>
                </a:lnTo>
                <a:lnTo>
                  <a:pt x="2668269" y="579374"/>
                </a:lnTo>
                <a:lnTo>
                  <a:pt x="2676779" y="579374"/>
                </a:lnTo>
                <a:lnTo>
                  <a:pt x="2682366" y="571118"/>
                </a:lnTo>
                <a:lnTo>
                  <a:pt x="2688082" y="571118"/>
                </a:lnTo>
                <a:lnTo>
                  <a:pt x="2696464" y="562990"/>
                </a:lnTo>
                <a:lnTo>
                  <a:pt x="2713482" y="562990"/>
                </a:lnTo>
                <a:lnTo>
                  <a:pt x="2713482" y="554736"/>
                </a:lnTo>
                <a:lnTo>
                  <a:pt x="2704972" y="554736"/>
                </a:lnTo>
                <a:lnTo>
                  <a:pt x="2713482" y="549148"/>
                </a:lnTo>
                <a:lnTo>
                  <a:pt x="2713482" y="535432"/>
                </a:lnTo>
                <a:lnTo>
                  <a:pt x="2721991" y="535432"/>
                </a:lnTo>
                <a:lnTo>
                  <a:pt x="2721991" y="527176"/>
                </a:lnTo>
                <a:lnTo>
                  <a:pt x="2744469" y="527176"/>
                </a:lnTo>
                <a:lnTo>
                  <a:pt x="2744469" y="535432"/>
                </a:lnTo>
                <a:lnTo>
                  <a:pt x="2736088" y="535432"/>
                </a:lnTo>
                <a:lnTo>
                  <a:pt x="2736088" y="554736"/>
                </a:lnTo>
                <a:lnTo>
                  <a:pt x="2727579" y="554736"/>
                </a:lnTo>
                <a:lnTo>
                  <a:pt x="2721991" y="571118"/>
                </a:lnTo>
                <a:lnTo>
                  <a:pt x="2721991" y="587628"/>
                </a:lnTo>
                <a:lnTo>
                  <a:pt x="2704972" y="587628"/>
                </a:lnTo>
                <a:lnTo>
                  <a:pt x="2696464" y="593089"/>
                </a:lnTo>
                <a:lnTo>
                  <a:pt x="2688082" y="593089"/>
                </a:lnTo>
                <a:lnTo>
                  <a:pt x="2688082" y="601345"/>
                </a:lnTo>
                <a:lnTo>
                  <a:pt x="2682366" y="601345"/>
                </a:lnTo>
                <a:lnTo>
                  <a:pt x="2682366" y="609600"/>
                </a:lnTo>
                <a:lnTo>
                  <a:pt x="2676779" y="615061"/>
                </a:lnTo>
                <a:lnTo>
                  <a:pt x="2668269" y="623315"/>
                </a:lnTo>
                <a:lnTo>
                  <a:pt x="2659761" y="623315"/>
                </a:lnTo>
                <a:lnTo>
                  <a:pt x="2659761" y="628776"/>
                </a:lnTo>
                <a:lnTo>
                  <a:pt x="2651379" y="628776"/>
                </a:lnTo>
                <a:lnTo>
                  <a:pt x="2651379" y="637032"/>
                </a:lnTo>
                <a:lnTo>
                  <a:pt x="2645664" y="637032"/>
                </a:lnTo>
                <a:lnTo>
                  <a:pt x="2645664" y="645287"/>
                </a:lnTo>
                <a:lnTo>
                  <a:pt x="2637282" y="653541"/>
                </a:lnTo>
                <a:lnTo>
                  <a:pt x="2628772" y="653541"/>
                </a:lnTo>
                <a:lnTo>
                  <a:pt x="2628772" y="661797"/>
                </a:lnTo>
                <a:lnTo>
                  <a:pt x="2620264" y="667258"/>
                </a:lnTo>
                <a:lnTo>
                  <a:pt x="2611755" y="667258"/>
                </a:lnTo>
                <a:lnTo>
                  <a:pt x="2611755" y="675513"/>
                </a:lnTo>
                <a:lnTo>
                  <a:pt x="2600579" y="675513"/>
                </a:lnTo>
                <a:lnTo>
                  <a:pt x="2600579" y="683767"/>
                </a:lnTo>
                <a:lnTo>
                  <a:pt x="2592069" y="683767"/>
                </a:lnTo>
                <a:lnTo>
                  <a:pt x="2592069" y="675513"/>
                </a:lnTo>
                <a:lnTo>
                  <a:pt x="2583561" y="683767"/>
                </a:lnTo>
                <a:lnTo>
                  <a:pt x="2583561" y="689228"/>
                </a:lnTo>
                <a:lnTo>
                  <a:pt x="2592069" y="689228"/>
                </a:lnTo>
                <a:lnTo>
                  <a:pt x="2583561" y="697484"/>
                </a:lnTo>
                <a:lnTo>
                  <a:pt x="2583561" y="702945"/>
                </a:lnTo>
                <a:lnTo>
                  <a:pt x="2575052" y="702945"/>
                </a:lnTo>
                <a:lnTo>
                  <a:pt x="2575052" y="711200"/>
                </a:lnTo>
                <a:lnTo>
                  <a:pt x="2569464" y="711200"/>
                </a:lnTo>
                <a:lnTo>
                  <a:pt x="2569464" y="719454"/>
                </a:lnTo>
                <a:lnTo>
                  <a:pt x="2560955" y="719454"/>
                </a:lnTo>
                <a:lnTo>
                  <a:pt x="2560955" y="793623"/>
                </a:lnTo>
                <a:lnTo>
                  <a:pt x="2569464" y="793623"/>
                </a:lnTo>
                <a:lnTo>
                  <a:pt x="2569464" y="831976"/>
                </a:lnTo>
                <a:lnTo>
                  <a:pt x="2575052" y="831976"/>
                </a:lnTo>
                <a:lnTo>
                  <a:pt x="2575052" y="837564"/>
                </a:lnTo>
                <a:lnTo>
                  <a:pt x="2583561" y="831976"/>
                </a:lnTo>
                <a:lnTo>
                  <a:pt x="2583561" y="837564"/>
                </a:lnTo>
                <a:lnTo>
                  <a:pt x="2575052" y="837564"/>
                </a:lnTo>
                <a:lnTo>
                  <a:pt x="2583561" y="845820"/>
                </a:lnTo>
                <a:lnTo>
                  <a:pt x="2583561" y="884174"/>
                </a:lnTo>
                <a:lnTo>
                  <a:pt x="2592069" y="875918"/>
                </a:lnTo>
                <a:lnTo>
                  <a:pt x="2600579" y="875918"/>
                </a:lnTo>
                <a:lnTo>
                  <a:pt x="2600579" y="867790"/>
                </a:lnTo>
                <a:lnTo>
                  <a:pt x="2606166" y="867790"/>
                </a:lnTo>
                <a:lnTo>
                  <a:pt x="2606166" y="859536"/>
                </a:lnTo>
                <a:lnTo>
                  <a:pt x="2611755" y="853948"/>
                </a:lnTo>
                <a:lnTo>
                  <a:pt x="2611755" y="845820"/>
                </a:lnTo>
                <a:lnTo>
                  <a:pt x="2620264" y="845820"/>
                </a:lnTo>
                <a:lnTo>
                  <a:pt x="2620264" y="823849"/>
                </a:lnTo>
                <a:lnTo>
                  <a:pt x="2611755" y="823849"/>
                </a:lnTo>
                <a:lnTo>
                  <a:pt x="2620264" y="818261"/>
                </a:lnTo>
                <a:lnTo>
                  <a:pt x="2620264" y="823849"/>
                </a:lnTo>
                <a:lnTo>
                  <a:pt x="2628772" y="823849"/>
                </a:lnTo>
                <a:lnTo>
                  <a:pt x="2628772" y="818261"/>
                </a:lnTo>
                <a:lnTo>
                  <a:pt x="2651379" y="818261"/>
                </a:lnTo>
                <a:lnTo>
                  <a:pt x="2651379" y="785367"/>
                </a:lnTo>
                <a:lnTo>
                  <a:pt x="2659761" y="785367"/>
                </a:lnTo>
                <a:lnTo>
                  <a:pt x="2659761" y="779907"/>
                </a:lnTo>
                <a:lnTo>
                  <a:pt x="2682366" y="779907"/>
                </a:lnTo>
                <a:lnTo>
                  <a:pt x="2682366" y="771651"/>
                </a:lnTo>
                <a:lnTo>
                  <a:pt x="2688082" y="771651"/>
                </a:lnTo>
                <a:lnTo>
                  <a:pt x="2688082" y="763397"/>
                </a:lnTo>
                <a:lnTo>
                  <a:pt x="2682366" y="763397"/>
                </a:lnTo>
                <a:lnTo>
                  <a:pt x="2682366" y="735964"/>
                </a:lnTo>
                <a:lnTo>
                  <a:pt x="2688082" y="735964"/>
                </a:lnTo>
                <a:lnTo>
                  <a:pt x="2696464" y="727710"/>
                </a:lnTo>
                <a:lnTo>
                  <a:pt x="2704972" y="735964"/>
                </a:lnTo>
                <a:lnTo>
                  <a:pt x="2713482" y="735964"/>
                </a:lnTo>
                <a:lnTo>
                  <a:pt x="2721991" y="727710"/>
                </a:lnTo>
                <a:lnTo>
                  <a:pt x="2721991" y="719454"/>
                </a:lnTo>
                <a:lnTo>
                  <a:pt x="2713482" y="719454"/>
                </a:lnTo>
                <a:lnTo>
                  <a:pt x="2721991" y="711200"/>
                </a:lnTo>
                <a:lnTo>
                  <a:pt x="2704972" y="711200"/>
                </a:lnTo>
                <a:lnTo>
                  <a:pt x="2704972" y="689228"/>
                </a:lnTo>
                <a:lnTo>
                  <a:pt x="2713482" y="689228"/>
                </a:lnTo>
                <a:lnTo>
                  <a:pt x="2721991" y="683767"/>
                </a:lnTo>
                <a:lnTo>
                  <a:pt x="2713482" y="675513"/>
                </a:lnTo>
                <a:lnTo>
                  <a:pt x="2696464" y="675513"/>
                </a:lnTo>
                <a:lnTo>
                  <a:pt x="2696464" y="683767"/>
                </a:lnTo>
                <a:lnTo>
                  <a:pt x="2688082" y="675513"/>
                </a:lnTo>
                <a:lnTo>
                  <a:pt x="2688082" y="661797"/>
                </a:lnTo>
                <a:lnTo>
                  <a:pt x="2696464" y="653541"/>
                </a:lnTo>
                <a:lnTo>
                  <a:pt x="2704972" y="653541"/>
                </a:lnTo>
                <a:lnTo>
                  <a:pt x="2704972" y="645287"/>
                </a:lnTo>
                <a:lnTo>
                  <a:pt x="2713482" y="645287"/>
                </a:lnTo>
                <a:lnTo>
                  <a:pt x="2713482" y="637032"/>
                </a:lnTo>
                <a:lnTo>
                  <a:pt x="2721991" y="637032"/>
                </a:lnTo>
                <a:lnTo>
                  <a:pt x="2721991" y="628776"/>
                </a:lnTo>
                <a:lnTo>
                  <a:pt x="2713482" y="628776"/>
                </a:lnTo>
                <a:lnTo>
                  <a:pt x="2713482" y="623315"/>
                </a:lnTo>
                <a:lnTo>
                  <a:pt x="2721991" y="623315"/>
                </a:lnTo>
                <a:lnTo>
                  <a:pt x="2721991" y="609600"/>
                </a:lnTo>
                <a:lnTo>
                  <a:pt x="2744469" y="609600"/>
                </a:lnTo>
                <a:lnTo>
                  <a:pt x="2744469" y="623315"/>
                </a:lnTo>
                <a:lnTo>
                  <a:pt x="2752979" y="615061"/>
                </a:lnTo>
                <a:lnTo>
                  <a:pt x="2752979" y="609600"/>
                </a:lnTo>
                <a:lnTo>
                  <a:pt x="2758693" y="601345"/>
                </a:lnTo>
                <a:lnTo>
                  <a:pt x="2767076" y="601345"/>
                </a:lnTo>
                <a:lnTo>
                  <a:pt x="2772791" y="593089"/>
                </a:lnTo>
                <a:lnTo>
                  <a:pt x="2772791" y="609600"/>
                </a:lnTo>
                <a:lnTo>
                  <a:pt x="2767076" y="609600"/>
                </a:lnTo>
                <a:lnTo>
                  <a:pt x="2767076" y="623315"/>
                </a:lnTo>
                <a:lnTo>
                  <a:pt x="2772791" y="623315"/>
                </a:lnTo>
                <a:lnTo>
                  <a:pt x="2772791" y="615061"/>
                </a:lnTo>
                <a:lnTo>
                  <a:pt x="2781172" y="615061"/>
                </a:lnTo>
                <a:lnTo>
                  <a:pt x="2781172" y="601345"/>
                </a:lnTo>
                <a:lnTo>
                  <a:pt x="2806699" y="601345"/>
                </a:lnTo>
                <a:lnTo>
                  <a:pt x="2806699" y="593089"/>
                </a:lnTo>
                <a:lnTo>
                  <a:pt x="2834893" y="593089"/>
                </a:lnTo>
                <a:lnTo>
                  <a:pt x="2834893" y="601345"/>
                </a:lnTo>
                <a:lnTo>
                  <a:pt x="2843403" y="601345"/>
                </a:lnTo>
                <a:lnTo>
                  <a:pt x="2848991" y="609600"/>
                </a:lnTo>
                <a:lnTo>
                  <a:pt x="2848991" y="615061"/>
                </a:lnTo>
                <a:lnTo>
                  <a:pt x="2857499" y="615061"/>
                </a:lnTo>
                <a:lnTo>
                  <a:pt x="2857499" y="601345"/>
                </a:lnTo>
                <a:lnTo>
                  <a:pt x="2865882" y="601345"/>
                </a:lnTo>
                <a:lnTo>
                  <a:pt x="2865882" y="593089"/>
                </a:lnTo>
                <a:lnTo>
                  <a:pt x="2874391" y="593089"/>
                </a:lnTo>
                <a:lnTo>
                  <a:pt x="2874391" y="587628"/>
                </a:lnTo>
                <a:lnTo>
                  <a:pt x="2888488" y="587628"/>
                </a:lnTo>
                <a:lnTo>
                  <a:pt x="2888488" y="579374"/>
                </a:lnTo>
                <a:lnTo>
                  <a:pt x="2896996" y="579374"/>
                </a:lnTo>
                <a:lnTo>
                  <a:pt x="2896996" y="571118"/>
                </a:lnTo>
                <a:lnTo>
                  <a:pt x="2902585" y="562990"/>
                </a:lnTo>
                <a:lnTo>
                  <a:pt x="2902585" y="571118"/>
                </a:lnTo>
                <a:lnTo>
                  <a:pt x="2911093" y="571118"/>
                </a:lnTo>
                <a:lnTo>
                  <a:pt x="2919603" y="562990"/>
                </a:lnTo>
                <a:lnTo>
                  <a:pt x="2919603" y="554736"/>
                </a:lnTo>
                <a:lnTo>
                  <a:pt x="2942209" y="554736"/>
                </a:lnTo>
                <a:lnTo>
                  <a:pt x="2942209" y="549148"/>
                </a:lnTo>
                <a:lnTo>
                  <a:pt x="2950591" y="549148"/>
                </a:lnTo>
                <a:lnTo>
                  <a:pt x="2950591" y="541020"/>
                </a:lnTo>
                <a:lnTo>
                  <a:pt x="2973196" y="541020"/>
                </a:lnTo>
                <a:lnTo>
                  <a:pt x="2978912" y="535432"/>
                </a:lnTo>
                <a:lnTo>
                  <a:pt x="3018409" y="535432"/>
                </a:lnTo>
                <a:lnTo>
                  <a:pt x="3018409" y="541020"/>
                </a:lnTo>
                <a:lnTo>
                  <a:pt x="3035299" y="541020"/>
                </a:lnTo>
                <a:lnTo>
                  <a:pt x="3035299" y="510793"/>
                </a:lnTo>
                <a:lnTo>
                  <a:pt x="3026917" y="510793"/>
                </a:lnTo>
                <a:lnTo>
                  <a:pt x="3026917" y="505333"/>
                </a:lnTo>
                <a:lnTo>
                  <a:pt x="3018409" y="497077"/>
                </a:lnTo>
                <a:lnTo>
                  <a:pt x="3018409" y="505333"/>
                </a:lnTo>
                <a:lnTo>
                  <a:pt x="3009899" y="497077"/>
                </a:lnTo>
                <a:lnTo>
                  <a:pt x="3018409" y="497077"/>
                </a:lnTo>
                <a:lnTo>
                  <a:pt x="3018409" y="472313"/>
                </a:lnTo>
                <a:lnTo>
                  <a:pt x="2995803" y="472313"/>
                </a:lnTo>
                <a:lnTo>
                  <a:pt x="2995803" y="461390"/>
                </a:lnTo>
                <a:lnTo>
                  <a:pt x="2987293" y="453136"/>
                </a:lnTo>
                <a:lnTo>
                  <a:pt x="2995803" y="453136"/>
                </a:lnTo>
                <a:lnTo>
                  <a:pt x="2995803" y="461390"/>
                </a:lnTo>
                <a:lnTo>
                  <a:pt x="3018409" y="461390"/>
                </a:lnTo>
                <a:lnTo>
                  <a:pt x="3018409" y="466851"/>
                </a:lnTo>
                <a:lnTo>
                  <a:pt x="3026917" y="461390"/>
                </a:lnTo>
                <a:lnTo>
                  <a:pt x="3043809" y="461390"/>
                </a:lnTo>
                <a:lnTo>
                  <a:pt x="3043809" y="453136"/>
                </a:lnTo>
                <a:lnTo>
                  <a:pt x="3049523" y="453136"/>
                </a:lnTo>
                <a:lnTo>
                  <a:pt x="3049523" y="444880"/>
                </a:lnTo>
                <a:lnTo>
                  <a:pt x="3055112" y="444880"/>
                </a:lnTo>
                <a:lnTo>
                  <a:pt x="3055112" y="436625"/>
                </a:lnTo>
                <a:lnTo>
                  <a:pt x="3063620" y="436625"/>
                </a:lnTo>
                <a:lnTo>
                  <a:pt x="3055112" y="431164"/>
                </a:lnTo>
                <a:lnTo>
                  <a:pt x="3049523" y="431164"/>
                </a:lnTo>
                <a:lnTo>
                  <a:pt x="3049523" y="406400"/>
                </a:lnTo>
                <a:lnTo>
                  <a:pt x="3055112" y="414654"/>
                </a:lnTo>
                <a:lnTo>
                  <a:pt x="3063620" y="414654"/>
                </a:lnTo>
                <a:lnTo>
                  <a:pt x="3063620" y="406400"/>
                </a:lnTo>
                <a:lnTo>
                  <a:pt x="3080512" y="406400"/>
                </a:lnTo>
                <a:lnTo>
                  <a:pt x="3072003" y="414654"/>
                </a:lnTo>
                <a:lnTo>
                  <a:pt x="3072003" y="431164"/>
                </a:lnTo>
                <a:lnTo>
                  <a:pt x="3080512" y="431164"/>
                </a:lnTo>
                <a:lnTo>
                  <a:pt x="3072003" y="436625"/>
                </a:lnTo>
                <a:lnTo>
                  <a:pt x="3103117" y="436625"/>
                </a:lnTo>
                <a:lnTo>
                  <a:pt x="3103117" y="431164"/>
                </a:lnTo>
                <a:lnTo>
                  <a:pt x="3120009" y="431164"/>
                </a:lnTo>
                <a:lnTo>
                  <a:pt x="3120009" y="436625"/>
                </a:lnTo>
                <a:lnTo>
                  <a:pt x="3128517" y="436625"/>
                </a:lnTo>
                <a:lnTo>
                  <a:pt x="3128517" y="444880"/>
                </a:lnTo>
                <a:lnTo>
                  <a:pt x="3131312" y="444880"/>
                </a:lnTo>
                <a:lnTo>
                  <a:pt x="3131312" y="461390"/>
                </a:lnTo>
                <a:lnTo>
                  <a:pt x="3156712" y="461390"/>
                </a:lnTo>
                <a:lnTo>
                  <a:pt x="3165220" y="466851"/>
                </a:lnTo>
                <a:lnTo>
                  <a:pt x="3165220" y="472313"/>
                </a:lnTo>
                <a:lnTo>
                  <a:pt x="3204717" y="472313"/>
                </a:lnTo>
                <a:lnTo>
                  <a:pt x="3204717" y="466851"/>
                </a:lnTo>
                <a:lnTo>
                  <a:pt x="3187827" y="466851"/>
                </a:lnTo>
                <a:lnTo>
                  <a:pt x="3187827" y="461390"/>
                </a:lnTo>
                <a:lnTo>
                  <a:pt x="3204717" y="461390"/>
                </a:lnTo>
                <a:lnTo>
                  <a:pt x="3204717" y="436625"/>
                </a:lnTo>
                <a:lnTo>
                  <a:pt x="3224530" y="436625"/>
                </a:lnTo>
                <a:lnTo>
                  <a:pt x="3224530" y="431164"/>
                </a:lnTo>
                <a:lnTo>
                  <a:pt x="3241420" y="431164"/>
                </a:lnTo>
                <a:lnTo>
                  <a:pt x="3241420" y="406400"/>
                </a:lnTo>
                <a:lnTo>
                  <a:pt x="3233039" y="406400"/>
                </a:lnTo>
                <a:lnTo>
                  <a:pt x="3233039" y="398145"/>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 name="object 10"/>
          <p:cNvSpPr/>
          <p:nvPr/>
        </p:nvSpPr>
        <p:spPr>
          <a:xfrm>
            <a:off x="1051513" y="2146697"/>
            <a:ext cx="5411438" cy="2877978"/>
          </a:xfrm>
          <a:prstGeom prst="rect">
            <a:avLst/>
          </a:prstGeom>
          <a:blipFill>
            <a:blip r:embed="rId6"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 name="object 11"/>
          <p:cNvSpPr/>
          <p:nvPr/>
        </p:nvSpPr>
        <p:spPr>
          <a:xfrm>
            <a:off x="6567391" y="2634233"/>
            <a:ext cx="6668" cy="12383"/>
          </a:xfrm>
          <a:custGeom>
            <a:avLst/>
            <a:gdLst/>
            <a:ahLst/>
            <a:cxnLst/>
            <a:rect l="l" t="t" r="r" b="b"/>
            <a:pathLst>
              <a:path w="8890" h="16510">
                <a:moveTo>
                  <a:pt x="0" y="0"/>
                </a:moveTo>
                <a:lnTo>
                  <a:pt x="0" y="16510"/>
                </a:lnTo>
                <a:lnTo>
                  <a:pt x="8381" y="16510"/>
                </a:lnTo>
                <a:lnTo>
                  <a:pt x="8381" y="8254"/>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 name="object 12"/>
          <p:cNvSpPr/>
          <p:nvPr/>
        </p:nvSpPr>
        <p:spPr>
          <a:xfrm>
            <a:off x="4391072" y="2202323"/>
            <a:ext cx="312134" cy="68961"/>
          </a:xfrm>
          <a:prstGeom prst="rect">
            <a:avLst/>
          </a:prstGeom>
          <a:blipFill>
            <a:blip r:embed="rId7"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 name="object 13"/>
          <p:cNvSpPr/>
          <p:nvPr/>
        </p:nvSpPr>
        <p:spPr>
          <a:xfrm>
            <a:off x="4904995" y="2232660"/>
            <a:ext cx="23336" cy="6191"/>
          </a:xfrm>
          <a:custGeom>
            <a:avLst/>
            <a:gdLst/>
            <a:ahLst/>
            <a:cxnLst/>
            <a:rect l="l" t="t" r="r" b="b"/>
            <a:pathLst>
              <a:path w="31115" h="8255">
                <a:moveTo>
                  <a:pt x="8508" y="0"/>
                </a:moveTo>
                <a:lnTo>
                  <a:pt x="8508" y="0"/>
                </a:lnTo>
                <a:lnTo>
                  <a:pt x="17017" y="0"/>
                </a:lnTo>
                <a:lnTo>
                  <a:pt x="31114" y="0"/>
                </a:lnTo>
                <a:lnTo>
                  <a:pt x="22605" y="8255"/>
                </a:lnTo>
                <a:lnTo>
                  <a:pt x="17017" y="8255"/>
                </a:lnTo>
                <a:lnTo>
                  <a:pt x="8508" y="8255"/>
                </a:lnTo>
                <a:lnTo>
                  <a:pt x="0" y="8255"/>
                </a:lnTo>
                <a:lnTo>
                  <a:pt x="0" y="0"/>
                </a:lnTo>
                <a:lnTo>
                  <a:pt x="8508" y="0"/>
                </a:lnTo>
                <a:close/>
              </a:path>
            </a:pathLst>
          </a:custGeom>
          <a:ln w="952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 name="object 14"/>
          <p:cNvSpPr/>
          <p:nvPr/>
        </p:nvSpPr>
        <p:spPr>
          <a:xfrm>
            <a:off x="5824776" y="2388155"/>
            <a:ext cx="7144" cy="0"/>
          </a:xfrm>
          <a:custGeom>
            <a:avLst/>
            <a:gdLst/>
            <a:ahLst/>
            <a:cxnLst/>
            <a:rect l="l" t="t" r="r" b="b"/>
            <a:pathLst>
              <a:path w="9525">
                <a:moveTo>
                  <a:pt x="0" y="0"/>
                </a:moveTo>
                <a:lnTo>
                  <a:pt x="9525" y="0"/>
                </a:lnTo>
              </a:path>
            </a:pathLst>
          </a:custGeom>
          <a:ln w="825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 name="object 15"/>
          <p:cNvSpPr/>
          <p:nvPr/>
        </p:nvSpPr>
        <p:spPr>
          <a:xfrm>
            <a:off x="4864798" y="2273809"/>
            <a:ext cx="23336" cy="4286"/>
          </a:xfrm>
          <a:custGeom>
            <a:avLst/>
            <a:gdLst/>
            <a:ahLst/>
            <a:cxnLst/>
            <a:rect l="l" t="t" r="r" b="b"/>
            <a:pathLst>
              <a:path w="31115" h="5714">
                <a:moveTo>
                  <a:pt x="8381" y="5587"/>
                </a:moveTo>
                <a:lnTo>
                  <a:pt x="0" y="5587"/>
                </a:lnTo>
                <a:lnTo>
                  <a:pt x="0" y="0"/>
                </a:lnTo>
                <a:lnTo>
                  <a:pt x="8381" y="0"/>
                </a:lnTo>
                <a:lnTo>
                  <a:pt x="16891" y="0"/>
                </a:lnTo>
                <a:lnTo>
                  <a:pt x="16891" y="5587"/>
                </a:lnTo>
                <a:lnTo>
                  <a:pt x="25400" y="5587"/>
                </a:lnTo>
                <a:lnTo>
                  <a:pt x="30987" y="5587"/>
                </a:lnTo>
                <a:lnTo>
                  <a:pt x="25400" y="5587"/>
                </a:lnTo>
                <a:lnTo>
                  <a:pt x="16891" y="5587"/>
                </a:lnTo>
                <a:lnTo>
                  <a:pt x="8381" y="5587"/>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 name="object 16"/>
          <p:cNvSpPr/>
          <p:nvPr/>
        </p:nvSpPr>
        <p:spPr>
          <a:xfrm>
            <a:off x="4949476" y="2333530"/>
            <a:ext cx="6668" cy="4286"/>
          </a:xfrm>
          <a:custGeom>
            <a:avLst/>
            <a:gdLst/>
            <a:ahLst/>
            <a:cxnLst/>
            <a:rect l="l" t="t" r="r" b="b"/>
            <a:pathLst>
              <a:path w="8890" h="5714">
                <a:moveTo>
                  <a:pt x="0" y="0"/>
                </a:moveTo>
                <a:lnTo>
                  <a:pt x="8508" y="0"/>
                </a:lnTo>
                <a:lnTo>
                  <a:pt x="8508" y="5587"/>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7" name="object 17"/>
          <p:cNvSpPr/>
          <p:nvPr/>
        </p:nvSpPr>
        <p:spPr>
          <a:xfrm>
            <a:off x="6069710" y="2343912"/>
            <a:ext cx="0" cy="0"/>
          </a:xfrm>
          <a:custGeom>
            <a:avLst/>
            <a:gdLst/>
            <a:ahLst/>
            <a:cxnLst/>
            <a:rect l="l" t="t" r="r" b="b"/>
            <a:pathLst>
              <a:path>
                <a:moveTo>
                  <a:pt x="0" y="0"/>
                </a:moveTo>
                <a:lnTo>
                  <a:pt x="0" y="0"/>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8" name="object 18"/>
          <p:cNvSpPr/>
          <p:nvPr/>
        </p:nvSpPr>
        <p:spPr>
          <a:xfrm>
            <a:off x="5942648" y="2356199"/>
            <a:ext cx="19050" cy="6191"/>
          </a:xfrm>
          <a:custGeom>
            <a:avLst/>
            <a:gdLst/>
            <a:ahLst/>
            <a:cxnLst/>
            <a:rect l="l" t="t" r="r" b="b"/>
            <a:pathLst>
              <a:path w="25400" h="8255">
                <a:moveTo>
                  <a:pt x="0" y="8254"/>
                </a:moveTo>
                <a:lnTo>
                  <a:pt x="0" y="0"/>
                </a:lnTo>
                <a:lnTo>
                  <a:pt x="8509" y="0"/>
                </a:lnTo>
                <a:lnTo>
                  <a:pt x="17018" y="0"/>
                </a:lnTo>
                <a:lnTo>
                  <a:pt x="25400" y="0"/>
                </a:lnTo>
                <a:lnTo>
                  <a:pt x="17018" y="0"/>
                </a:lnTo>
                <a:lnTo>
                  <a:pt x="17018" y="8254"/>
                </a:lnTo>
                <a:lnTo>
                  <a:pt x="17018" y="0"/>
                </a:lnTo>
                <a:lnTo>
                  <a:pt x="8509" y="0"/>
                </a:lnTo>
                <a:lnTo>
                  <a:pt x="8509" y="8254"/>
                </a:lnTo>
                <a:lnTo>
                  <a:pt x="0" y="8254"/>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9" name="object 19"/>
          <p:cNvSpPr/>
          <p:nvPr/>
        </p:nvSpPr>
        <p:spPr>
          <a:xfrm>
            <a:off x="5771103" y="2372678"/>
            <a:ext cx="133826" cy="39529"/>
          </a:xfrm>
          <a:custGeom>
            <a:avLst/>
            <a:gdLst/>
            <a:ahLst/>
            <a:cxnLst/>
            <a:rect l="l" t="t" r="r" b="b"/>
            <a:pathLst>
              <a:path w="178434" h="52705">
                <a:moveTo>
                  <a:pt x="113029" y="52196"/>
                </a:moveTo>
                <a:lnTo>
                  <a:pt x="107315" y="52196"/>
                </a:lnTo>
                <a:lnTo>
                  <a:pt x="107315" y="43941"/>
                </a:lnTo>
                <a:lnTo>
                  <a:pt x="101726" y="43941"/>
                </a:lnTo>
                <a:lnTo>
                  <a:pt x="93218" y="43941"/>
                </a:lnTo>
                <a:lnTo>
                  <a:pt x="84708" y="43941"/>
                </a:lnTo>
                <a:lnTo>
                  <a:pt x="76326" y="52196"/>
                </a:lnTo>
                <a:lnTo>
                  <a:pt x="67818" y="52196"/>
                </a:lnTo>
                <a:lnTo>
                  <a:pt x="62102" y="43941"/>
                </a:lnTo>
                <a:lnTo>
                  <a:pt x="53721" y="43941"/>
                </a:lnTo>
                <a:lnTo>
                  <a:pt x="53721" y="52196"/>
                </a:lnTo>
                <a:lnTo>
                  <a:pt x="62102" y="52196"/>
                </a:lnTo>
                <a:lnTo>
                  <a:pt x="53721" y="52196"/>
                </a:lnTo>
                <a:lnTo>
                  <a:pt x="45212" y="52196"/>
                </a:lnTo>
                <a:lnTo>
                  <a:pt x="36702" y="52196"/>
                </a:lnTo>
                <a:lnTo>
                  <a:pt x="31115" y="52196"/>
                </a:lnTo>
                <a:lnTo>
                  <a:pt x="22605" y="52196"/>
                </a:lnTo>
                <a:lnTo>
                  <a:pt x="22605" y="43941"/>
                </a:lnTo>
                <a:lnTo>
                  <a:pt x="17018" y="43941"/>
                </a:lnTo>
                <a:lnTo>
                  <a:pt x="17018" y="35687"/>
                </a:lnTo>
                <a:lnTo>
                  <a:pt x="8508" y="35687"/>
                </a:lnTo>
                <a:lnTo>
                  <a:pt x="0" y="27431"/>
                </a:lnTo>
                <a:lnTo>
                  <a:pt x="8508" y="27431"/>
                </a:lnTo>
                <a:lnTo>
                  <a:pt x="17018" y="27431"/>
                </a:lnTo>
                <a:lnTo>
                  <a:pt x="8508" y="27431"/>
                </a:lnTo>
                <a:lnTo>
                  <a:pt x="8508" y="24764"/>
                </a:lnTo>
                <a:lnTo>
                  <a:pt x="8508" y="16509"/>
                </a:lnTo>
                <a:lnTo>
                  <a:pt x="17018" y="16509"/>
                </a:lnTo>
                <a:lnTo>
                  <a:pt x="22605" y="16509"/>
                </a:lnTo>
                <a:lnTo>
                  <a:pt x="17018" y="16509"/>
                </a:lnTo>
                <a:lnTo>
                  <a:pt x="17018" y="8254"/>
                </a:lnTo>
                <a:lnTo>
                  <a:pt x="8508" y="8254"/>
                </a:lnTo>
                <a:lnTo>
                  <a:pt x="17018" y="8254"/>
                </a:lnTo>
                <a:lnTo>
                  <a:pt x="22605" y="8254"/>
                </a:lnTo>
                <a:lnTo>
                  <a:pt x="22605" y="0"/>
                </a:lnTo>
                <a:lnTo>
                  <a:pt x="31115" y="0"/>
                </a:lnTo>
                <a:lnTo>
                  <a:pt x="31115" y="8254"/>
                </a:lnTo>
                <a:lnTo>
                  <a:pt x="31115" y="0"/>
                </a:lnTo>
                <a:lnTo>
                  <a:pt x="36702" y="0"/>
                </a:lnTo>
                <a:lnTo>
                  <a:pt x="45212" y="0"/>
                </a:lnTo>
                <a:lnTo>
                  <a:pt x="45212" y="8254"/>
                </a:lnTo>
                <a:lnTo>
                  <a:pt x="53721" y="8254"/>
                </a:lnTo>
                <a:lnTo>
                  <a:pt x="62102" y="8254"/>
                </a:lnTo>
                <a:lnTo>
                  <a:pt x="62102" y="16509"/>
                </a:lnTo>
                <a:lnTo>
                  <a:pt x="67818" y="16509"/>
                </a:lnTo>
                <a:lnTo>
                  <a:pt x="76326" y="16509"/>
                </a:lnTo>
                <a:lnTo>
                  <a:pt x="76326" y="24764"/>
                </a:lnTo>
                <a:lnTo>
                  <a:pt x="84708" y="24764"/>
                </a:lnTo>
                <a:lnTo>
                  <a:pt x="84708" y="16509"/>
                </a:lnTo>
                <a:lnTo>
                  <a:pt x="84708" y="8254"/>
                </a:lnTo>
                <a:lnTo>
                  <a:pt x="93218" y="8254"/>
                </a:lnTo>
                <a:lnTo>
                  <a:pt x="93218" y="0"/>
                </a:lnTo>
                <a:lnTo>
                  <a:pt x="101726" y="8254"/>
                </a:lnTo>
                <a:lnTo>
                  <a:pt x="107315" y="8254"/>
                </a:lnTo>
                <a:lnTo>
                  <a:pt x="113029" y="8254"/>
                </a:lnTo>
                <a:lnTo>
                  <a:pt x="113029" y="16509"/>
                </a:lnTo>
                <a:lnTo>
                  <a:pt x="121412" y="16509"/>
                </a:lnTo>
                <a:lnTo>
                  <a:pt x="129921" y="16509"/>
                </a:lnTo>
                <a:lnTo>
                  <a:pt x="138429" y="8254"/>
                </a:lnTo>
                <a:lnTo>
                  <a:pt x="144018" y="16509"/>
                </a:lnTo>
                <a:lnTo>
                  <a:pt x="152526" y="24764"/>
                </a:lnTo>
                <a:lnTo>
                  <a:pt x="161036" y="24764"/>
                </a:lnTo>
                <a:lnTo>
                  <a:pt x="169418" y="24764"/>
                </a:lnTo>
                <a:lnTo>
                  <a:pt x="177926" y="24764"/>
                </a:lnTo>
                <a:lnTo>
                  <a:pt x="169418" y="24764"/>
                </a:lnTo>
                <a:lnTo>
                  <a:pt x="161036" y="24764"/>
                </a:lnTo>
                <a:lnTo>
                  <a:pt x="161036" y="27431"/>
                </a:lnTo>
                <a:lnTo>
                  <a:pt x="161036" y="35687"/>
                </a:lnTo>
                <a:lnTo>
                  <a:pt x="152526" y="35687"/>
                </a:lnTo>
                <a:lnTo>
                  <a:pt x="144018" y="35687"/>
                </a:lnTo>
                <a:lnTo>
                  <a:pt x="144018" y="43941"/>
                </a:lnTo>
                <a:lnTo>
                  <a:pt x="144018" y="35687"/>
                </a:lnTo>
                <a:lnTo>
                  <a:pt x="138429" y="35687"/>
                </a:lnTo>
                <a:lnTo>
                  <a:pt x="113029" y="35687"/>
                </a:lnTo>
                <a:lnTo>
                  <a:pt x="113029" y="27431"/>
                </a:lnTo>
                <a:lnTo>
                  <a:pt x="113029" y="24764"/>
                </a:lnTo>
                <a:lnTo>
                  <a:pt x="121412" y="24764"/>
                </a:lnTo>
                <a:lnTo>
                  <a:pt x="129921" y="24764"/>
                </a:lnTo>
                <a:lnTo>
                  <a:pt x="121412" y="24764"/>
                </a:lnTo>
                <a:lnTo>
                  <a:pt x="121412" y="16509"/>
                </a:lnTo>
                <a:lnTo>
                  <a:pt x="113029" y="16509"/>
                </a:lnTo>
                <a:lnTo>
                  <a:pt x="113029" y="24764"/>
                </a:lnTo>
                <a:lnTo>
                  <a:pt x="107315" y="24764"/>
                </a:lnTo>
                <a:lnTo>
                  <a:pt x="107315" y="27431"/>
                </a:lnTo>
                <a:lnTo>
                  <a:pt x="107315" y="35687"/>
                </a:lnTo>
                <a:lnTo>
                  <a:pt x="113029" y="35687"/>
                </a:lnTo>
                <a:lnTo>
                  <a:pt x="121412" y="35687"/>
                </a:lnTo>
                <a:lnTo>
                  <a:pt x="129921" y="35687"/>
                </a:lnTo>
                <a:lnTo>
                  <a:pt x="129921" y="43941"/>
                </a:lnTo>
                <a:lnTo>
                  <a:pt x="138429" y="43941"/>
                </a:lnTo>
                <a:lnTo>
                  <a:pt x="129921" y="52196"/>
                </a:lnTo>
                <a:lnTo>
                  <a:pt x="129921" y="43941"/>
                </a:lnTo>
                <a:lnTo>
                  <a:pt x="129921" y="52196"/>
                </a:lnTo>
                <a:lnTo>
                  <a:pt x="121412" y="52196"/>
                </a:lnTo>
                <a:lnTo>
                  <a:pt x="121412" y="43941"/>
                </a:lnTo>
                <a:lnTo>
                  <a:pt x="113029" y="43941"/>
                </a:lnTo>
                <a:lnTo>
                  <a:pt x="113029" y="52196"/>
                </a:lnTo>
                <a:lnTo>
                  <a:pt x="121412" y="52196"/>
                </a:lnTo>
                <a:lnTo>
                  <a:pt x="113029" y="52196"/>
                </a:lnTo>
                <a:close/>
              </a:path>
            </a:pathLst>
          </a:custGeom>
          <a:ln w="952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0" name="object 20"/>
          <p:cNvSpPr/>
          <p:nvPr/>
        </p:nvSpPr>
        <p:spPr>
          <a:xfrm>
            <a:off x="6006179" y="2372678"/>
            <a:ext cx="6668" cy="6191"/>
          </a:xfrm>
          <a:custGeom>
            <a:avLst/>
            <a:gdLst/>
            <a:ahLst/>
            <a:cxnLst/>
            <a:rect l="l" t="t" r="r" b="b"/>
            <a:pathLst>
              <a:path w="8890" h="8255">
                <a:moveTo>
                  <a:pt x="-4762" y="4127"/>
                </a:moveTo>
                <a:lnTo>
                  <a:pt x="13271" y="4127"/>
                </a:lnTo>
              </a:path>
            </a:pathLst>
          </a:custGeom>
          <a:ln w="19049">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1" name="object 21"/>
          <p:cNvSpPr/>
          <p:nvPr/>
        </p:nvSpPr>
        <p:spPr>
          <a:xfrm>
            <a:off x="5831062" y="2375773"/>
            <a:ext cx="7144" cy="0"/>
          </a:xfrm>
          <a:custGeom>
            <a:avLst/>
            <a:gdLst/>
            <a:ahLst/>
            <a:cxnLst/>
            <a:rect l="l" t="t" r="r" b="b"/>
            <a:pathLst>
              <a:path w="9525">
                <a:moveTo>
                  <a:pt x="0" y="0"/>
                </a:moveTo>
                <a:lnTo>
                  <a:pt x="9525" y="0"/>
                </a:lnTo>
              </a:path>
            </a:pathLst>
          </a:custGeom>
          <a:ln w="825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2" name="object 22"/>
          <p:cNvSpPr/>
          <p:nvPr/>
        </p:nvSpPr>
        <p:spPr>
          <a:xfrm>
            <a:off x="5754147" y="2378869"/>
            <a:ext cx="10953" cy="14764"/>
          </a:xfrm>
          <a:custGeom>
            <a:avLst/>
            <a:gdLst/>
            <a:ahLst/>
            <a:cxnLst/>
            <a:rect l="l" t="t" r="r" b="b"/>
            <a:pathLst>
              <a:path w="14604" h="19685">
                <a:moveTo>
                  <a:pt x="0" y="19176"/>
                </a:moveTo>
                <a:lnTo>
                  <a:pt x="0" y="19176"/>
                </a:lnTo>
                <a:lnTo>
                  <a:pt x="0" y="0"/>
                </a:lnTo>
                <a:lnTo>
                  <a:pt x="0" y="8254"/>
                </a:lnTo>
                <a:lnTo>
                  <a:pt x="5714" y="16510"/>
                </a:lnTo>
                <a:lnTo>
                  <a:pt x="14224" y="16510"/>
                </a:lnTo>
                <a:lnTo>
                  <a:pt x="5714" y="16510"/>
                </a:lnTo>
                <a:lnTo>
                  <a:pt x="5714" y="19176"/>
                </a:lnTo>
                <a:lnTo>
                  <a:pt x="0" y="19176"/>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3" name="object 23"/>
          <p:cNvSpPr/>
          <p:nvPr/>
        </p:nvSpPr>
        <p:spPr>
          <a:xfrm>
            <a:off x="5908739" y="2391251"/>
            <a:ext cx="74295" cy="20955"/>
          </a:xfrm>
          <a:custGeom>
            <a:avLst/>
            <a:gdLst/>
            <a:ahLst/>
            <a:cxnLst/>
            <a:rect l="l" t="t" r="r" b="b"/>
            <a:pathLst>
              <a:path w="99059" h="27939">
                <a:moveTo>
                  <a:pt x="5714" y="0"/>
                </a:moveTo>
                <a:lnTo>
                  <a:pt x="14224" y="0"/>
                </a:lnTo>
                <a:lnTo>
                  <a:pt x="5714" y="2666"/>
                </a:lnTo>
                <a:lnTo>
                  <a:pt x="22605" y="2666"/>
                </a:lnTo>
                <a:lnTo>
                  <a:pt x="31114" y="2666"/>
                </a:lnTo>
                <a:lnTo>
                  <a:pt x="31114" y="0"/>
                </a:lnTo>
                <a:lnTo>
                  <a:pt x="31114" y="2666"/>
                </a:lnTo>
                <a:lnTo>
                  <a:pt x="39624" y="2666"/>
                </a:lnTo>
                <a:lnTo>
                  <a:pt x="45211" y="2666"/>
                </a:lnTo>
                <a:lnTo>
                  <a:pt x="53721" y="2666"/>
                </a:lnTo>
                <a:lnTo>
                  <a:pt x="45211" y="2666"/>
                </a:lnTo>
                <a:lnTo>
                  <a:pt x="45211" y="10922"/>
                </a:lnTo>
                <a:lnTo>
                  <a:pt x="62229" y="10922"/>
                </a:lnTo>
                <a:lnTo>
                  <a:pt x="79121" y="10922"/>
                </a:lnTo>
                <a:lnTo>
                  <a:pt x="90424" y="10922"/>
                </a:lnTo>
                <a:lnTo>
                  <a:pt x="98932" y="10922"/>
                </a:lnTo>
                <a:lnTo>
                  <a:pt x="90424" y="10922"/>
                </a:lnTo>
                <a:lnTo>
                  <a:pt x="90424" y="19176"/>
                </a:lnTo>
                <a:lnTo>
                  <a:pt x="90424" y="27431"/>
                </a:lnTo>
                <a:lnTo>
                  <a:pt x="81914" y="27431"/>
                </a:lnTo>
                <a:lnTo>
                  <a:pt x="79121" y="27431"/>
                </a:lnTo>
                <a:lnTo>
                  <a:pt x="70611" y="27431"/>
                </a:lnTo>
                <a:lnTo>
                  <a:pt x="62229" y="27431"/>
                </a:lnTo>
                <a:lnTo>
                  <a:pt x="53721" y="27431"/>
                </a:lnTo>
                <a:lnTo>
                  <a:pt x="45211" y="27431"/>
                </a:lnTo>
                <a:lnTo>
                  <a:pt x="39624" y="27431"/>
                </a:lnTo>
                <a:lnTo>
                  <a:pt x="39624" y="19176"/>
                </a:lnTo>
                <a:lnTo>
                  <a:pt x="31114" y="19176"/>
                </a:lnTo>
                <a:lnTo>
                  <a:pt x="22605" y="19176"/>
                </a:lnTo>
                <a:lnTo>
                  <a:pt x="22605" y="10922"/>
                </a:lnTo>
                <a:lnTo>
                  <a:pt x="14224" y="10922"/>
                </a:lnTo>
                <a:lnTo>
                  <a:pt x="5714" y="10922"/>
                </a:lnTo>
                <a:lnTo>
                  <a:pt x="0" y="10922"/>
                </a:lnTo>
                <a:lnTo>
                  <a:pt x="5714" y="10922"/>
                </a:lnTo>
                <a:lnTo>
                  <a:pt x="5714" y="2666"/>
                </a:lnTo>
                <a:lnTo>
                  <a:pt x="5714" y="0"/>
                </a:lnTo>
                <a:close/>
              </a:path>
            </a:pathLst>
          </a:custGeom>
          <a:ln w="952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4" name="object 24"/>
          <p:cNvSpPr/>
          <p:nvPr/>
        </p:nvSpPr>
        <p:spPr>
          <a:xfrm>
            <a:off x="5821965" y="2428303"/>
            <a:ext cx="19050" cy="12383"/>
          </a:xfrm>
          <a:custGeom>
            <a:avLst/>
            <a:gdLst/>
            <a:ahLst/>
            <a:cxnLst/>
            <a:rect l="l" t="t" r="r" b="b"/>
            <a:pathLst>
              <a:path w="25400" h="16510">
                <a:moveTo>
                  <a:pt x="8508" y="16510"/>
                </a:moveTo>
                <a:lnTo>
                  <a:pt x="8508" y="8254"/>
                </a:lnTo>
                <a:lnTo>
                  <a:pt x="0" y="8254"/>
                </a:lnTo>
                <a:lnTo>
                  <a:pt x="0" y="0"/>
                </a:lnTo>
                <a:lnTo>
                  <a:pt x="8508" y="0"/>
                </a:lnTo>
                <a:lnTo>
                  <a:pt x="16890" y="0"/>
                </a:lnTo>
                <a:lnTo>
                  <a:pt x="25400" y="0"/>
                </a:lnTo>
                <a:lnTo>
                  <a:pt x="16890" y="0"/>
                </a:lnTo>
                <a:lnTo>
                  <a:pt x="16890" y="8254"/>
                </a:lnTo>
                <a:lnTo>
                  <a:pt x="8508" y="8254"/>
                </a:lnTo>
                <a:lnTo>
                  <a:pt x="8508" y="1651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5" name="object 25"/>
          <p:cNvSpPr/>
          <p:nvPr/>
        </p:nvSpPr>
        <p:spPr>
          <a:xfrm>
            <a:off x="5754147" y="2428303"/>
            <a:ext cx="10953" cy="12383"/>
          </a:xfrm>
          <a:custGeom>
            <a:avLst/>
            <a:gdLst/>
            <a:ahLst/>
            <a:cxnLst/>
            <a:rect l="l" t="t" r="r" b="b"/>
            <a:pathLst>
              <a:path w="14604" h="16510">
                <a:moveTo>
                  <a:pt x="0" y="0"/>
                </a:moveTo>
                <a:lnTo>
                  <a:pt x="5714" y="0"/>
                </a:lnTo>
                <a:lnTo>
                  <a:pt x="14224" y="8254"/>
                </a:lnTo>
                <a:lnTo>
                  <a:pt x="14224" y="16510"/>
                </a:lnTo>
                <a:lnTo>
                  <a:pt x="5714" y="16510"/>
                </a:lnTo>
                <a:lnTo>
                  <a:pt x="5714" y="8254"/>
                </a:lnTo>
                <a:lnTo>
                  <a:pt x="0" y="8254"/>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6" name="object 26"/>
          <p:cNvSpPr/>
          <p:nvPr/>
        </p:nvSpPr>
        <p:spPr>
          <a:xfrm>
            <a:off x="5583317" y="2437590"/>
            <a:ext cx="7144" cy="0"/>
          </a:xfrm>
          <a:custGeom>
            <a:avLst/>
            <a:gdLst/>
            <a:ahLst/>
            <a:cxnLst/>
            <a:rect l="l" t="t" r="r" b="b"/>
            <a:pathLst>
              <a:path w="9525">
                <a:moveTo>
                  <a:pt x="0" y="0"/>
                </a:moveTo>
                <a:lnTo>
                  <a:pt x="9525" y="0"/>
                </a:lnTo>
              </a:path>
            </a:pathLst>
          </a:custGeom>
          <a:ln w="825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7" name="object 27"/>
          <p:cNvSpPr/>
          <p:nvPr/>
        </p:nvSpPr>
        <p:spPr>
          <a:xfrm>
            <a:off x="5817680" y="2440686"/>
            <a:ext cx="57626" cy="14764"/>
          </a:xfrm>
          <a:custGeom>
            <a:avLst/>
            <a:gdLst/>
            <a:ahLst/>
            <a:cxnLst/>
            <a:rect l="l" t="t" r="r" b="b"/>
            <a:pathLst>
              <a:path w="76834" h="19685">
                <a:moveTo>
                  <a:pt x="31115" y="0"/>
                </a:moveTo>
                <a:lnTo>
                  <a:pt x="39624" y="0"/>
                </a:lnTo>
                <a:lnTo>
                  <a:pt x="45212" y="0"/>
                </a:lnTo>
                <a:lnTo>
                  <a:pt x="67818" y="0"/>
                </a:lnTo>
                <a:lnTo>
                  <a:pt x="67818" y="8254"/>
                </a:lnTo>
                <a:lnTo>
                  <a:pt x="67818" y="13715"/>
                </a:lnTo>
                <a:lnTo>
                  <a:pt x="76326" y="13715"/>
                </a:lnTo>
                <a:lnTo>
                  <a:pt x="67818" y="13715"/>
                </a:lnTo>
                <a:lnTo>
                  <a:pt x="76326" y="13715"/>
                </a:lnTo>
                <a:lnTo>
                  <a:pt x="67818" y="19176"/>
                </a:lnTo>
                <a:lnTo>
                  <a:pt x="59309" y="13715"/>
                </a:lnTo>
                <a:lnTo>
                  <a:pt x="50926" y="13715"/>
                </a:lnTo>
                <a:lnTo>
                  <a:pt x="0" y="13715"/>
                </a:lnTo>
                <a:lnTo>
                  <a:pt x="5715" y="13715"/>
                </a:lnTo>
                <a:lnTo>
                  <a:pt x="14224" y="13715"/>
                </a:lnTo>
                <a:lnTo>
                  <a:pt x="14224" y="8254"/>
                </a:lnTo>
                <a:lnTo>
                  <a:pt x="14224" y="0"/>
                </a:lnTo>
                <a:lnTo>
                  <a:pt x="22605" y="0"/>
                </a:lnTo>
                <a:lnTo>
                  <a:pt x="31115" y="0"/>
                </a:lnTo>
                <a:close/>
              </a:path>
            </a:pathLst>
          </a:custGeom>
          <a:ln w="952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8" name="object 28"/>
          <p:cNvSpPr/>
          <p:nvPr/>
        </p:nvSpPr>
        <p:spPr>
          <a:xfrm>
            <a:off x="6567392" y="2675477"/>
            <a:ext cx="4286" cy="4286"/>
          </a:xfrm>
          <a:custGeom>
            <a:avLst/>
            <a:gdLst/>
            <a:ahLst/>
            <a:cxnLst/>
            <a:rect l="l" t="t" r="r" b="b"/>
            <a:pathLst>
              <a:path w="5715" h="5714">
                <a:moveTo>
                  <a:pt x="0" y="0"/>
                </a:moveTo>
                <a:lnTo>
                  <a:pt x="5587" y="0"/>
                </a:lnTo>
                <a:lnTo>
                  <a:pt x="5587" y="5461"/>
                </a:lnTo>
                <a:lnTo>
                  <a:pt x="5587" y="0"/>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9" name="object 29"/>
          <p:cNvSpPr txBox="1"/>
          <p:nvPr/>
        </p:nvSpPr>
        <p:spPr>
          <a:xfrm>
            <a:off x="5463158" y="2431572"/>
            <a:ext cx="343853" cy="138499"/>
          </a:xfrm>
          <a:prstGeom prst="rect">
            <a:avLst/>
          </a:prstGeom>
        </p:spPr>
        <p:txBody>
          <a:bodyPr vert="horz" wrap="square" lIns="0" tIns="0" rIns="0" bIns="0" rtlCol="0">
            <a:spAutoFit/>
          </a:bodyPr>
          <a:lstStyle/>
          <a:p>
            <a:pPr marL="9525"/>
            <a:r>
              <a:rPr sz="900" b="1" spc="-11" dirty="0">
                <a:solidFill>
                  <a:srgbClr val="0000FF"/>
                </a:solidFill>
                <a:latin typeface="標楷體" panose="03000509000000000000" pitchFamily="65" charset="-120"/>
                <a:ea typeface="標楷體" panose="03000509000000000000" pitchFamily="65" charset="-120"/>
                <a:cs typeface="Verdana"/>
              </a:rPr>
              <a:t>2017</a:t>
            </a:r>
            <a:endParaRPr sz="900">
              <a:latin typeface="標楷體" panose="03000509000000000000" pitchFamily="65" charset="-120"/>
              <a:ea typeface="標楷體" panose="03000509000000000000" pitchFamily="65" charset="-120"/>
              <a:cs typeface="Verdana"/>
            </a:endParaRPr>
          </a:p>
        </p:txBody>
      </p:sp>
      <p:sp>
        <p:nvSpPr>
          <p:cNvPr id="30" name="object 30"/>
          <p:cNvSpPr txBox="1"/>
          <p:nvPr/>
        </p:nvSpPr>
        <p:spPr>
          <a:xfrm>
            <a:off x="5463158" y="2568561"/>
            <a:ext cx="590550" cy="138499"/>
          </a:xfrm>
          <a:prstGeom prst="rect">
            <a:avLst/>
          </a:prstGeom>
        </p:spPr>
        <p:txBody>
          <a:bodyPr vert="horz" wrap="square" lIns="0" tIns="0" rIns="0" bIns="0" rtlCol="0">
            <a:spAutoFit/>
          </a:bodyPr>
          <a:lstStyle/>
          <a:p>
            <a:pPr marL="9525"/>
            <a:r>
              <a:rPr sz="900" b="1" dirty="0">
                <a:solidFill>
                  <a:srgbClr val="0000FF"/>
                </a:solidFill>
                <a:latin typeface="標楷體" panose="03000509000000000000" pitchFamily="65" charset="-120"/>
                <a:ea typeface="標楷體" panose="03000509000000000000" pitchFamily="65" charset="-120"/>
                <a:cs typeface="微軟正黑體"/>
              </a:rPr>
              <a:t>網絡安全法</a:t>
            </a:r>
            <a:endParaRPr sz="900">
              <a:latin typeface="標楷體" panose="03000509000000000000" pitchFamily="65" charset="-120"/>
              <a:ea typeface="標楷體" panose="03000509000000000000" pitchFamily="65" charset="-120"/>
              <a:cs typeface="微軟正黑體"/>
            </a:endParaRPr>
          </a:p>
        </p:txBody>
      </p:sp>
      <p:sp>
        <p:nvSpPr>
          <p:cNvPr id="31" name="object 31"/>
          <p:cNvSpPr txBox="1"/>
          <p:nvPr/>
        </p:nvSpPr>
        <p:spPr>
          <a:xfrm>
            <a:off x="7242333" y="2339465"/>
            <a:ext cx="819150" cy="282129"/>
          </a:xfrm>
          <a:prstGeom prst="rect">
            <a:avLst/>
          </a:prstGeom>
        </p:spPr>
        <p:txBody>
          <a:bodyPr vert="horz" wrap="square" lIns="0" tIns="0" rIns="0" bIns="0" rtlCol="0">
            <a:spAutoFit/>
          </a:bodyPr>
          <a:lstStyle/>
          <a:p>
            <a:pPr marL="9525">
              <a:lnSpc>
                <a:spcPts val="1073"/>
              </a:lnSpc>
            </a:pPr>
            <a:r>
              <a:rPr sz="900" b="1" spc="-11" dirty="0">
                <a:latin typeface="標楷體" panose="03000509000000000000" pitchFamily="65" charset="-120"/>
                <a:ea typeface="標楷體" panose="03000509000000000000" pitchFamily="65" charset="-120"/>
                <a:cs typeface="Verdana"/>
              </a:rPr>
              <a:t>2014</a:t>
            </a:r>
            <a:endParaRPr sz="900">
              <a:latin typeface="標楷體" panose="03000509000000000000" pitchFamily="65" charset="-120"/>
              <a:ea typeface="標楷體" panose="03000509000000000000" pitchFamily="65" charset="-120"/>
              <a:cs typeface="Verdana"/>
            </a:endParaRPr>
          </a:p>
          <a:p>
            <a:pPr marL="9525">
              <a:lnSpc>
                <a:spcPts val="1073"/>
              </a:lnSpc>
            </a:pPr>
            <a:r>
              <a:rPr sz="900" b="1" dirty="0">
                <a:latin typeface="標楷體" panose="03000509000000000000" pitchFamily="65" charset="-120"/>
                <a:ea typeface="標楷體" panose="03000509000000000000" pitchFamily="65" charset="-120"/>
                <a:cs typeface="微軟正黑體"/>
              </a:rPr>
              <a:t>網路安全基本法</a:t>
            </a:r>
            <a:endParaRPr sz="900">
              <a:latin typeface="標楷體" panose="03000509000000000000" pitchFamily="65" charset="-120"/>
              <a:ea typeface="標楷體" panose="03000509000000000000" pitchFamily="65" charset="-120"/>
              <a:cs typeface="微軟正黑體"/>
            </a:endParaRPr>
          </a:p>
        </p:txBody>
      </p:sp>
      <p:sp>
        <p:nvSpPr>
          <p:cNvPr id="32" name="object 32"/>
          <p:cNvSpPr txBox="1"/>
          <p:nvPr/>
        </p:nvSpPr>
        <p:spPr>
          <a:xfrm>
            <a:off x="4034219" y="2288030"/>
            <a:ext cx="819150" cy="282129"/>
          </a:xfrm>
          <a:prstGeom prst="rect">
            <a:avLst/>
          </a:prstGeom>
        </p:spPr>
        <p:txBody>
          <a:bodyPr vert="horz" wrap="square" lIns="0" tIns="0" rIns="0" bIns="0" rtlCol="0">
            <a:spAutoFit/>
          </a:bodyPr>
          <a:lstStyle/>
          <a:p>
            <a:pPr marL="9525">
              <a:lnSpc>
                <a:spcPts val="1073"/>
              </a:lnSpc>
            </a:pPr>
            <a:r>
              <a:rPr sz="900" b="1" spc="-11" dirty="0">
                <a:latin typeface="標楷體" panose="03000509000000000000" pitchFamily="65" charset="-120"/>
                <a:ea typeface="標楷體" panose="03000509000000000000" pitchFamily="65" charset="-120"/>
                <a:cs typeface="Verdana"/>
              </a:rPr>
              <a:t>2015</a:t>
            </a:r>
            <a:endParaRPr sz="900">
              <a:latin typeface="標楷體" panose="03000509000000000000" pitchFamily="65" charset="-120"/>
              <a:ea typeface="標楷體" panose="03000509000000000000" pitchFamily="65" charset="-120"/>
              <a:cs typeface="Verdana"/>
            </a:endParaRPr>
          </a:p>
          <a:p>
            <a:pPr marL="9525">
              <a:lnSpc>
                <a:spcPts val="1073"/>
              </a:lnSpc>
            </a:pPr>
            <a:r>
              <a:rPr sz="900" b="1" dirty="0">
                <a:latin typeface="標楷體" panose="03000509000000000000" pitchFamily="65" charset="-120"/>
                <a:ea typeface="標楷體" panose="03000509000000000000" pitchFamily="65" charset="-120"/>
                <a:cs typeface="微軟正黑體"/>
              </a:rPr>
              <a:t>資訊科技安全法</a:t>
            </a:r>
            <a:endParaRPr sz="900">
              <a:latin typeface="標楷體" panose="03000509000000000000" pitchFamily="65" charset="-120"/>
              <a:ea typeface="標楷體" panose="03000509000000000000" pitchFamily="65" charset="-120"/>
              <a:cs typeface="微軟正黑體"/>
            </a:endParaRPr>
          </a:p>
        </p:txBody>
      </p:sp>
      <p:sp>
        <p:nvSpPr>
          <p:cNvPr id="33" name="object 33"/>
          <p:cNvSpPr/>
          <p:nvPr/>
        </p:nvSpPr>
        <p:spPr>
          <a:xfrm>
            <a:off x="695296" y="3017653"/>
            <a:ext cx="535438" cy="269996"/>
          </a:xfrm>
          <a:prstGeom prst="rect">
            <a:avLst/>
          </a:prstGeom>
          <a:blipFill>
            <a:blip r:embed="rId8"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4" name="object 34"/>
          <p:cNvSpPr/>
          <p:nvPr/>
        </p:nvSpPr>
        <p:spPr>
          <a:xfrm>
            <a:off x="691724" y="3014128"/>
            <a:ext cx="542925" cy="277178"/>
          </a:xfrm>
          <a:custGeom>
            <a:avLst/>
            <a:gdLst/>
            <a:ahLst/>
            <a:cxnLst/>
            <a:rect l="l" t="t" r="r" b="b"/>
            <a:pathLst>
              <a:path w="723900" h="369569">
                <a:moveTo>
                  <a:pt x="0" y="369519"/>
                </a:moveTo>
                <a:lnTo>
                  <a:pt x="723442" y="369519"/>
                </a:lnTo>
                <a:lnTo>
                  <a:pt x="723442" y="0"/>
                </a:lnTo>
                <a:lnTo>
                  <a:pt x="0" y="0"/>
                </a:lnTo>
                <a:lnTo>
                  <a:pt x="0" y="369519"/>
                </a:lnTo>
                <a:close/>
              </a:path>
            </a:pathLst>
          </a:custGeom>
          <a:ln w="9525">
            <a:solidFill>
              <a:srgbClr val="7E7E7E"/>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5" name="object 35"/>
          <p:cNvSpPr/>
          <p:nvPr/>
        </p:nvSpPr>
        <p:spPr>
          <a:xfrm>
            <a:off x="3678364" y="1941613"/>
            <a:ext cx="424091" cy="269996"/>
          </a:xfrm>
          <a:prstGeom prst="rect">
            <a:avLst/>
          </a:prstGeom>
          <a:blipFill>
            <a:blip r:embed="rId9"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6" name="object 36"/>
          <p:cNvSpPr/>
          <p:nvPr/>
        </p:nvSpPr>
        <p:spPr>
          <a:xfrm>
            <a:off x="3674744" y="1938089"/>
            <a:ext cx="431483" cy="277178"/>
          </a:xfrm>
          <a:custGeom>
            <a:avLst/>
            <a:gdLst/>
            <a:ahLst/>
            <a:cxnLst/>
            <a:rect l="l" t="t" r="r" b="b"/>
            <a:pathLst>
              <a:path w="575310" h="369569">
                <a:moveTo>
                  <a:pt x="0" y="369519"/>
                </a:moveTo>
                <a:lnTo>
                  <a:pt x="574979" y="369519"/>
                </a:lnTo>
                <a:lnTo>
                  <a:pt x="574979" y="0"/>
                </a:lnTo>
                <a:lnTo>
                  <a:pt x="0" y="0"/>
                </a:lnTo>
                <a:lnTo>
                  <a:pt x="0" y="369519"/>
                </a:lnTo>
                <a:close/>
              </a:path>
            </a:pathLst>
          </a:custGeom>
          <a:ln w="9525">
            <a:solidFill>
              <a:srgbClr val="7E7E7E"/>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7" name="object 37"/>
          <p:cNvSpPr/>
          <p:nvPr/>
        </p:nvSpPr>
        <p:spPr>
          <a:xfrm>
            <a:off x="5150073" y="2145258"/>
            <a:ext cx="430444" cy="269996"/>
          </a:xfrm>
          <a:prstGeom prst="rect">
            <a:avLst/>
          </a:prstGeom>
          <a:blipFill>
            <a:blip r:embed="rId10"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8" name="object 38"/>
          <p:cNvSpPr/>
          <p:nvPr/>
        </p:nvSpPr>
        <p:spPr>
          <a:xfrm>
            <a:off x="5146548" y="2141638"/>
            <a:ext cx="437674" cy="277178"/>
          </a:xfrm>
          <a:custGeom>
            <a:avLst/>
            <a:gdLst/>
            <a:ahLst/>
            <a:cxnLst/>
            <a:rect l="l" t="t" r="r" b="b"/>
            <a:pathLst>
              <a:path w="583565" h="369569">
                <a:moveTo>
                  <a:pt x="0" y="369519"/>
                </a:moveTo>
                <a:lnTo>
                  <a:pt x="583450" y="369519"/>
                </a:lnTo>
                <a:lnTo>
                  <a:pt x="583450" y="0"/>
                </a:lnTo>
                <a:lnTo>
                  <a:pt x="0" y="0"/>
                </a:lnTo>
                <a:lnTo>
                  <a:pt x="0" y="369519"/>
                </a:lnTo>
                <a:close/>
              </a:path>
            </a:pathLst>
          </a:custGeom>
          <a:ln w="9525">
            <a:solidFill>
              <a:srgbClr val="7E7E7E"/>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9" name="object 39"/>
          <p:cNvSpPr/>
          <p:nvPr/>
        </p:nvSpPr>
        <p:spPr>
          <a:xfrm>
            <a:off x="6835880" y="2476222"/>
            <a:ext cx="179546" cy="173831"/>
          </a:xfrm>
          <a:custGeom>
            <a:avLst/>
            <a:gdLst/>
            <a:ahLst/>
            <a:cxnLst/>
            <a:rect l="l" t="t" r="r" b="b"/>
            <a:pathLst>
              <a:path w="239395" h="231775">
                <a:moveTo>
                  <a:pt x="117835" y="0"/>
                </a:moveTo>
                <a:lnTo>
                  <a:pt x="75137" y="8186"/>
                </a:lnTo>
                <a:lnTo>
                  <a:pt x="39438" y="29715"/>
                </a:lnTo>
                <a:lnTo>
                  <a:pt x="13684" y="61734"/>
                </a:lnTo>
                <a:lnTo>
                  <a:pt x="818" y="101391"/>
                </a:lnTo>
                <a:lnTo>
                  <a:pt x="0" y="120535"/>
                </a:lnTo>
                <a:lnTo>
                  <a:pt x="1461" y="134561"/>
                </a:lnTo>
                <a:lnTo>
                  <a:pt x="15556" y="172964"/>
                </a:lnTo>
                <a:lnTo>
                  <a:pt x="42248" y="203745"/>
                </a:lnTo>
                <a:lnTo>
                  <a:pt x="79007" y="224187"/>
                </a:lnTo>
                <a:lnTo>
                  <a:pt x="123302" y="231577"/>
                </a:lnTo>
                <a:lnTo>
                  <a:pt x="137880" y="230263"/>
                </a:lnTo>
                <a:lnTo>
                  <a:pt x="177821" y="216807"/>
                </a:lnTo>
                <a:lnTo>
                  <a:pt x="209864" y="191073"/>
                </a:lnTo>
                <a:lnTo>
                  <a:pt x="231165" y="155617"/>
                </a:lnTo>
                <a:lnTo>
                  <a:pt x="238882" y="112996"/>
                </a:lnTo>
                <a:lnTo>
                  <a:pt x="237631" y="98764"/>
                </a:lnTo>
                <a:lnTo>
                  <a:pt x="223971" y="59742"/>
                </a:lnTo>
                <a:lnTo>
                  <a:pt x="197603" y="28411"/>
                </a:lnTo>
                <a:lnTo>
                  <a:pt x="161300" y="7565"/>
                </a:lnTo>
                <a:lnTo>
                  <a:pt x="117835" y="0"/>
                </a:lnTo>
                <a:close/>
              </a:path>
            </a:pathLst>
          </a:custGeom>
          <a:solidFill>
            <a:srgbClr val="EC1B2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0" name="object 40"/>
          <p:cNvSpPr/>
          <p:nvPr/>
        </p:nvSpPr>
        <p:spPr>
          <a:xfrm>
            <a:off x="6645307" y="2364724"/>
            <a:ext cx="560546" cy="336232"/>
          </a:xfrm>
          <a:custGeom>
            <a:avLst/>
            <a:gdLst/>
            <a:ahLst/>
            <a:cxnLst/>
            <a:rect l="l" t="t" r="r" b="b"/>
            <a:pathLst>
              <a:path w="747395" h="448310">
                <a:moveTo>
                  <a:pt x="0" y="447992"/>
                </a:moveTo>
                <a:lnTo>
                  <a:pt x="746925" y="447992"/>
                </a:lnTo>
                <a:lnTo>
                  <a:pt x="746925" y="0"/>
                </a:lnTo>
                <a:lnTo>
                  <a:pt x="0" y="0"/>
                </a:lnTo>
                <a:lnTo>
                  <a:pt x="0" y="447992"/>
                </a:lnTo>
                <a:close/>
              </a:path>
            </a:pathLst>
          </a:custGeom>
          <a:ln w="9525">
            <a:solidFill>
              <a:srgbClr val="7E7E7E"/>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1" name="object 41"/>
          <p:cNvSpPr/>
          <p:nvPr/>
        </p:nvSpPr>
        <p:spPr>
          <a:xfrm>
            <a:off x="3434524" y="4696243"/>
            <a:ext cx="416557" cy="269996"/>
          </a:xfrm>
          <a:prstGeom prst="rect">
            <a:avLst/>
          </a:prstGeom>
          <a:blipFill>
            <a:blip r:embed="rId11"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2" name="object 42"/>
          <p:cNvSpPr txBox="1"/>
          <p:nvPr/>
        </p:nvSpPr>
        <p:spPr>
          <a:xfrm>
            <a:off x="3484626" y="5047110"/>
            <a:ext cx="938689" cy="570092"/>
          </a:xfrm>
          <a:prstGeom prst="rect">
            <a:avLst/>
          </a:prstGeom>
        </p:spPr>
        <p:txBody>
          <a:bodyPr vert="horz" wrap="square" lIns="0" tIns="0" rIns="0" bIns="0" rtlCol="0">
            <a:spAutoFit/>
          </a:bodyPr>
          <a:lstStyle/>
          <a:p>
            <a:pPr marL="9525"/>
            <a:r>
              <a:rPr sz="788" dirty="0">
                <a:latin typeface="標楷體" panose="03000509000000000000" pitchFamily="65" charset="-120"/>
                <a:ea typeface="標楷體" panose="03000509000000000000" pitchFamily="65" charset="-120"/>
                <a:cs typeface="Verdana"/>
              </a:rPr>
              <a:t>Eur</a:t>
            </a:r>
            <a:r>
              <a:rPr sz="788" spc="-8" dirty="0">
                <a:latin typeface="標楷體" panose="03000509000000000000" pitchFamily="65" charset="-120"/>
                <a:ea typeface="標楷體" panose="03000509000000000000" pitchFamily="65" charset="-120"/>
                <a:cs typeface="Verdana"/>
              </a:rPr>
              <a:t>o</a:t>
            </a:r>
            <a:r>
              <a:rPr sz="788" dirty="0">
                <a:latin typeface="標楷體" panose="03000509000000000000" pitchFamily="65" charset="-120"/>
                <a:ea typeface="標楷體" panose="03000509000000000000" pitchFamily="65" charset="-120"/>
                <a:cs typeface="Verdana"/>
              </a:rPr>
              <a:t>pe</a:t>
            </a:r>
            <a:endParaRPr sz="788">
              <a:latin typeface="標楷體" panose="03000509000000000000" pitchFamily="65" charset="-120"/>
              <a:ea typeface="標楷體" panose="03000509000000000000" pitchFamily="65" charset="-120"/>
              <a:cs typeface="Verdana"/>
            </a:endParaRPr>
          </a:p>
          <a:p>
            <a:pPr marL="14764">
              <a:lnSpc>
                <a:spcPts val="1073"/>
              </a:lnSpc>
              <a:spcBef>
                <a:spcPts val="210"/>
              </a:spcBef>
            </a:pPr>
            <a:r>
              <a:rPr sz="900" b="1" spc="-11" dirty="0">
                <a:latin typeface="標楷體" panose="03000509000000000000" pitchFamily="65" charset="-120"/>
                <a:ea typeface="標楷體" panose="03000509000000000000" pitchFamily="65" charset="-120"/>
                <a:cs typeface="Verdana"/>
              </a:rPr>
              <a:t>2016</a:t>
            </a:r>
            <a:endParaRPr sz="900">
              <a:latin typeface="標楷體" panose="03000509000000000000" pitchFamily="65" charset="-120"/>
              <a:ea typeface="標楷體" panose="03000509000000000000" pitchFamily="65" charset="-120"/>
              <a:cs typeface="Verdana"/>
            </a:endParaRPr>
          </a:p>
          <a:p>
            <a:pPr marL="14764" marR="3810">
              <a:lnSpc>
                <a:spcPts val="1080"/>
              </a:lnSpc>
              <a:spcBef>
                <a:spcPts val="26"/>
              </a:spcBef>
            </a:pPr>
            <a:r>
              <a:rPr sz="900" b="1" dirty="0">
                <a:latin typeface="標楷體" panose="03000509000000000000" pitchFamily="65" charset="-120"/>
                <a:ea typeface="標楷體" panose="03000509000000000000" pitchFamily="65" charset="-120"/>
                <a:cs typeface="微軟正黑體"/>
              </a:rPr>
              <a:t>網路安全準則 一般資料保護原則</a:t>
            </a:r>
            <a:endParaRPr sz="900">
              <a:latin typeface="標楷體" panose="03000509000000000000" pitchFamily="65" charset="-120"/>
              <a:ea typeface="標楷體" panose="03000509000000000000" pitchFamily="65" charset="-120"/>
              <a:cs typeface="微軟正黑體"/>
            </a:endParaRPr>
          </a:p>
        </p:txBody>
      </p:sp>
      <p:sp>
        <p:nvSpPr>
          <p:cNvPr id="43" name="object 43"/>
          <p:cNvSpPr txBox="1"/>
          <p:nvPr/>
        </p:nvSpPr>
        <p:spPr>
          <a:xfrm>
            <a:off x="1248442" y="3204430"/>
            <a:ext cx="2027873" cy="420628"/>
          </a:xfrm>
          <a:prstGeom prst="rect">
            <a:avLst/>
          </a:prstGeom>
        </p:spPr>
        <p:txBody>
          <a:bodyPr vert="horz" wrap="square" lIns="0" tIns="0" rIns="0" bIns="0" rtlCol="0">
            <a:spAutoFit/>
          </a:bodyPr>
          <a:lstStyle/>
          <a:p>
            <a:pPr marL="9525">
              <a:lnSpc>
                <a:spcPts val="1073"/>
              </a:lnSpc>
            </a:pPr>
            <a:r>
              <a:rPr sz="900" b="1" spc="-11" dirty="0">
                <a:latin typeface="標楷體" panose="03000509000000000000" pitchFamily="65" charset="-120"/>
                <a:ea typeface="標楷體" panose="03000509000000000000" pitchFamily="65" charset="-120"/>
                <a:cs typeface="Verdana"/>
              </a:rPr>
              <a:t>2014</a:t>
            </a:r>
            <a:endParaRPr sz="900">
              <a:latin typeface="標楷體" panose="03000509000000000000" pitchFamily="65" charset="-120"/>
              <a:ea typeface="標楷體" panose="03000509000000000000" pitchFamily="65" charset="-120"/>
              <a:cs typeface="Verdana"/>
            </a:endParaRPr>
          </a:p>
          <a:p>
            <a:pPr marL="9525">
              <a:lnSpc>
                <a:spcPts val="1073"/>
              </a:lnSpc>
            </a:pPr>
            <a:r>
              <a:rPr sz="900" b="1" dirty="0">
                <a:latin typeface="標楷體" panose="03000509000000000000" pitchFamily="65" charset="-120"/>
                <a:ea typeface="標楷體" panose="03000509000000000000" pitchFamily="65" charset="-120"/>
                <a:cs typeface="微軟正黑體"/>
              </a:rPr>
              <a:t>聯邦資訊安全現代化法</a:t>
            </a:r>
            <a:endParaRPr sz="900">
              <a:latin typeface="標楷體" panose="03000509000000000000" pitchFamily="65" charset="-120"/>
              <a:ea typeface="標楷體" panose="03000509000000000000" pitchFamily="65" charset="-120"/>
              <a:cs typeface="微軟正黑體"/>
            </a:endParaRPr>
          </a:p>
          <a:p>
            <a:pPr marL="9525">
              <a:spcBef>
                <a:spcPts val="19"/>
              </a:spcBef>
            </a:pPr>
            <a:r>
              <a:rPr sz="900" b="1" dirty="0">
                <a:latin typeface="標楷體" panose="03000509000000000000" pitchFamily="65" charset="-120"/>
                <a:ea typeface="標楷體" panose="03000509000000000000" pitchFamily="65" charset="-120"/>
                <a:cs typeface="Verdana"/>
              </a:rPr>
              <a:t>NI</a:t>
            </a:r>
            <a:r>
              <a:rPr sz="900" b="1" spc="-4" dirty="0">
                <a:latin typeface="標楷體" panose="03000509000000000000" pitchFamily="65" charset="-120"/>
                <a:ea typeface="標楷體" panose="03000509000000000000" pitchFamily="65" charset="-120"/>
                <a:cs typeface="Verdana"/>
              </a:rPr>
              <a:t>S</a:t>
            </a:r>
            <a:r>
              <a:rPr sz="900" b="1" dirty="0">
                <a:latin typeface="標楷體" panose="03000509000000000000" pitchFamily="65" charset="-120"/>
                <a:ea typeface="標楷體" panose="03000509000000000000" pitchFamily="65" charset="-120"/>
                <a:cs typeface="Verdana"/>
              </a:rPr>
              <a:t>T</a:t>
            </a:r>
            <a:r>
              <a:rPr sz="900" b="1" spc="-26" dirty="0">
                <a:latin typeface="標楷體" panose="03000509000000000000" pitchFamily="65" charset="-120"/>
                <a:ea typeface="標楷體" panose="03000509000000000000" pitchFamily="65" charset="-120"/>
                <a:cs typeface="Verdana"/>
              </a:rPr>
              <a:t> </a:t>
            </a:r>
            <a:r>
              <a:rPr sz="900" b="1" spc="-8" dirty="0">
                <a:latin typeface="標楷體" panose="03000509000000000000" pitchFamily="65" charset="-120"/>
                <a:ea typeface="標楷體" panose="03000509000000000000" pitchFamily="65" charset="-120"/>
                <a:cs typeface="Verdana"/>
              </a:rPr>
              <a:t>C</a:t>
            </a:r>
            <a:r>
              <a:rPr sz="900" b="1" dirty="0">
                <a:latin typeface="標楷體" panose="03000509000000000000" pitchFamily="65" charset="-120"/>
                <a:ea typeface="標楷體" panose="03000509000000000000" pitchFamily="65" charset="-120"/>
                <a:cs typeface="Verdana"/>
              </a:rPr>
              <a:t>yb</a:t>
            </a:r>
            <a:r>
              <a:rPr sz="900" b="1" spc="-11" dirty="0">
                <a:latin typeface="標楷體" panose="03000509000000000000" pitchFamily="65" charset="-120"/>
                <a:ea typeface="標楷體" panose="03000509000000000000" pitchFamily="65" charset="-120"/>
                <a:cs typeface="Verdana"/>
              </a:rPr>
              <a:t>e</a:t>
            </a:r>
            <a:r>
              <a:rPr sz="900" b="1" dirty="0">
                <a:latin typeface="標楷體" panose="03000509000000000000" pitchFamily="65" charset="-120"/>
                <a:ea typeface="標楷體" panose="03000509000000000000" pitchFamily="65" charset="-120"/>
                <a:cs typeface="Verdana"/>
              </a:rPr>
              <a:t>rs</a:t>
            </a:r>
            <a:r>
              <a:rPr sz="900" b="1" spc="-8" dirty="0">
                <a:latin typeface="標楷體" panose="03000509000000000000" pitchFamily="65" charset="-120"/>
                <a:ea typeface="標楷體" panose="03000509000000000000" pitchFamily="65" charset="-120"/>
                <a:cs typeface="Verdana"/>
              </a:rPr>
              <a:t>e</a:t>
            </a:r>
            <a:r>
              <a:rPr sz="900" b="1" spc="-4" dirty="0">
                <a:latin typeface="標楷體" panose="03000509000000000000" pitchFamily="65" charset="-120"/>
                <a:ea typeface="標楷體" panose="03000509000000000000" pitchFamily="65" charset="-120"/>
                <a:cs typeface="Verdana"/>
              </a:rPr>
              <a:t>curi</a:t>
            </a:r>
            <a:r>
              <a:rPr sz="900" b="1" dirty="0">
                <a:latin typeface="標楷體" panose="03000509000000000000" pitchFamily="65" charset="-120"/>
                <a:ea typeface="標楷體" panose="03000509000000000000" pitchFamily="65" charset="-120"/>
                <a:cs typeface="Verdana"/>
              </a:rPr>
              <a:t>ty</a:t>
            </a:r>
            <a:r>
              <a:rPr sz="900" b="1" spc="4" dirty="0">
                <a:latin typeface="標楷體" panose="03000509000000000000" pitchFamily="65" charset="-120"/>
                <a:ea typeface="標楷體" panose="03000509000000000000" pitchFamily="65" charset="-120"/>
                <a:cs typeface="Verdana"/>
              </a:rPr>
              <a:t> </a:t>
            </a:r>
            <a:r>
              <a:rPr sz="900" b="1" spc="-4" dirty="0">
                <a:latin typeface="標楷體" panose="03000509000000000000" pitchFamily="65" charset="-120"/>
                <a:ea typeface="標楷體" panose="03000509000000000000" pitchFamily="65" charset="-120"/>
                <a:cs typeface="Verdana"/>
              </a:rPr>
              <a:t>Fra</a:t>
            </a:r>
            <a:r>
              <a:rPr sz="900" b="1" dirty="0">
                <a:latin typeface="標楷體" panose="03000509000000000000" pitchFamily="65" charset="-120"/>
                <a:ea typeface="標楷體" panose="03000509000000000000" pitchFamily="65" charset="-120"/>
                <a:cs typeface="Verdana"/>
              </a:rPr>
              <a:t>m</a:t>
            </a:r>
            <a:r>
              <a:rPr sz="900" b="1" spc="-8" dirty="0">
                <a:latin typeface="標楷體" panose="03000509000000000000" pitchFamily="65" charset="-120"/>
                <a:ea typeface="標楷體" panose="03000509000000000000" pitchFamily="65" charset="-120"/>
                <a:cs typeface="Verdana"/>
              </a:rPr>
              <a:t>e</a:t>
            </a:r>
            <a:r>
              <a:rPr sz="900" b="1" spc="-4" dirty="0">
                <a:latin typeface="標楷體" panose="03000509000000000000" pitchFamily="65" charset="-120"/>
                <a:ea typeface="標楷體" panose="03000509000000000000" pitchFamily="65" charset="-120"/>
                <a:cs typeface="Verdana"/>
              </a:rPr>
              <a:t>wo</a:t>
            </a:r>
            <a:r>
              <a:rPr sz="900" b="1" spc="4" dirty="0">
                <a:latin typeface="標楷體" panose="03000509000000000000" pitchFamily="65" charset="-120"/>
                <a:ea typeface="標楷體" panose="03000509000000000000" pitchFamily="65" charset="-120"/>
                <a:cs typeface="Verdana"/>
              </a:rPr>
              <a:t>r</a:t>
            </a:r>
            <a:r>
              <a:rPr sz="900" b="1" dirty="0">
                <a:latin typeface="標楷體" panose="03000509000000000000" pitchFamily="65" charset="-120"/>
                <a:ea typeface="標楷體" panose="03000509000000000000" pitchFamily="65" charset="-120"/>
                <a:cs typeface="Verdana"/>
              </a:rPr>
              <a:t>k</a:t>
            </a:r>
            <a:endParaRPr sz="900">
              <a:latin typeface="標楷體" panose="03000509000000000000" pitchFamily="65" charset="-120"/>
              <a:ea typeface="標楷體" panose="03000509000000000000" pitchFamily="65" charset="-120"/>
              <a:cs typeface="Verdana"/>
            </a:endParaRPr>
          </a:p>
        </p:txBody>
      </p:sp>
      <p:sp>
        <p:nvSpPr>
          <p:cNvPr id="44" name="object 44"/>
          <p:cNvSpPr txBox="1"/>
          <p:nvPr/>
        </p:nvSpPr>
        <p:spPr>
          <a:xfrm>
            <a:off x="1248442" y="3753356"/>
            <a:ext cx="2064544" cy="415498"/>
          </a:xfrm>
          <a:prstGeom prst="rect">
            <a:avLst/>
          </a:prstGeom>
        </p:spPr>
        <p:txBody>
          <a:bodyPr vert="horz" wrap="square" lIns="0" tIns="0" rIns="0" bIns="0" rtlCol="0">
            <a:spAutoFit/>
          </a:bodyPr>
          <a:lstStyle/>
          <a:p>
            <a:pPr marL="9525"/>
            <a:r>
              <a:rPr sz="900" b="1" spc="-11" dirty="0">
                <a:solidFill>
                  <a:srgbClr val="0000FF"/>
                </a:solidFill>
                <a:latin typeface="標楷體" panose="03000509000000000000" pitchFamily="65" charset="-120"/>
                <a:ea typeface="標楷體" panose="03000509000000000000" pitchFamily="65" charset="-120"/>
                <a:cs typeface="Verdana"/>
              </a:rPr>
              <a:t>C</a:t>
            </a:r>
            <a:r>
              <a:rPr sz="900" b="1" spc="-8" dirty="0">
                <a:solidFill>
                  <a:srgbClr val="0000FF"/>
                </a:solidFill>
                <a:latin typeface="標楷體" panose="03000509000000000000" pitchFamily="65" charset="-120"/>
                <a:ea typeface="標楷體" panose="03000509000000000000" pitchFamily="65" charset="-120"/>
                <a:cs typeface="Verdana"/>
              </a:rPr>
              <a:t>alifo</a:t>
            </a:r>
            <a:r>
              <a:rPr sz="900" b="1" dirty="0">
                <a:solidFill>
                  <a:srgbClr val="0000FF"/>
                </a:solidFill>
                <a:latin typeface="標楷體" panose="03000509000000000000" pitchFamily="65" charset="-120"/>
                <a:ea typeface="標楷體" panose="03000509000000000000" pitchFamily="65" charset="-120"/>
                <a:cs typeface="Verdana"/>
              </a:rPr>
              <a:t>rnia</a:t>
            </a:r>
            <a:r>
              <a:rPr sz="900" b="1" spc="11" dirty="0">
                <a:solidFill>
                  <a:srgbClr val="0000FF"/>
                </a:solidFill>
                <a:latin typeface="標楷體" panose="03000509000000000000" pitchFamily="65" charset="-120"/>
                <a:ea typeface="標楷體" panose="03000509000000000000" pitchFamily="65" charset="-120"/>
                <a:cs typeface="Verdana"/>
              </a:rPr>
              <a:t> </a:t>
            </a:r>
            <a:r>
              <a:rPr sz="900" b="1" spc="-4" dirty="0">
                <a:solidFill>
                  <a:srgbClr val="0000FF"/>
                </a:solidFill>
                <a:latin typeface="標楷體" panose="03000509000000000000" pitchFamily="65" charset="-120"/>
                <a:ea typeface="標楷體" panose="03000509000000000000" pitchFamily="65" charset="-120"/>
                <a:cs typeface="Verdana"/>
              </a:rPr>
              <a:t>SB</a:t>
            </a:r>
            <a:r>
              <a:rPr sz="900" b="1" spc="-8" dirty="0">
                <a:solidFill>
                  <a:srgbClr val="0000FF"/>
                </a:solidFill>
                <a:latin typeface="標楷體" panose="03000509000000000000" pitchFamily="65" charset="-120"/>
                <a:ea typeface="標楷體" panose="03000509000000000000" pitchFamily="65" charset="-120"/>
                <a:cs typeface="Verdana"/>
              </a:rPr>
              <a:t>-</a:t>
            </a:r>
            <a:r>
              <a:rPr sz="900" b="1" spc="-11" dirty="0">
                <a:solidFill>
                  <a:srgbClr val="0000FF"/>
                </a:solidFill>
                <a:latin typeface="標楷體" panose="03000509000000000000" pitchFamily="65" charset="-120"/>
                <a:ea typeface="標楷體" panose="03000509000000000000" pitchFamily="65" charset="-120"/>
                <a:cs typeface="Verdana"/>
              </a:rPr>
              <a:t>327</a:t>
            </a:r>
            <a:endParaRPr sz="900">
              <a:latin typeface="標楷體" panose="03000509000000000000" pitchFamily="65" charset="-120"/>
              <a:ea typeface="標楷體" panose="03000509000000000000" pitchFamily="65" charset="-120"/>
              <a:cs typeface="Verdana"/>
            </a:endParaRPr>
          </a:p>
          <a:p>
            <a:pPr marL="9525" marR="3810"/>
            <a:r>
              <a:rPr sz="900" b="1" spc="-8" dirty="0">
                <a:solidFill>
                  <a:srgbClr val="0000FF"/>
                </a:solidFill>
                <a:latin typeface="標楷體" panose="03000509000000000000" pitchFamily="65" charset="-120"/>
                <a:ea typeface="標楷體" panose="03000509000000000000" pitchFamily="65" charset="-120"/>
                <a:cs typeface="Verdana"/>
              </a:rPr>
              <a:t>I</a:t>
            </a:r>
            <a:r>
              <a:rPr sz="900" b="1" spc="-4" dirty="0">
                <a:solidFill>
                  <a:srgbClr val="0000FF"/>
                </a:solidFill>
                <a:latin typeface="標楷體" panose="03000509000000000000" pitchFamily="65" charset="-120"/>
                <a:ea typeface="標楷體" panose="03000509000000000000" pitchFamily="65" charset="-120"/>
                <a:cs typeface="Verdana"/>
              </a:rPr>
              <a:t>n</a:t>
            </a:r>
            <a:r>
              <a:rPr sz="900" b="1" spc="-8" dirty="0">
                <a:solidFill>
                  <a:srgbClr val="0000FF"/>
                </a:solidFill>
                <a:latin typeface="標楷體" panose="03000509000000000000" pitchFamily="65" charset="-120"/>
                <a:ea typeface="標楷體" panose="03000509000000000000" pitchFamily="65" charset="-120"/>
                <a:cs typeface="Verdana"/>
              </a:rPr>
              <a:t>fo</a:t>
            </a:r>
            <a:r>
              <a:rPr sz="900" b="1" dirty="0">
                <a:solidFill>
                  <a:srgbClr val="0000FF"/>
                </a:solidFill>
                <a:latin typeface="標楷體" panose="03000509000000000000" pitchFamily="65" charset="-120"/>
                <a:ea typeface="標楷體" panose="03000509000000000000" pitchFamily="65" charset="-120"/>
                <a:cs typeface="Verdana"/>
              </a:rPr>
              <a:t>r</a:t>
            </a:r>
            <a:r>
              <a:rPr sz="900" b="1" spc="4" dirty="0">
                <a:solidFill>
                  <a:srgbClr val="0000FF"/>
                </a:solidFill>
                <a:latin typeface="標楷體" panose="03000509000000000000" pitchFamily="65" charset="-120"/>
                <a:ea typeface="標楷體" panose="03000509000000000000" pitchFamily="65" charset="-120"/>
                <a:cs typeface="Verdana"/>
              </a:rPr>
              <a:t>m</a:t>
            </a:r>
            <a:r>
              <a:rPr sz="900" b="1" spc="-8" dirty="0">
                <a:solidFill>
                  <a:srgbClr val="0000FF"/>
                </a:solidFill>
                <a:latin typeface="標楷體" panose="03000509000000000000" pitchFamily="65" charset="-120"/>
                <a:ea typeface="標楷體" panose="03000509000000000000" pitchFamily="65" charset="-120"/>
                <a:cs typeface="Verdana"/>
              </a:rPr>
              <a:t>a</a:t>
            </a:r>
            <a:r>
              <a:rPr sz="900" b="1" spc="-4" dirty="0">
                <a:solidFill>
                  <a:srgbClr val="0000FF"/>
                </a:solidFill>
                <a:latin typeface="標楷體" panose="03000509000000000000" pitchFamily="65" charset="-120"/>
                <a:ea typeface="標楷體" panose="03000509000000000000" pitchFamily="65" charset="-120"/>
                <a:cs typeface="Verdana"/>
              </a:rPr>
              <a:t>t</a:t>
            </a:r>
            <a:r>
              <a:rPr sz="900" b="1" spc="-8" dirty="0">
                <a:solidFill>
                  <a:srgbClr val="0000FF"/>
                </a:solidFill>
                <a:latin typeface="標楷體" panose="03000509000000000000" pitchFamily="65" charset="-120"/>
                <a:ea typeface="標楷體" panose="03000509000000000000" pitchFamily="65" charset="-120"/>
                <a:cs typeface="Verdana"/>
              </a:rPr>
              <a:t>ion</a:t>
            </a:r>
            <a:r>
              <a:rPr sz="900" b="1" spc="-4" dirty="0">
                <a:solidFill>
                  <a:srgbClr val="0000FF"/>
                </a:solidFill>
                <a:latin typeface="標楷體" panose="03000509000000000000" pitchFamily="65" charset="-120"/>
                <a:ea typeface="標楷體" panose="03000509000000000000" pitchFamily="65" charset="-120"/>
                <a:cs typeface="Verdana"/>
              </a:rPr>
              <a:t> </a:t>
            </a:r>
            <a:r>
              <a:rPr sz="900" b="1" dirty="0">
                <a:solidFill>
                  <a:srgbClr val="0000FF"/>
                </a:solidFill>
                <a:latin typeface="標楷體" panose="03000509000000000000" pitchFamily="65" charset="-120"/>
                <a:ea typeface="標楷體" panose="03000509000000000000" pitchFamily="65" charset="-120"/>
                <a:cs typeface="Verdana"/>
              </a:rPr>
              <a:t>Privacy:</a:t>
            </a:r>
            <a:r>
              <a:rPr sz="900" b="1" spc="-15" dirty="0">
                <a:solidFill>
                  <a:srgbClr val="0000FF"/>
                </a:solidFill>
                <a:latin typeface="標楷體" panose="03000509000000000000" pitchFamily="65" charset="-120"/>
                <a:ea typeface="標楷體" panose="03000509000000000000" pitchFamily="65" charset="-120"/>
                <a:cs typeface="Verdana"/>
              </a:rPr>
              <a:t> </a:t>
            </a:r>
            <a:r>
              <a:rPr sz="900" b="1" spc="-11" dirty="0">
                <a:solidFill>
                  <a:srgbClr val="0000FF"/>
                </a:solidFill>
                <a:latin typeface="標楷體" panose="03000509000000000000" pitchFamily="65" charset="-120"/>
                <a:ea typeface="標楷體" panose="03000509000000000000" pitchFamily="65" charset="-120"/>
                <a:cs typeface="Verdana"/>
              </a:rPr>
              <a:t>C</a:t>
            </a:r>
            <a:r>
              <a:rPr sz="900" b="1" spc="-8" dirty="0">
                <a:solidFill>
                  <a:srgbClr val="0000FF"/>
                </a:solidFill>
                <a:latin typeface="標楷體" panose="03000509000000000000" pitchFamily="65" charset="-120"/>
                <a:ea typeface="標楷體" panose="03000509000000000000" pitchFamily="65" charset="-120"/>
                <a:cs typeface="Verdana"/>
              </a:rPr>
              <a:t>o</a:t>
            </a:r>
            <a:r>
              <a:rPr sz="900" b="1" spc="-4" dirty="0">
                <a:solidFill>
                  <a:srgbClr val="0000FF"/>
                </a:solidFill>
                <a:latin typeface="標楷體" panose="03000509000000000000" pitchFamily="65" charset="-120"/>
                <a:ea typeface="標楷體" panose="03000509000000000000" pitchFamily="65" charset="-120"/>
                <a:cs typeface="Verdana"/>
              </a:rPr>
              <a:t>n</a:t>
            </a:r>
            <a:r>
              <a:rPr sz="900" b="1" spc="-8" dirty="0">
                <a:solidFill>
                  <a:srgbClr val="0000FF"/>
                </a:solidFill>
                <a:latin typeface="標楷體" panose="03000509000000000000" pitchFamily="65" charset="-120"/>
                <a:ea typeface="標楷體" panose="03000509000000000000" pitchFamily="65" charset="-120"/>
                <a:cs typeface="Verdana"/>
              </a:rPr>
              <a:t>n</a:t>
            </a:r>
            <a:r>
              <a:rPr sz="900" b="1" spc="-4" dirty="0">
                <a:solidFill>
                  <a:srgbClr val="0000FF"/>
                </a:solidFill>
                <a:latin typeface="標楷體" panose="03000509000000000000" pitchFamily="65" charset="-120"/>
                <a:ea typeface="標楷體" panose="03000509000000000000" pitchFamily="65" charset="-120"/>
                <a:cs typeface="Verdana"/>
              </a:rPr>
              <a:t>e</a:t>
            </a:r>
            <a:r>
              <a:rPr sz="900" b="1" spc="-11" dirty="0">
                <a:solidFill>
                  <a:srgbClr val="0000FF"/>
                </a:solidFill>
                <a:latin typeface="標楷體" panose="03000509000000000000" pitchFamily="65" charset="-120"/>
                <a:ea typeface="標楷體" panose="03000509000000000000" pitchFamily="65" charset="-120"/>
                <a:cs typeface="Verdana"/>
              </a:rPr>
              <a:t>c</a:t>
            </a:r>
            <a:r>
              <a:rPr sz="900" b="1" spc="-4" dirty="0">
                <a:solidFill>
                  <a:srgbClr val="0000FF"/>
                </a:solidFill>
                <a:latin typeface="標楷體" panose="03000509000000000000" pitchFamily="65" charset="-120"/>
                <a:ea typeface="標楷體" panose="03000509000000000000" pitchFamily="65" charset="-120"/>
                <a:cs typeface="Verdana"/>
              </a:rPr>
              <a:t>te</a:t>
            </a:r>
            <a:r>
              <a:rPr sz="900" b="1" dirty="0">
                <a:solidFill>
                  <a:srgbClr val="0000FF"/>
                </a:solidFill>
                <a:latin typeface="標楷體" panose="03000509000000000000" pitchFamily="65" charset="-120"/>
                <a:ea typeface="標楷體" panose="03000509000000000000" pitchFamily="65" charset="-120"/>
                <a:cs typeface="Verdana"/>
              </a:rPr>
              <a:t>d D</a:t>
            </a:r>
            <a:r>
              <a:rPr sz="900" b="1" spc="-4" dirty="0">
                <a:solidFill>
                  <a:srgbClr val="0000FF"/>
                </a:solidFill>
                <a:latin typeface="標楷體" panose="03000509000000000000" pitchFamily="65" charset="-120"/>
                <a:ea typeface="標楷體" panose="03000509000000000000" pitchFamily="65" charset="-120"/>
                <a:cs typeface="Verdana"/>
              </a:rPr>
              <a:t>e</a:t>
            </a:r>
            <a:r>
              <a:rPr sz="900" b="1" dirty="0">
                <a:solidFill>
                  <a:srgbClr val="0000FF"/>
                </a:solidFill>
                <a:latin typeface="標楷體" panose="03000509000000000000" pitchFamily="65" charset="-120"/>
                <a:ea typeface="標楷體" panose="03000509000000000000" pitchFamily="65" charset="-120"/>
                <a:cs typeface="Verdana"/>
              </a:rPr>
              <a:t>vic</a:t>
            </a:r>
            <a:r>
              <a:rPr sz="900" b="1" spc="-8" dirty="0">
                <a:solidFill>
                  <a:srgbClr val="0000FF"/>
                </a:solidFill>
                <a:latin typeface="標楷體" panose="03000509000000000000" pitchFamily="65" charset="-120"/>
                <a:ea typeface="標楷體" panose="03000509000000000000" pitchFamily="65" charset="-120"/>
                <a:cs typeface="Verdana"/>
              </a:rPr>
              <a:t>e</a:t>
            </a:r>
            <a:r>
              <a:rPr sz="900" b="1" dirty="0">
                <a:solidFill>
                  <a:srgbClr val="0000FF"/>
                </a:solidFill>
                <a:latin typeface="標楷體" panose="03000509000000000000" pitchFamily="65" charset="-120"/>
                <a:ea typeface="標楷體" panose="03000509000000000000" pitchFamily="65" charset="-120"/>
                <a:cs typeface="Verdana"/>
              </a:rPr>
              <a:t>s</a:t>
            </a:r>
            <a:endParaRPr sz="900">
              <a:latin typeface="標楷體" panose="03000509000000000000" pitchFamily="65" charset="-120"/>
              <a:ea typeface="標楷體" panose="03000509000000000000" pitchFamily="65" charset="-120"/>
              <a:cs typeface="Verdana"/>
            </a:endParaRPr>
          </a:p>
        </p:txBody>
      </p:sp>
      <p:sp>
        <p:nvSpPr>
          <p:cNvPr id="45" name="object 45"/>
          <p:cNvSpPr txBox="1"/>
          <p:nvPr/>
        </p:nvSpPr>
        <p:spPr>
          <a:xfrm>
            <a:off x="619810" y="2857351"/>
            <a:ext cx="700088" cy="121252"/>
          </a:xfrm>
          <a:prstGeom prst="rect">
            <a:avLst/>
          </a:prstGeom>
        </p:spPr>
        <p:txBody>
          <a:bodyPr vert="horz" wrap="square" lIns="0" tIns="0" rIns="0" bIns="0" rtlCol="0">
            <a:spAutoFit/>
          </a:bodyPr>
          <a:lstStyle/>
          <a:p>
            <a:pPr marL="9525"/>
            <a:r>
              <a:rPr sz="788" spc="-8" dirty="0">
                <a:latin typeface="標楷體" panose="03000509000000000000" pitchFamily="65" charset="-120"/>
                <a:ea typeface="標楷體" panose="03000509000000000000" pitchFamily="65" charset="-120"/>
                <a:cs typeface="Verdana"/>
              </a:rPr>
              <a:t>U</a:t>
            </a:r>
            <a:r>
              <a:rPr sz="788" dirty="0">
                <a:latin typeface="標楷體" panose="03000509000000000000" pitchFamily="65" charset="-120"/>
                <a:ea typeface="標楷體" panose="03000509000000000000" pitchFamily="65" charset="-120"/>
                <a:cs typeface="Verdana"/>
              </a:rPr>
              <a:t>n</a:t>
            </a:r>
            <a:r>
              <a:rPr sz="788" spc="-4" dirty="0">
                <a:latin typeface="標楷體" panose="03000509000000000000" pitchFamily="65" charset="-120"/>
                <a:ea typeface="標楷體" panose="03000509000000000000" pitchFamily="65" charset="-120"/>
                <a:cs typeface="Verdana"/>
              </a:rPr>
              <a:t>ite</a:t>
            </a:r>
            <a:r>
              <a:rPr sz="788" dirty="0">
                <a:latin typeface="標楷體" panose="03000509000000000000" pitchFamily="65" charset="-120"/>
                <a:ea typeface="標楷體" panose="03000509000000000000" pitchFamily="65" charset="-120"/>
                <a:cs typeface="Verdana"/>
              </a:rPr>
              <a:t>d</a:t>
            </a:r>
            <a:r>
              <a:rPr sz="788" spc="-15" dirty="0">
                <a:latin typeface="標楷體" panose="03000509000000000000" pitchFamily="65" charset="-120"/>
                <a:ea typeface="標楷體" panose="03000509000000000000" pitchFamily="65" charset="-120"/>
                <a:cs typeface="Verdana"/>
              </a:rPr>
              <a:t> </a:t>
            </a:r>
            <a:r>
              <a:rPr sz="788" dirty="0">
                <a:latin typeface="標楷體" panose="03000509000000000000" pitchFamily="65" charset="-120"/>
                <a:ea typeface="標楷體" panose="03000509000000000000" pitchFamily="65" charset="-120"/>
                <a:cs typeface="Verdana"/>
              </a:rPr>
              <a:t>Sta</a:t>
            </a:r>
            <a:r>
              <a:rPr sz="788" spc="4" dirty="0">
                <a:latin typeface="標楷體" panose="03000509000000000000" pitchFamily="65" charset="-120"/>
                <a:ea typeface="標楷體" panose="03000509000000000000" pitchFamily="65" charset="-120"/>
                <a:cs typeface="Verdana"/>
              </a:rPr>
              <a:t>t</a:t>
            </a:r>
            <a:r>
              <a:rPr sz="788" spc="-4" dirty="0">
                <a:latin typeface="標楷體" panose="03000509000000000000" pitchFamily="65" charset="-120"/>
                <a:ea typeface="標楷體" panose="03000509000000000000" pitchFamily="65" charset="-120"/>
                <a:cs typeface="Verdana"/>
              </a:rPr>
              <a:t>e</a:t>
            </a:r>
            <a:r>
              <a:rPr sz="788" dirty="0">
                <a:latin typeface="標楷體" panose="03000509000000000000" pitchFamily="65" charset="-120"/>
                <a:ea typeface="標楷體" panose="03000509000000000000" pitchFamily="65" charset="-120"/>
                <a:cs typeface="Verdana"/>
              </a:rPr>
              <a:t>s</a:t>
            </a:r>
            <a:endParaRPr sz="788">
              <a:latin typeface="標楷體" panose="03000509000000000000" pitchFamily="65" charset="-120"/>
              <a:ea typeface="標楷體" panose="03000509000000000000" pitchFamily="65" charset="-120"/>
              <a:cs typeface="Verdana"/>
            </a:endParaRPr>
          </a:p>
        </p:txBody>
      </p:sp>
      <p:sp>
        <p:nvSpPr>
          <p:cNvPr id="46" name="object 46"/>
          <p:cNvSpPr txBox="1"/>
          <p:nvPr/>
        </p:nvSpPr>
        <p:spPr>
          <a:xfrm>
            <a:off x="3676174" y="1787312"/>
            <a:ext cx="481965" cy="121252"/>
          </a:xfrm>
          <a:prstGeom prst="rect">
            <a:avLst/>
          </a:prstGeom>
        </p:spPr>
        <p:txBody>
          <a:bodyPr vert="horz" wrap="square" lIns="0" tIns="0" rIns="0" bIns="0" rtlCol="0">
            <a:spAutoFit/>
          </a:bodyPr>
          <a:lstStyle/>
          <a:p>
            <a:pPr marL="9525"/>
            <a:r>
              <a:rPr sz="788" spc="-4" dirty="0">
                <a:latin typeface="標楷體" panose="03000509000000000000" pitchFamily="65" charset="-120"/>
                <a:ea typeface="標楷體" panose="03000509000000000000" pitchFamily="65" charset="-120"/>
                <a:cs typeface="Verdana"/>
              </a:rPr>
              <a:t>G</a:t>
            </a:r>
            <a:r>
              <a:rPr sz="788" spc="-8" dirty="0">
                <a:latin typeface="標楷體" panose="03000509000000000000" pitchFamily="65" charset="-120"/>
                <a:ea typeface="標楷體" panose="03000509000000000000" pitchFamily="65" charset="-120"/>
                <a:cs typeface="Verdana"/>
              </a:rPr>
              <a:t>e</a:t>
            </a:r>
            <a:r>
              <a:rPr sz="788" dirty="0">
                <a:latin typeface="標楷體" panose="03000509000000000000" pitchFamily="65" charset="-120"/>
                <a:ea typeface="標楷體" panose="03000509000000000000" pitchFamily="65" charset="-120"/>
                <a:cs typeface="Verdana"/>
              </a:rPr>
              <a:t>rmany</a:t>
            </a:r>
            <a:endParaRPr sz="788">
              <a:latin typeface="標楷體" panose="03000509000000000000" pitchFamily="65" charset="-120"/>
              <a:ea typeface="標楷體" panose="03000509000000000000" pitchFamily="65" charset="-120"/>
              <a:cs typeface="Verdana"/>
            </a:endParaRPr>
          </a:p>
        </p:txBody>
      </p:sp>
      <p:sp>
        <p:nvSpPr>
          <p:cNvPr id="47" name="object 47"/>
          <p:cNvSpPr txBox="1"/>
          <p:nvPr/>
        </p:nvSpPr>
        <p:spPr>
          <a:xfrm>
            <a:off x="5202364" y="1993719"/>
            <a:ext cx="304324" cy="121252"/>
          </a:xfrm>
          <a:prstGeom prst="rect">
            <a:avLst/>
          </a:prstGeom>
        </p:spPr>
        <p:txBody>
          <a:bodyPr vert="horz" wrap="square" lIns="0" tIns="0" rIns="0" bIns="0" rtlCol="0">
            <a:spAutoFit/>
          </a:bodyPr>
          <a:lstStyle/>
          <a:p>
            <a:pPr marL="9525"/>
            <a:r>
              <a:rPr sz="788" spc="-8" dirty="0">
                <a:latin typeface="標楷體" panose="03000509000000000000" pitchFamily="65" charset="-120"/>
                <a:ea typeface="標楷體" panose="03000509000000000000" pitchFamily="65" charset="-120"/>
                <a:cs typeface="Verdana"/>
              </a:rPr>
              <a:t>C</a:t>
            </a:r>
            <a:r>
              <a:rPr sz="788" dirty="0">
                <a:latin typeface="標楷體" panose="03000509000000000000" pitchFamily="65" charset="-120"/>
                <a:ea typeface="標楷體" panose="03000509000000000000" pitchFamily="65" charset="-120"/>
                <a:cs typeface="Verdana"/>
              </a:rPr>
              <a:t>h</a:t>
            </a:r>
            <a:r>
              <a:rPr sz="788" spc="-4" dirty="0">
                <a:latin typeface="標楷體" panose="03000509000000000000" pitchFamily="65" charset="-120"/>
                <a:ea typeface="標楷體" panose="03000509000000000000" pitchFamily="65" charset="-120"/>
                <a:cs typeface="Verdana"/>
              </a:rPr>
              <a:t>ina</a:t>
            </a:r>
            <a:endParaRPr sz="788">
              <a:latin typeface="標楷體" panose="03000509000000000000" pitchFamily="65" charset="-120"/>
              <a:ea typeface="標楷體" panose="03000509000000000000" pitchFamily="65" charset="-120"/>
              <a:cs typeface="Verdana"/>
            </a:endParaRPr>
          </a:p>
        </p:txBody>
      </p:sp>
      <p:sp>
        <p:nvSpPr>
          <p:cNvPr id="48" name="object 48"/>
          <p:cNvSpPr txBox="1"/>
          <p:nvPr/>
        </p:nvSpPr>
        <p:spPr>
          <a:xfrm>
            <a:off x="6822186" y="2228225"/>
            <a:ext cx="312419" cy="121252"/>
          </a:xfrm>
          <a:prstGeom prst="rect">
            <a:avLst/>
          </a:prstGeom>
        </p:spPr>
        <p:txBody>
          <a:bodyPr vert="horz" wrap="square" lIns="0" tIns="0" rIns="0" bIns="0" rtlCol="0">
            <a:spAutoFit/>
          </a:bodyPr>
          <a:lstStyle/>
          <a:p>
            <a:pPr marL="9525"/>
            <a:r>
              <a:rPr sz="788" dirty="0">
                <a:latin typeface="標楷體" panose="03000509000000000000" pitchFamily="65" charset="-120"/>
                <a:ea typeface="標楷體" panose="03000509000000000000" pitchFamily="65" charset="-120"/>
                <a:cs typeface="Verdana"/>
              </a:rPr>
              <a:t>Japan</a:t>
            </a:r>
            <a:endParaRPr sz="788">
              <a:latin typeface="標楷體" panose="03000509000000000000" pitchFamily="65" charset="-120"/>
              <a:ea typeface="標楷體" panose="03000509000000000000" pitchFamily="65" charset="-120"/>
              <a:cs typeface="Verdana"/>
            </a:endParaRPr>
          </a:p>
        </p:txBody>
      </p:sp>
      <p:sp>
        <p:nvSpPr>
          <p:cNvPr id="49" name="object 49"/>
          <p:cNvSpPr/>
          <p:nvPr/>
        </p:nvSpPr>
        <p:spPr>
          <a:xfrm>
            <a:off x="6456616" y="3121333"/>
            <a:ext cx="504358" cy="326907"/>
          </a:xfrm>
          <a:prstGeom prst="rect">
            <a:avLst/>
          </a:prstGeom>
          <a:blipFill>
            <a:blip r:embed="rId12"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0" name="object 50"/>
          <p:cNvSpPr txBox="1"/>
          <p:nvPr/>
        </p:nvSpPr>
        <p:spPr>
          <a:xfrm>
            <a:off x="6604825" y="2959745"/>
            <a:ext cx="375285" cy="121252"/>
          </a:xfrm>
          <a:prstGeom prst="rect">
            <a:avLst/>
          </a:prstGeom>
        </p:spPr>
        <p:txBody>
          <a:bodyPr vert="horz" wrap="square" lIns="0" tIns="0" rIns="0" bIns="0" rtlCol="0">
            <a:spAutoFit/>
          </a:bodyPr>
          <a:lstStyle/>
          <a:p>
            <a:pPr marL="9525"/>
            <a:r>
              <a:rPr sz="788" spc="-4" dirty="0">
                <a:latin typeface="標楷體" panose="03000509000000000000" pitchFamily="65" charset="-120"/>
                <a:ea typeface="標楷體" panose="03000509000000000000" pitchFamily="65" charset="-120"/>
                <a:cs typeface="Verdana"/>
              </a:rPr>
              <a:t>Taiwan</a:t>
            </a:r>
            <a:endParaRPr sz="788">
              <a:latin typeface="標楷體" panose="03000509000000000000" pitchFamily="65" charset="-120"/>
              <a:ea typeface="標楷體" panose="03000509000000000000" pitchFamily="65" charset="-120"/>
              <a:cs typeface="Verdana"/>
            </a:endParaRPr>
          </a:p>
        </p:txBody>
      </p:sp>
      <p:sp>
        <p:nvSpPr>
          <p:cNvPr id="51" name="object 51"/>
          <p:cNvSpPr/>
          <p:nvPr/>
        </p:nvSpPr>
        <p:spPr>
          <a:xfrm>
            <a:off x="4723829" y="3853413"/>
            <a:ext cx="605790" cy="395764"/>
          </a:xfrm>
          <a:custGeom>
            <a:avLst/>
            <a:gdLst/>
            <a:ahLst/>
            <a:cxnLst/>
            <a:rect l="l" t="t" r="r" b="b"/>
            <a:pathLst>
              <a:path w="807720" h="527685">
                <a:moveTo>
                  <a:pt x="687346" y="90916"/>
                </a:moveTo>
                <a:lnTo>
                  <a:pt x="0" y="516663"/>
                </a:lnTo>
                <a:lnTo>
                  <a:pt x="6603" y="527458"/>
                </a:lnTo>
                <a:lnTo>
                  <a:pt x="694759" y="101283"/>
                </a:lnTo>
                <a:lnTo>
                  <a:pt x="687346" y="90916"/>
                </a:lnTo>
                <a:close/>
              </a:path>
              <a:path w="807720" h="527685">
                <a:moveTo>
                  <a:pt x="807296" y="57812"/>
                </a:moveTo>
                <a:lnTo>
                  <a:pt x="740790" y="57812"/>
                </a:lnTo>
                <a:lnTo>
                  <a:pt x="747521" y="68607"/>
                </a:lnTo>
                <a:lnTo>
                  <a:pt x="694759" y="101283"/>
                </a:lnTo>
                <a:lnTo>
                  <a:pt x="736080" y="125663"/>
                </a:lnTo>
                <a:lnTo>
                  <a:pt x="747389" y="126387"/>
                </a:lnTo>
                <a:lnTo>
                  <a:pt x="758625" y="124956"/>
                </a:lnTo>
                <a:lnTo>
                  <a:pt x="795609" y="100463"/>
                </a:lnTo>
                <a:lnTo>
                  <a:pt x="807555" y="67371"/>
                </a:lnTo>
                <a:lnTo>
                  <a:pt x="807296" y="57812"/>
                </a:lnTo>
                <a:close/>
              </a:path>
              <a:path w="807720" h="527685">
                <a:moveTo>
                  <a:pt x="740790" y="57812"/>
                </a:moveTo>
                <a:lnTo>
                  <a:pt x="687346" y="90916"/>
                </a:lnTo>
                <a:lnTo>
                  <a:pt x="694759" y="101283"/>
                </a:lnTo>
                <a:lnTo>
                  <a:pt x="747521" y="68607"/>
                </a:lnTo>
                <a:lnTo>
                  <a:pt x="740790" y="57812"/>
                </a:lnTo>
                <a:close/>
              </a:path>
              <a:path w="807720" h="527685">
                <a:moveTo>
                  <a:pt x="738290" y="0"/>
                </a:moveTo>
                <a:lnTo>
                  <a:pt x="695601" y="23786"/>
                </a:lnTo>
                <a:lnTo>
                  <a:pt x="680971" y="67557"/>
                </a:lnTo>
                <a:lnTo>
                  <a:pt x="682705" y="78916"/>
                </a:lnTo>
                <a:lnTo>
                  <a:pt x="686643" y="89932"/>
                </a:lnTo>
                <a:lnTo>
                  <a:pt x="687346" y="90916"/>
                </a:lnTo>
                <a:lnTo>
                  <a:pt x="740790" y="57812"/>
                </a:lnTo>
                <a:lnTo>
                  <a:pt x="807296" y="57812"/>
                </a:lnTo>
                <a:lnTo>
                  <a:pt x="791817" y="21773"/>
                </a:lnTo>
                <a:lnTo>
                  <a:pt x="749947" y="103"/>
                </a:lnTo>
                <a:lnTo>
                  <a:pt x="738290" y="0"/>
                </a:lnTo>
                <a:close/>
              </a:path>
            </a:pathLst>
          </a:custGeom>
          <a:solidFill>
            <a:srgbClr val="0000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2" name="object 52"/>
          <p:cNvSpPr/>
          <p:nvPr/>
        </p:nvSpPr>
        <p:spPr>
          <a:xfrm>
            <a:off x="5331819" y="3564964"/>
            <a:ext cx="1665923" cy="1329690"/>
          </a:xfrm>
          <a:custGeom>
            <a:avLst/>
            <a:gdLst/>
            <a:ahLst/>
            <a:cxnLst/>
            <a:rect l="l" t="t" r="r" b="b"/>
            <a:pathLst>
              <a:path w="2221229" h="1772920">
                <a:moveTo>
                  <a:pt x="116753" y="97500"/>
                </a:moveTo>
                <a:lnTo>
                  <a:pt x="108214" y="106882"/>
                </a:lnTo>
                <a:lnTo>
                  <a:pt x="2213215" y="1772737"/>
                </a:lnTo>
                <a:lnTo>
                  <a:pt x="2221089" y="1762704"/>
                </a:lnTo>
                <a:lnTo>
                  <a:pt x="116753" y="97500"/>
                </a:lnTo>
                <a:close/>
              </a:path>
              <a:path w="2221229" h="1772920">
                <a:moveTo>
                  <a:pt x="65264" y="0"/>
                </a:moveTo>
                <a:lnTo>
                  <a:pt x="21035" y="16479"/>
                </a:lnTo>
                <a:lnTo>
                  <a:pt x="0" y="59980"/>
                </a:lnTo>
                <a:lnTo>
                  <a:pt x="501" y="71853"/>
                </a:lnTo>
                <a:lnTo>
                  <a:pt x="23989" y="113101"/>
                </a:lnTo>
                <a:lnTo>
                  <a:pt x="63868" y="126418"/>
                </a:lnTo>
                <a:lnTo>
                  <a:pt x="75319" y="124949"/>
                </a:lnTo>
                <a:lnTo>
                  <a:pt x="86610" y="121299"/>
                </a:lnTo>
                <a:lnTo>
                  <a:pt x="97503" y="115450"/>
                </a:lnTo>
                <a:lnTo>
                  <a:pt x="107755" y="107386"/>
                </a:lnTo>
                <a:lnTo>
                  <a:pt x="108214" y="106882"/>
                </a:lnTo>
                <a:lnTo>
                  <a:pt x="59422" y="68270"/>
                </a:lnTo>
                <a:lnTo>
                  <a:pt x="67296" y="58364"/>
                </a:lnTo>
                <a:lnTo>
                  <a:pt x="126041" y="58364"/>
                </a:lnTo>
                <a:lnTo>
                  <a:pt x="125421" y="52335"/>
                </a:lnTo>
                <a:lnTo>
                  <a:pt x="98863" y="10625"/>
                </a:lnTo>
                <a:lnTo>
                  <a:pt x="76910" y="1331"/>
                </a:lnTo>
                <a:lnTo>
                  <a:pt x="65264" y="0"/>
                </a:lnTo>
                <a:close/>
              </a:path>
              <a:path w="2221229" h="1772920">
                <a:moveTo>
                  <a:pt x="67296" y="58364"/>
                </a:moveTo>
                <a:lnTo>
                  <a:pt x="59422" y="68270"/>
                </a:lnTo>
                <a:lnTo>
                  <a:pt x="108214" y="106882"/>
                </a:lnTo>
                <a:lnTo>
                  <a:pt x="116753" y="97500"/>
                </a:lnTo>
                <a:lnTo>
                  <a:pt x="67296" y="58364"/>
                </a:lnTo>
                <a:close/>
              </a:path>
              <a:path w="2221229" h="1772920">
                <a:moveTo>
                  <a:pt x="126041" y="58364"/>
                </a:moveTo>
                <a:lnTo>
                  <a:pt x="67296" y="58364"/>
                </a:lnTo>
                <a:lnTo>
                  <a:pt x="116753" y="97500"/>
                </a:lnTo>
                <a:lnTo>
                  <a:pt x="117127" y="97090"/>
                </a:lnTo>
                <a:lnTo>
                  <a:pt x="122462" y="86550"/>
                </a:lnTo>
                <a:lnTo>
                  <a:pt x="125623" y="75399"/>
                </a:lnTo>
                <a:lnTo>
                  <a:pt x="126610" y="63905"/>
                </a:lnTo>
                <a:lnTo>
                  <a:pt x="126041" y="58364"/>
                </a:lnTo>
                <a:close/>
              </a:path>
            </a:pathLst>
          </a:custGeom>
          <a:solidFill>
            <a:srgbClr val="0000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3" name="object 53"/>
          <p:cNvSpPr/>
          <p:nvPr/>
        </p:nvSpPr>
        <p:spPr>
          <a:xfrm>
            <a:off x="5486552" y="3280220"/>
            <a:ext cx="971550" cy="322421"/>
          </a:xfrm>
          <a:custGeom>
            <a:avLst/>
            <a:gdLst/>
            <a:ahLst/>
            <a:cxnLst/>
            <a:rect l="l" t="t" r="r" b="b"/>
            <a:pathLst>
              <a:path w="1295400" h="429895">
                <a:moveTo>
                  <a:pt x="61043" y="302645"/>
                </a:moveTo>
                <a:lnTo>
                  <a:pt x="22893" y="317020"/>
                </a:lnTo>
                <a:lnTo>
                  <a:pt x="21" y="359471"/>
                </a:lnTo>
                <a:lnTo>
                  <a:pt x="0" y="372237"/>
                </a:lnTo>
                <a:lnTo>
                  <a:pt x="5038" y="386765"/>
                </a:lnTo>
                <a:lnTo>
                  <a:pt x="29098" y="418019"/>
                </a:lnTo>
                <a:lnTo>
                  <a:pt x="61558" y="429532"/>
                </a:lnTo>
                <a:lnTo>
                  <a:pt x="73181" y="428859"/>
                </a:lnTo>
                <a:lnTo>
                  <a:pt x="108722" y="408617"/>
                </a:lnTo>
                <a:lnTo>
                  <a:pt x="126039" y="372237"/>
                </a:lnTo>
                <a:lnTo>
                  <a:pt x="64946" y="372237"/>
                </a:lnTo>
                <a:lnTo>
                  <a:pt x="61390" y="360045"/>
                </a:lnTo>
                <a:lnTo>
                  <a:pt x="121253" y="342525"/>
                </a:lnTo>
                <a:lnTo>
                  <a:pt x="120420" y="340333"/>
                </a:lnTo>
                <a:lnTo>
                  <a:pt x="113541" y="328907"/>
                </a:lnTo>
                <a:lnTo>
                  <a:pt x="105090" y="319405"/>
                </a:lnTo>
                <a:lnTo>
                  <a:pt x="95343" y="311927"/>
                </a:lnTo>
                <a:lnTo>
                  <a:pt x="84570" y="306574"/>
                </a:lnTo>
                <a:lnTo>
                  <a:pt x="73046" y="303447"/>
                </a:lnTo>
                <a:lnTo>
                  <a:pt x="61043" y="302645"/>
                </a:lnTo>
                <a:close/>
              </a:path>
              <a:path w="1295400" h="429895">
                <a:moveTo>
                  <a:pt x="121253" y="342525"/>
                </a:moveTo>
                <a:lnTo>
                  <a:pt x="61390" y="360045"/>
                </a:lnTo>
                <a:lnTo>
                  <a:pt x="64946" y="372237"/>
                </a:lnTo>
                <a:lnTo>
                  <a:pt x="125550" y="354500"/>
                </a:lnTo>
                <a:lnTo>
                  <a:pt x="125456" y="353583"/>
                </a:lnTo>
                <a:lnTo>
                  <a:pt x="121253" y="342525"/>
                </a:lnTo>
                <a:close/>
              </a:path>
              <a:path w="1295400" h="429895">
                <a:moveTo>
                  <a:pt x="125550" y="354500"/>
                </a:moveTo>
                <a:lnTo>
                  <a:pt x="64946" y="372237"/>
                </a:lnTo>
                <a:lnTo>
                  <a:pt x="126039" y="372237"/>
                </a:lnTo>
                <a:lnTo>
                  <a:pt x="126683" y="365544"/>
                </a:lnTo>
                <a:lnTo>
                  <a:pt x="125550" y="354500"/>
                </a:lnTo>
                <a:close/>
              </a:path>
              <a:path w="1295400" h="429895">
                <a:moveTo>
                  <a:pt x="1291639" y="0"/>
                </a:moveTo>
                <a:lnTo>
                  <a:pt x="121253" y="342525"/>
                </a:lnTo>
                <a:lnTo>
                  <a:pt x="125456" y="353583"/>
                </a:lnTo>
                <a:lnTo>
                  <a:pt x="125550" y="354500"/>
                </a:lnTo>
                <a:lnTo>
                  <a:pt x="1295195" y="12191"/>
                </a:lnTo>
                <a:lnTo>
                  <a:pt x="1291639" y="0"/>
                </a:lnTo>
                <a:close/>
              </a:path>
            </a:pathLst>
          </a:custGeom>
          <a:solidFill>
            <a:srgbClr val="0000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4" name="object 54"/>
          <p:cNvSpPr/>
          <p:nvPr/>
        </p:nvSpPr>
        <p:spPr>
          <a:xfrm>
            <a:off x="5782869" y="2529173"/>
            <a:ext cx="865823" cy="801529"/>
          </a:xfrm>
          <a:custGeom>
            <a:avLst/>
            <a:gdLst/>
            <a:ahLst/>
            <a:cxnLst/>
            <a:rect l="l" t="t" r="r" b="b"/>
            <a:pathLst>
              <a:path w="1154429" h="1068704">
                <a:moveTo>
                  <a:pt x="57635" y="942094"/>
                </a:moveTo>
                <a:lnTo>
                  <a:pt x="20378" y="958342"/>
                </a:lnTo>
                <a:lnTo>
                  <a:pt x="0" y="1001637"/>
                </a:lnTo>
                <a:lnTo>
                  <a:pt x="488" y="1013605"/>
                </a:lnTo>
                <a:lnTo>
                  <a:pt x="25222" y="1055495"/>
                </a:lnTo>
                <a:lnTo>
                  <a:pt x="59051" y="1068274"/>
                </a:lnTo>
                <a:lnTo>
                  <a:pt x="70921" y="1068063"/>
                </a:lnTo>
                <a:lnTo>
                  <a:pt x="112923" y="1044192"/>
                </a:lnTo>
                <a:lnTo>
                  <a:pt x="126401" y="1009777"/>
                </a:lnTo>
                <a:lnTo>
                  <a:pt x="67749" y="1009777"/>
                </a:lnTo>
                <a:lnTo>
                  <a:pt x="59113" y="1000379"/>
                </a:lnTo>
                <a:lnTo>
                  <a:pt x="105057" y="958076"/>
                </a:lnTo>
                <a:lnTo>
                  <a:pt x="103312" y="956463"/>
                </a:lnTo>
                <a:lnTo>
                  <a:pt x="92469" y="949498"/>
                </a:lnTo>
                <a:lnTo>
                  <a:pt x="81060" y="944798"/>
                </a:lnTo>
                <a:lnTo>
                  <a:pt x="69358" y="942338"/>
                </a:lnTo>
                <a:lnTo>
                  <a:pt x="57635" y="942094"/>
                </a:lnTo>
                <a:close/>
              </a:path>
              <a:path w="1154429" h="1068704">
                <a:moveTo>
                  <a:pt x="105057" y="958076"/>
                </a:moveTo>
                <a:lnTo>
                  <a:pt x="59113" y="1000379"/>
                </a:lnTo>
                <a:lnTo>
                  <a:pt x="67749" y="1009777"/>
                </a:lnTo>
                <a:lnTo>
                  <a:pt x="114168" y="967036"/>
                </a:lnTo>
                <a:lnTo>
                  <a:pt x="113318" y="965715"/>
                </a:lnTo>
                <a:lnTo>
                  <a:pt x="105057" y="958076"/>
                </a:lnTo>
                <a:close/>
              </a:path>
              <a:path w="1154429" h="1068704">
                <a:moveTo>
                  <a:pt x="114168" y="967036"/>
                </a:moveTo>
                <a:lnTo>
                  <a:pt x="67749" y="1009777"/>
                </a:lnTo>
                <a:lnTo>
                  <a:pt x="126401" y="1009777"/>
                </a:lnTo>
                <a:lnTo>
                  <a:pt x="126430" y="998472"/>
                </a:lnTo>
                <a:lnTo>
                  <a:pt x="124251" y="986920"/>
                </a:lnTo>
                <a:lnTo>
                  <a:pt x="119876" y="975903"/>
                </a:lnTo>
                <a:lnTo>
                  <a:pt x="114168" y="967036"/>
                </a:lnTo>
                <a:close/>
              </a:path>
              <a:path w="1154429" h="1068704">
                <a:moveTo>
                  <a:pt x="1145598" y="0"/>
                </a:moveTo>
                <a:lnTo>
                  <a:pt x="105057" y="958076"/>
                </a:lnTo>
                <a:lnTo>
                  <a:pt x="113318" y="965715"/>
                </a:lnTo>
                <a:lnTo>
                  <a:pt x="114168" y="967036"/>
                </a:lnTo>
                <a:lnTo>
                  <a:pt x="1154234" y="9398"/>
                </a:lnTo>
                <a:lnTo>
                  <a:pt x="1145598" y="0"/>
                </a:lnTo>
                <a:close/>
              </a:path>
            </a:pathLst>
          </a:custGeom>
          <a:solidFill>
            <a:srgbClr val="0000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5" name="object 55"/>
          <p:cNvSpPr/>
          <p:nvPr/>
        </p:nvSpPr>
        <p:spPr>
          <a:xfrm>
            <a:off x="3849500" y="2211610"/>
            <a:ext cx="95250" cy="832485"/>
          </a:xfrm>
          <a:custGeom>
            <a:avLst/>
            <a:gdLst/>
            <a:ahLst/>
            <a:cxnLst/>
            <a:rect l="l" t="t" r="r" b="b"/>
            <a:pathLst>
              <a:path w="127000" h="1109980">
                <a:moveTo>
                  <a:pt x="56406" y="983586"/>
                </a:moveTo>
                <a:lnTo>
                  <a:pt x="12500" y="1009069"/>
                </a:lnTo>
                <a:lnTo>
                  <a:pt x="0" y="1049949"/>
                </a:lnTo>
                <a:lnTo>
                  <a:pt x="2324" y="1063932"/>
                </a:lnTo>
                <a:lnTo>
                  <a:pt x="25336" y="1097140"/>
                </a:lnTo>
                <a:lnTo>
                  <a:pt x="65489" y="1109949"/>
                </a:lnTo>
                <a:lnTo>
                  <a:pt x="79710" y="1107875"/>
                </a:lnTo>
                <a:lnTo>
                  <a:pt x="113623" y="1085306"/>
                </a:lnTo>
                <a:lnTo>
                  <a:pt x="126718" y="1046607"/>
                </a:lnTo>
                <a:lnTo>
                  <a:pt x="56933" y="1046607"/>
                </a:lnTo>
                <a:lnTo>
                  <a:pt x="56406" y="983586"/>
                </a:lnTo>
                <a:close/>
              </a:path>
              <a:path w="127000" h="1109980">
                <a:moveTo>
                  <a:pt x="58783" y="983146"/>
                </a:moveTo>
                <a:lnTo>
                  <a:pt x="56406" y="983586"/>
                </a:lnTo>
                <a:lnTo>
                  <a:pt x="56933" y="1046607"/>
                </a:lnTo>
                <a:lnTo>
                  <a:pt x="69633" y="1046479"/>
                </a:lnTo>
                <a:lnTo>
                  <a:pt x="69111" y="984067"/>
                </a:lnTo>
                <a:lnTo>
                  <a:pt x="58783" y="983146"/>
                </a:lnTo>
                <a:close/>
              </a:path>
              <a:path w="127000" h="1109980">
                <a:moveTo>
                  <a:pt x="69111" y="984067"/>
                </a:moveTo>
                <a:lnTo>
                  <a:pt x="69633" y="1046479"/>
                </a:lnTo>
                <a:lnTo>
                  <a:pt x="56933" y="1046607"/>
                </a:lnTo>
                <a:lnTo>
                  <a:pt x="126718" y="1046607"/>
                </a:lnTo>
                <a:lnTo>
                  <a:pt x="110496" y="1004459"/>
                </a:lnTo>
                <a:lnTo>
                  <a:pt x="74129" y="984514"/>
                </a:lnTo>
                <a:lnTo>
                  <a:pt x="69111" y="984067"/>
                </a:lnTo>
                <a:close/>
              </a:path>
              <a:path w="127000" h="1109980">
                <a:moveTo>
                  <a:pt x="69103" y="983146"/>
                </a:moveTo>
                <a:lnTo>
                  <a:pt x="58783" y="983146"/>
                </a:lnTo>
                <a:lnTo>
                  <a:pt x="69111" y="984067"/>
                </a:lnTo>
                <a:lnTo>
                  <a:pt x="69103" y="983146"/>
                </a:lnTo>
                <a:close/>
              </a:path>
              <a:path w="127000" h="1109980">
                <a:moveTo>
                  <a:pt x="60870" y="0"/>
                </a:moveTo>
                <a:lnTo>
                  <a:pt x="48170" y="126"/>
                </a:lnTo>
                <a:lnTo>
                  <a:pt x="56406" y="983586"/>
                </a:lnTo>
                <a:lnTo>
                  <a:pt x="58783" y="983146"/>
                </a:lnTo>
                <a:lnTo>
                  <a:pt x="69103" y="983146"/>
                </a:lnTo>
                <a:lnTo>
                  <a:pt x="60870" y="0"/>
                </a:lnTo>
                <a:close/>
              </a:path>
            </a:pathLst>
          </a:custGeom>
          <a:solidFill>
            <a:srgbClr val="0000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6" name="object 56"/>
          <p:cNvSpPr txBox="1"/>
          <p:nvPr/>
        </p:nvSpPr>
        <p:spPr>
          <a:xfrm>
            <a:off x="7007161" y="3183189"/>
            <a:ext cx="819150" cy="282129"/>
          </a:xfrm>
          <a:prstGeom prst="rect">
            <a:avLst/>
          </a:prstGeom>
        </p:spPr>
        <p:txBody>
          <a:bodyPr vert="horz" wrap="square" lIns="0" tIns="0" rIns="0" bIns="0" rtlCol="0">
            <a:spAutoFit/>
          </a:bodyPr>
          <a:lstStyle/>
          <a:p>
            <a:pPr marL="9525">
              <a:lnSpc>
                <a:spcPts val="1073"/>
              </a:lnSpc>
            </a:pPr>
            <a:r>
              <a:rPr sz="900" b="1" spc="-11" dirty="0">
                <a:solidFill>
                  <a:srgbClr val="0000FF"/>
                </a:solidFill>
                <a:latin typeface="標楷體" panose="03000509000000000000" pitchFamily="65" charset="-120"/>
                <a:ea typeface="標楷體" panose="03000509000000000000" pitchFamily="65" charset="-120"/>
                <a:cs typeface="Verdana"/>
              </a:rPr>
              <a:t>2018</a:t>
            </a:r>
            <a:endParaRPr sz="900">
              <a:latin typeface="標楷體" panose="03000509000000000000" pitchFamily="65" charset="-120"/>
              <a:ea typeface="標楷體" panose="03000509000000000000" pitchFamily="65" charset="-120"/>
              <a:cs typeface="Verdana"/>
            </a:endParaRPr>
          </a:p>
          <a:p>
            <a:pPr marL="9525">
              <a:lnSpc>
                <a:spcPts val="1073"/>
              </a:lnSpc>
            </a:pPr>
            <a:r>
              <a:rPr sz="900" b="1" dirty="0">
                <a:solidFill>
                  <a:srgbClr val="0000FF"/>
                </a:solidFill>
                <a:latin typeface="標楷體" panose="03000509000000000000" pitchFamily="65" charset="-120"/>
                <a:ea typeface="標楷體" panose="03000509000000000000" pitchFamily="65" charset="-120"/>
                <a:cs typeface="微軟正黑體"/>
              </a:rPr>
              <a:t>資通安全管理法</a:t>
            </a:r>
            <a:endParaRPr sz="900">
              <a:latin typeface="標楷體" panose="03000509000000000000" pitchFamily="65" charset="-120"/>
              <a:ea typeface="標楷體" panose="03000509000000000000" pitchFamily="65" charset="-120"/>
              <a:cs typeface="微軟正黑體"/>
            </a:endParaRPr>
          </a:p>
        </p:txBody>
      </p:sp>
      <p:sp>
        <p:nvSpPr>
          <p:cNvPr id="57" name="object 57"/>
          <p:cNvSpPr txBox="1"/>
          <p:nvPr/>
        </p:nvSpPr>
        <p:spPr>
          <a:xfrm>
            <a:off x="5677852" y="5190671"/>
            <a:ext cx="1401128" cy="567528"/>
          </a:xfrm>
          <a:prstGeom prst="rect">
            <a:avLst/>
          </a:prstGeom>
        </p:spPr>
        <p:txBody>
          <a:bodyPr vert="horz" wrap="square" lIns="0" tIns="0" rIns="0" bIns="0" rtlCol="0">
            <a:spAutoFit/>
          </a:bodyPr>
          <a:lstStyle/>
          <a:p>
            <a:pPr marL="9525"/>
            <a:r>
              <a:rPr sz="788" dirty="0">
                <a:latin typeface="標楷體" panose="03000509000000000000" pitchFamily="65" charset="-120"/>
                <a:ea typeface="標楷體" panose="03000509000000000000" pitchFamily="65" charset="-120"/>
                <a:cs typeface="Verdana"/>
              </a:rPr>
              <a:t>V</a:t>
            </a:r>
            <a:r>
              <a:rPr sz="788" spc="-4" dirty="0">
                <a:latin typeface="標楷體" panose="03000509000000000000" pitchFamily="65" charset="-120"/>
                <a:ea typeface="標楷體" panose="03000509000000000000" pitchFamily="65" charset="-120"/>
                <a:cs typeface="Verdana"/>
              </a:rPr>
              <a:t>ie</a:t>
            </a:r>
            <a:r>
              <a:rPr sz="788" dirty="0">
                <a:latin typeface="標楷體" panose="03000509000000000000" pitchFamily="65" charset="-120"/>
                <a:ea typeface="標楷體" panose="03000509000000000000" pitchFamily="65" charset="-120"/>
                <a:cs typeface="Verdana"/>
              </a:rPr>
              <a:t>tnam</a:t>
            </a:r>
            <a:endParaRPr sz="788">
              <a:latin typeface="標楷體" panose="03000509000000000000" pitchFamily="65" charset="-120"/>
              <a:ea typeface="標楷體" panose="03000509000000000000" pitchFamily="65" charset="-120"/>
              <a:cs typeface="Verdana"/>
            </a:endParaRPr>
          </a:p>
          <a:p>
            <a:pPr marL="9525">
              <a:spcBef>
                <a:spcPts val="229"/>
              </a:spcBef>
            </a:pPr>
            <a:r>
              <a:rPr sz="900" b="1" spc="-11" dirty="0">
                <a:solidFill>
                  <a:srgbClr val="0000FF"/>
                </a:solidFill>
                <a:latin typeface="標楷體" panose="03000509000000000000" pitchFamily="65" charset="-120"/>
                <a:ea typeface="標楷體" panose="03000509000000000000" pitchFamily="65" charset="-120"/>
                <a:cs typeface="Verdana"/>
              </a:rPr>
              <a:t>2019</a:t>
            </a:r>
            <a:endParaRPr sz="900">
              <a:latin typeface="標楷體" panose="03000509000000000000" pitchFamily="65" charset="-120"/>
              <a:ea typeface="標楷體" panose="03000509000000000000" pitchFamily="65" charset="-120"/>
              <a:cs typeface="Verdana"/>
            </a:endParaRPr>
          </a:p>
          <a:p>
            <a:pPr marL="9525">
              <a:lnSpc>
                <a:spcPts val="1073"/>
              </a:lnSpc>
            </a:pPr>
            <a:r>
              <a:rPr sz="900" b="1" spc="-4" dirty="0">
                <a:solidFill>
                  <a:srgbClr val="0000FF"/>
                </a:solidFill>
                <a:latin typeface="標楷體" panose="03000509000000000000" pitchFamily="65" charset="-120"/>
                <a:ea typeface="標楷體" panose="03000509000000000000" pitchFamily="65" charset="-120"/>
                <a:cs typeface="Verdana"/>
              </a:rPr>
              <a:t>L</a:t>
            </a:r>
            <a:r>
              <a:rPr sz="900" b="1" dirty="0">
                <a:solidFill>
                  <a:srgbClr val="0000FF"/>
                </a:solidFill>
                <a:latin typeface="標楷體" panose="03000509000000000000" pitchFamily="65" charset="-120"/>
                <a:ea typeface="標楷體" panose="03000509000000000000" pitchFamily="65" charset="-120"/>
                <a:cs typeface="Verdana"/>
              </a:rPr>
              <a:t>aw</a:t>
            </a:r>
            <a:r>
              <a:rPr sz="900" b="1" spc="-11" dirty="0">
                <a:solidFill>
                  <a:srgbClr val="0000FF"/>
                </a:solidFill>
                <a:latin typeface="標楷體" panose="03000509000000000000" pitchFamily="65" charset="-120"/>
                <a:ea typeface="標楷體" panose="03000509000000000000" pitchFamily="65" charset="-120"/>
                <a:cs typeface="Verdana"/>
              </a:rPr>
              <a:t> </a:t>
            </a:r>
            <a:r>
              <a:rPr sz="900" b="1" spc="-8" dirty="0">
                <a:solidFill>
                  <a:srgbClr val="0000FF"/>
                </a:solidFill>
                <a:latin typeface="標楷體" panose="03000509000000000000" pitchFamily="65" charset="-120"/>
                <a:ea typeface="標楷體" panose="03000509000000000000" pitchFamily="65" charset="-120"/>
                <a:cs typeface="Verdana"/>
              </a:rPr>
              <a:t>o</a:t>
            </a:r>
            <a:r>
              <a:rPr sz="900" b="1" dirty="0">
                <a:solidFill>
                  <a:srgbClr val="0000FF"/>
                </a:solidFill>
                <a:latin typeface="標楷體" panose="03000509000000000000" pitchFamily="65" charset="-120"/>
                <a:ea typeface="標楷體" panose="03000509000000000000" pitchFamily="65" charset="-120"/>
                <a:cs typeface="Verdana"/>
              </a:rPr>
              <a:t>n</a:t>
            </a:r>
            <a:r>
              <a:rPr sz="900" b="1" spc="-4" dirty="0">
                <a:solidFill>
                  <a:srgbClr val="0000FF"/>
                </a:solidFill>
                <a:latin typeface="標楷體" panose="03000509000000000000" pitchFamily="65" charset="-120"/>
                <a:ea typeface="標楷體" panose="03000509000000000000" pitchFamily="65" charset="-120"/>
                <a:cs typeface="Verdana"/>
              </a:rPr>
              <a:t> </a:t>
            </a:r>
            <a:r>
              <a:rPr sz="900" b="1" spc="-11" dirty="0">
                <a:solidFill>
                  <a:srgbClr val="0000FF"/>
                </a:solidFill>
                <a:latin typeface="標楷體" panose="03000509000000000000" pitchFamily="65" charset="-120"/>
                <a:ea typeface="標楷體" panose="03000509000000000000" pitchFamily="65" charset="-120"/>
                <a:cs typeface="Verdana"/>
              </a:rPr>
              <a:t>C</a:t>
            </a:r>
            <a:r>
              <a:rPr sz="900" b="1" dirty="0">
                <a:solidFill>
                  <a:srgbClr val="0000FF"/>
                </a:solidFill>
                <a:latin typeface="標楷體" panose="03000509000000000000" pitchFamily="65" charset="-120"/>
                <a:ea typeface="標楷體" panose="03000509000000000000" pitchFamily="65" charset="-120"/>
                <a:cs typeface="Verdana"/>
              </a:rPr>
              <a:t>yb</a:t>
            </a:r>
            <a:r>
              <a:rPr sz="900" b="1" spc="-8" dirty="0">
                <a:solidFill>
                  <a:srgbClr val="0000FF"/>
                </a:solidFill>
                <a:latin typeface="標楷體" panose="03000509000000000000" pitchFamily="65" charset="-120"/>
                <a:ea typeface="標楷體" panose="03000509000000000000" pitchFamily="65" charset="-120"/>
                <a:cs typeface="Verdana"/>
              </a:rPr>
              <a:t>e</a:t>
            </a:r>
            <a:r>
              <a:rPr sz="900" b="1" dirty="0">
                <a:solidFill>
                  <a:srgbClr val="0000FF"/>
                </a:solidFill>
                <a:latin typeface="標楷體" panose="03000509000000000000" pitchFamily="65" charset="-120"/>
                <a:ea typeface="標楷體" panose="03000509000000000000" pitchFamily="65" charset="-120"/>
                <a:cs typeface="Verdana"/>
              </a:rPr>
              <a:t>rs</a:t>
            </a:r>
            <a:r>
              <a:rPr sz="900" b="1" spc="-8" dirty="0">
                <a:solidFill>
                  <a:srgbClr val="0000FF"/>
                </a:solidFill>
                <a:latin typeface="標楷體" panose="03000509000000000000" pitchFamily="65" charset="-120"/>
                <a:ea typeface="標楷體" panose="03000509000000000000" pitchFamily="65" charset="-120"/>
                <a:cs typeface="Verdana"/>
              </a:rPr>
              <a:t>e</a:t>
            </a:r>
            <a:r>
              <a:rPr sz="900" b="1" spc="-4" dirty="0">
                <a:solidFill>
                  <a:srgbClr val="0000FF"/>
                </a:solidFill>
                <a:latin typeface="標楷體" panose="03000509000000000000" pitchFamily="65" charset="-120"/>
                <a:ea typeface="標楷體" panose="03000509000000000000" pitchFamily="65" charset="-120"/>
                <a:cs typeface="Verdana"/>
              </a:rPr>
              <a:t>cu</a:t>
            </a:r>
            <a:r>
              <a:rPr sz="900" b="1" dirty="0">
                <a:solidFill>
                  <a:srgbClr val="0000FF"/>
                </a:solidFill>
                <a:latin typeface="標楷體" panose="03000509000000000000" pitchFamily="65" charset="-120"/>
                <a:ea typeface="標楷體" panose="03000509000000000000" pitchFamily="65" charset="-120"/>
                <a:cs typeface="Verdana"/>
              </a:rPr>
              <a:t>r</a:t>
            </a:r>
            <a:r>
              <a:rPr sz="900" b="1" spc="-8" dirty="0">
                <a:solidFill>
                  <a:srgbClr val="0000FF"/>
                </a:solidFill>
                <a:latin typeface="標楷體" panose="03000509000000000000" pitchFamily="65" charset="-120"/>
                <a:ea typeface="標楷體" panose="03000509000000000000" pitchFamily="65" charset="-120"/>
                <a:cs typeface="Verdana"/>
              </a:rPr>
              <a:t>ity</a:t>
            </a:r>
            <a:endParaRPr sz="900">
              <a:latin typeface="標楷體" panose="03000509000000000000" pitchFamily="65" charset="-120"/>
              <a:ea typeface="標楷體" panose="03000509000000000000" pitchFamily="65" charset="-120"/>
              <a:cs typeface="Verdana"/>
            </a:endParaRPr>
          </a:p>
          <a:p>
            <a:pPr marL="9525">
              <a:lnSpc>
                <a:spcPts val="1073"/>
              </a:lnSpc>
            </a:pPr>
            <a:r>
              <a:rPr sz="900" b="1" dirty="0">
                <a:solidFill>
                  <a:srgbClr val="0000FF"/>
                </a:solidFill>
                <a:latin typeface="標楷體" panose="03000509000000000000" pitchFamily="65" charset="-120"/>
                <a:ea typeface="標楷體" panose="03000509000000000000" pitchFamily="65" charset="-120"/>
                <a:cs typeface="微軟正黑體"/>
              </a:rPr>
              <a:t>網路安</a:t>
            </a:r>
            <a:r>
              <a:rPr sz="900" b="1" spc="-8" dirty="0">
                <a:solidFill>
                  <a:srgbClr val="0000FF"/>
                </a:solidFill>
                <a:latin typeface="標楷體" panose="03000509000000000000" pitchFamily="65" charset="-120"/>
                <a:ea typeface="標楷體" panose="03000509000000000000" pitchFamily="65" charset="-120"/>
                <a:cs typeface="微軟正黑體"/>
              </a:rPr>
              <a:t>全</a:t>
            </a:r>
            <a:r>
              <a:rPr sz="900" b="1" dirty="0">
                <a:solidFill>
                  <a:srgbClr val="0000FF"/>
                </a:solidFill>
                <a:latin typeface="標楷體" panose="03000509000000000000" pitchFamily="65" charset="-120"/>
                <a:ea typeface="標楷體" panose="03000509000000000000" pitchFamily="65" charset="-120"/>
                <a:cs typeface="微軟正黑體"/>
              </a:rPr>
              <a:t>法</a:t>
            </a:r>
            <a:endParaRPr sz="900">
              <a:latin typeface="標楷體" panose="03000509000000000000" pitchFamily="65" charset="-120"/>
              <a:ea typeface="標楷體" panose="03000509000000000000" pitchFamily="65" charset="-120"/>
              <a:cs typeface="微軟正黑體"/>
            </a:endParaRPr>
          </a:p>
        </p:txBody>
      </p:sp>
      <p:sp>
        <p:nvSpPr>
          <p:cNvPr id="58" name="object 58"/>
          <p:cNvSpPr/>
          <p:nvPr/>
        </p:nvSpPr>
        <p:spPr>
          <a:xfrm>
            <a:off x="5686711" y="4863694"/>
            <a:ext cx="405622" cy="268433"/>
          </a:xfrm>
          <a:prstGeom prst="rect">
            <a:avLst/>
          </a:prstGeom>
          <a:blipFill>
            <a:blip r:embed="rId13"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9" name="object 59"/>
          <p:cNvSpPr/>
          <p:nvPr/>
        </p:nvSpPr>
        <p:spPr>
          <a:xfrm>
            <a:off x="5285242" y="3680659"/>
            <a:ext cx="608648" cy="1185386"/>
          </a:xfrm>
          <a:custGeom>
            <a:avLst/>
            <a:gdLst/>
            <a:ahLst/>
            <a:cxnLst/>
            <a:rect l="l" t="t" r="r" b="b"/>
            <a:pathLst>
              <a:path w="811529" h="1580514">
                <a:moveTo>
                  <a:pt x="96853" y="116737"/>
                </a:moveTo>
                <a:lnTo>
                  <a:pt x="85037" y="121537"/>
                </a:lnTo>
                <a:lnTo>
                  <a:pt x="799958" y="1580122"/>
                </a:lnTo>
                <a:lnTo>
                  <a:pt x="811388" y="1574534"/>
                </a:lnTo>
                <a:lnTo>
                  <a:pt x="96853" y="116737"/>
                </a:lnTo>
                <a:close/>
              </a:path>
              <a:path w="811529" h="1580514">
                <a:moveTo>
                  <a:pt x="57833" y="0"/>
                </a:moveTo>
                <a:lnTo>
                  <a:pt x="14363" y="22471"/>
                </a:lnTo>
                <a:lnTo>
                  <a:pt x="0" y="66957"/>
                </a:lnTo>
                <a:lnTo>
                  <a:pt x="1951" y="79007"/>
                </a:lnTo>
                <a:lnTo>
                  <a:pt x="26662" y="114463"/>
                </a:lnTo>
                <a:lnTo>
                  <a:pt x="59292" y="125217"/>
                </a:lnTo>
                <a:lnTo>
                  <a:pt x="71603" y="124666"/>
                </a:lnTo>
                <a:lnTo>
                  <a:pt x="84282" y="121844"/>
                </a:lnTo>
                <a:lnTo>
                  <a:pt x="85037" y="121537"/>
                </a:lnTo>
                <a:lnTo>
                  <a:pt x="57643" y="65647"/>
                </a:lnTo>
                <a:lnTo>
                  <a:pt x="69073" y="60059"/>
                </a:lnTo>
                <a:lnTo>
                  <a:pt x="125823" y="60059"/>
                </a:lnTo>
                <a:lnTo>
                  <a:pt x="125737" y="55918"/>
                </a:lnTo>
                <a:lnTo>
                  <a:pt x="102523" y="12899"/>
                </a:lnTo>
                <a:lnTo>
                  <a:pt x="69960" y="55"/>
                </a:lnTo>
                <a:lnTo>
                  <a:pt x="57833" y="0"/>
                </a:lnTo>
                <a:close/>
              </a:path>
              <a:path w="811529" h="1580514">
                <a:moveTo>
                  <a:pt x="69073" y="60059"/>
                </a:moveTo>
                <a:lnTo>
                  <a:pt x="57643" y="65647"/>
                </a:lnTo>
                <a:lnTo>
                  <a:pt x="85037" y="121537"/>
                </a:lnTo>
                <a:lnTo>
                  <a:pt x="96853" y="116737"/>
                </a:lnTo>
                <a:lnTo>
                  <a:pt x="69073" y="60059"/>
                </a:lnTo>
                <a:close/>
              </a:path>
              <a:path w="811529" h="1580514">
                <a:moveTo>
                  <a:pt x="125823" y="60059"/>
                </a:moveTo>
                <a:lnTo>
                  <a:pt x="69073" y="60059"/>
                </a:lnTo>
                <a:lnTo>
                  <a:pt x="96853" y="116737"/>
                </a:lnTo>
                <a:lnTo>
                  <a:pt x="124080" y="79817"/>
                </a:lnTo>
                <a:lnTo>
                  <a:pt x="125992" y="68126"/>
                </a:lnTo>
                <a:lnTo>
                  <a:pt x="125823" y="60059"/>
                </a:lnTo>
                <a:close/>
              </a:path>
            </a:pathLst>
          </a:custGeom>
          <a:solidFill>
            <a:srgbClr val="0000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0" name="object 60"/>
          <p:cNvSpPr/>
          <p:nvPr/>
        </p:nvSpPr>
        <p:spPr>
          <a:xfrm>
            <a:off x="5471637" y="3618536"/>
            <a:ext cx="1185386" cy="430530"/>
          </a:xfrm>
          <a:custGeom>
            <a:avLst/>
            <a:gdLst/>
            <a:ahLst/>
            <a:cxnLst/>
            <a:rect l="l" t="t" r="r" b="b"/>
            <a:pathLst>
              <a:path w="1580515" h="574039">
                <a:moveTo>
                  <a:pt x="124956" y="77146"/>
                </a:moveTo>
                <a:lnTo>
                  <a:pt x="123604" y="83224"/>
                </a:lnTo>
                <a:lnTo>
                  <a:pt x="120937" y="89185"/>
                </a:lnTo>
                <a:lnTo>
                  <a:pt x="1576323" y="573419"/>
                </a:lnTo>
                <a:lnTo>
                  <a:pt x="1580387" y="561354"/>
                </a:lnTo>
                <a:lnTo>
                  <a:pt x="124956" y="77146"/>
                </a:lnTo>
                <a:close/>
              </a:path>
              <a:path w="1580515" h="574039">
                <a:moveTo>
                  <a:pt x="58232" y="0"/>
                </a:moveTo>
                <a:lnTo>
                  <a:pt x="15553" y="21416"/>
                </a:lnTo>
                <a:lnTo>
                  <a:pt x="0" y="68376"/>
                </a:lnTo>
                <a:lnTo>
                  <a:pt x="2163" y="80450"/>
                </a:lnTo>
                <a:lnTo>
                  <a:pt x="31574" y="118332"/>
                </a:lnTo>
                <a:lnTo>
                  <a:pt x="68426" y="126626"/>
                </a:lnTo>
                <a:lnTo>
                  <a:pt x="80488" y="124450"/>
                </a:lnTo>
                <a:lnTo>
                  <a:pt x="118345" y="94980"/>
                </a:lnTo>
                <a:lnTo>
                  <a:pt x="120937" y="89185"/>
                </a:lnTo>
                <a:lnTo>
                  <a:pt x="61340" y="69356"/>
                </a:lnTo>
                <a:lnTo>
                  <a:pt x="65277" y="57291"/>
                </a:lnTo>
                <a:lnTo>
                  <a:pt x="126464" y="57291"/>
                </a:lnTo>
                <a:lnTo>
                  <a:pt x="124474" y="46160"/>
                </a:lnTo>
                <a:lnTo>
                  <a:pt x="95024" y="8296"/>
                </a:lnTo>
                <a:lnTo>
                  <a:pt x="70698" y="242"/>
                </a:lnTo>
                <a:lnTo>
                  <a:pt x="58232" y="0"/>
                </a:lnTo>
                <a:close/>
              </a:path>
              <a:path w="1580515" h="574039">
                <a:moveTo>
                  <a:pt x="65277" y="57291"/>
                </a:moveTo>
                <a:lnTo>
                  <a:pt x="61340" y="69356"/>
                </a:lnTo>
                <a:lnTo>
                  <a:pt x="120937" y="89185"/>
                </a:lnTo>
                <a:lnTo>
                  <a:pt x="123604" y="83224"/>
                </a:lnTo>
                <a:lnTo>
                  <a:pt x="124956" y="77146"/>
                </a:lnTo>
                <a:lnTo>
                  <a:pt x="65277" y="57291"/>
                </a:lnTo>
                <a:close/>
              </a:path>
              <a:path w="1580515" h="574039">
                <a:moveTo>
                  <a:pt x="126464" y="57291"/>
                </a:moveTo>
                <a:lnTo>
                  <a:pt x="65277" y="57291"/>
                </a:lnTo>
                <a:lnTo>
                  <a:pt x="124956" y="77146"/>
                </a:lnTo>
                <a:lnTo>
                  <a:pt x="126393" y="70687"/>
                </a:lnTo>
                <a:lnTo>
                  <a:pt x="126631" y="58225"/>
                </a:lnTo>
                <a:lnTo>
                  <a:pt x="126464" y="57291"/>
                </a:lnTo>
                <a:close/>
              </a:path>
            </a:pathLst>
          </a:custGeom>
          <a:solidFill>
            <a:srgbClr val="0000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1" name="object 61"/>
          <p:cNvSpPr/>
          <p:nvPr/>
        </p:nvSpPr>
        <p:spPr>
          <a:xfrm>
            <a:off x="6655403" y="3915222"/>
            <a:ext cx="513988" cy="257680"/>
          </a:xfrm>
          <a:prstGeom prst="rect">
            <a:avLst/>
          </a:prstGeom>
          <a:blipFill>
            <a:blip r:embed="rId14"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2" name="object 62"/>
          <p:cNvSpPr txBox="1"/>
          <p:nvPr/>
        </p:nvSpPr>
        <p:spPr>
          <a:xfrm>
            <a:off x="6621018" y="3743652"/>
            <a:ext cx="503396" cy="242502"/>
          </a:xfrm>
          <a:prstGeom prst="rect">
            <a:avLst/>
          </a:prstGeom>
        </p:spPr>
        <p:txBody>
          <a:bodyPr vert="horz" wrap="square" lIns="0" tIns="0" rIns="0" bIns="0" rtlCol="0">
            <a:spAutoFit/>
          </a:bodyPr>
          <a:lstStyle/>
          <a:p>
            <a:pPr marL="9525"/>
            <a:r>
              <a:rPr sz="788" dirty="0">
                <a:latin typeface="標楷體" panose="03000509000000000000" pitchFamily="65" charset="-120"/>
                <a:ea typeface="標楷體" panose="03000509000000000000" pitchFamily="65" charset="-120"/>
                <a:cs typeface="Verdana"/>
              </a:rPr>
              <a:t>Philippine</a:t>
            </a:r>
            <a:endParaRPr sz="788">
              <a:latin typeface="標楷體" panose="03000509000000000000" pitchFamily="65" charset="-120"/>
              <a:ea typeface="標楷體" panose="03000509000000000000" pitchFamily="65" charset="-120"/>
              <a:cs typeface="Verdana"/>
            </a:endParaRPr>
          </a:p>
        </p:txBody>
      </p:sp>
      <p:sp>
        <p:nvSpPr>
          <p:cNvPr id="63" name="object 63"/>
          <p:cNvSpPr txBox="1"/>
          <p:nvPr/>
        </p:nvSpPr>
        <p:spPr>
          <a:xfrm>
            <a:off x="7243000" y="3888610"/>
            <a:ext cx="1222058" cy="415498"/>
          </a:xfrm>
          <a:prstGeom prst="rect">
            <a:avLst/>
          </a:prstGeom>
        </p:spPr>
        <p:txBody>
          <a:bodyPr vert="horz" wrap="square" lIns="0" tIns="0" rIns="0" bIns="0" rtlCol="0">
            <a:spAutoFit/>
          </a:bodyPr>
          <a:lstStyle/>
          <a:p>
            <a:pPr marL="9525"/>
            <a:r>
              <a:rPr sz="900" b="1" spc="-11" dirty="0">
                <a:solidFill>
                  <a:srgbClr val="0000FF"/>
                </a:solidFill>
                <a:latin typeface="標楷體" panose="03000509000000000000" pitchFamily="65" charset="-120"/>
                <a:ea typeface="標楷體" panose="03000509000000000000" pitchFamily="65" charset="-120"/>
                <a:cs typeface="Verdana"/>
              </a:rPr>
              <a:t>2022</a:t>
            </a:r>
            <a:endParaRPr sz="900">
              <a:latin typeface="標楷體" panose="03000509000000000000" pitchFamily="65" charset="-120"/>
              <a:ea typeface="標楷體" panose="03000509000000000000" pitchFamily="65" charset="-120"/>
              <a:cs typeface="Verdana"/>
            </a:endParaRPr>
          </a:p>
          <a:p>
            <a:pPr marL="9525" marR="3810"/>
            <a:r>
              <a:rPr sz="900" b="1" spc="-8" dirty="0">
                <a:solidFill>
                  <a:srgbClr val="0000FF"/>
                </a:solidFill>
                <a:latin typeface="標楷體" panose="03000509000000000000" pitchFamily="65" charset="-120"/>
                <a:ea typeface="標楷體" panose="03000509000000000000" pitchFamily="65" charset="-120"/>
                <a:cs typeface="Verdana"/>
              </a:rPr>
              <a:t>National </a:t>
            </a:r>
            <a:r>
              <a:rPr sz="900" b="1" spc="-11" dirty="0">
                <a:solidFill>
                  <a:srgbClr val="0000FF"/>
                </a:solidFill>
                <a:latin typeface="標楷體" panose="03000509000000000000" pitchFamily="65" charset="-120"/>
                <a:ea typeface="標楷體" panose="03000509000000000000" pitchFamily="65" charset="-120"/>
                <a:cs typeface="Verdana"/>
              </a:rPr>
              <a:t>C</a:t>
            </a:r>
            <a:r>
              <a:rPr sz="900" b="1" dirty="0">
                <a:solidFill>
                  <a:srgbClr val="0000FF"/>
                </a:solidFill>
                <a:latin typeface="標楷體" panose="03000509000000000000" pitchFamily="65" charset="-120"/>
                <a:ea typeface="標楷體" panose="03000509000000000000" pitchFamily="65" charset="-120"/>
                <a:cs typeface="Verdana"/>
              </a:rPr>
              <a:t>yb</a:t>
            </a:r>
            <a:r>
              <a:rPr sz="900" b="1" spc="-8" dirty="0">
                <a:solidFill>
                  <a:srgbClr val="0000FF"/>
                </a:solidFill>
                <a:latin typeface="標楷體" panose="03000509000000000000" pitchFamily="65" charset="-120"/>
                <a:ea typeface="標楷體" panose="03000509000000000000" pitchFamily="65" charset="-120"/>
                <a:cs typeface="Verdana"/>
              </a:rPr>
              <a:t>e</a:t>
            </a:r>
            <a:r>
              <a:rPr sz="900" b="1" dirty="0">
                <a:solidFill>
                  <a:srgbClr val="0000FF"/>
                </a:solidFill>
                <a:latin typeface="標楷體" panose="03000509000000000000" pitchFamily="65" charset="-120"/>
                <a:ea typeface="標楷體" panose="03000509000000000000" pitchFamily="65" charset="-120"/>
                <a:cs typeface="Verdana"/>
              </a:rPr>
              <a:t>rs</a:t>
            </a:r>
            <a:r>
              <a:rPr sz="900" b="1" spc="-8" dirty="0">
                <a:solidFill>
                  <a:srgbClr val="0000FF"/>
                </a:solidFill>
                <a:latin typeface="標楷體" panose="03000509000000000000" pitchFamily="65" charset="-120"/>
                <a:ea typeface="標楷體" panose="03000509000000000000" pitchFamily="65" charset="-120"/>
                <a:cs typeface="Verdana"/>
              </a:rPr>
              <a:t>e</a:t>
            </a:r>
            <a:r>
              <a:rPr sz="900" b="1" spc="-4" dirty="0">
                <a:solidFill>
                  <a:srgbClr val="0000FF"/>
                </a:solidFill>
                <a:latin typeface="標楷體" panose="03000509000000000000" pitchFamily="65" charset="-120"/>
                <a:ea typeface="標楷體" panose="03000509000000000000" pitchFamily="65" charset="-120"/>
                <a:cs typeface="Verdana"/>
              </a:rPr>
              <a:t>cu</a:t>
            </a:r>
            <a:r>
              <a:rPr sz="900" b="1" dirty="0">
                <a:solidFill>
                  <a:srgbClr val="0000FF"/>
                </a:solidFill>
                <a:latin typeface="標楷體" panose="03000509000000000000" pitchFamily="65" charset="-120"/>
                <a:ea typeface="標楷體" panose="03000509000000000000" pitchFamily="65" charset="-120"/>
                <a:cs typeface="Verdana"/>
              </a:rPr>
              <a:t>r</a:t>
            </a:r>
            <a:r>
              <a:rPr sz="900" b="1" spc="-8" dirty="0">
                <a:solidFill>
                  <a:srgbClr val="0000FF"/>
                </a:solidFill>
                <a:latin typeface="標楷體" panose="03000509000000000000" pitchFamily="65" charset="-120"/>
                <a:ea typeface="標楷體" panose="03000509000000000000" pitchFamily="65" charset="-120"/>
                <a:cs typeface="Verdana"/>
              </a:rPr>
              <a:t>ity</a:t>
            </a:r>
            <a:r>
              <a:rPr sz="900" b="1" dirty="0">
                <a:solidFill>
                  <a:srgbClr val="0000FF"/>
                </a:solidFill>
                <a:latin typeface="標楷體" panose="03000509000000000000" pitchFamily="65" charset="-120"/>
                <a:ea typeface="標楷體" panose="03000509000000000000" pitchFamily="65" charset="-120"/>
                <a:cs typeface="Verdana"/>
              </a:rPr>
              <a:t> </a:t>
            </a:r>
            <a:r>
              <a:rPr sz="900" b="1" spc="-11" dirty="0">
                <a:solidFill>
                  <a:srgbClr val="0000FF"/>
                </a:solidFill>
                <a:latin typeface="標楷體" panose="03000509000000000000" pitchFamily="65" charset="-120"/>
                <a:ea typeface="標楷體" panose="03000509000000000000" pitchFamily="65" charset="-120"/>
                <a:cs typeface="Verdana"/>
              </a:rPr>
              <a:t>P</a:t>
            </a:r>
            <a:r>
              <a:rPr sz="900" b="1" dirty="0">
                <a:solidFill>
                  <a:srgbClr val="0000FF"/>
                </a:solidFill>
                <a:latin typeface="標楷體" panose="03000509000000000000" pitchFamily="65" charset="-120"/>
                <a:ea typeface="標楷體" panose="03000509000000000000" pitchFamily="65" charset="-120"/>
                <a:cs typeface="Verdana"/>
              </a:rPr>
              <a:t>lan</a:t>
            </a:r>
            <a:endParaRPr sz="900">
              <a:latin typeface="標楷體" panose="03000509000000000000" pitchFamily="65" charset="-120"/>
              <a:ea typeface="標楷體" panose="03000509000000000000" pitchFamily="65" charset="-120"/>
              <a:cs typeface="Verdana"/>
            </a:endParaRPr>
          </a:p>
        </p:txBody>
      </p:sp>
      <p:sp>
        <p:nvSpPr>
          <p:cNvPr id="67" name="投影片編號版面配置區 3"/>
          <p:cNvSpPr>
            <a:spLocks noGrp="1"/>
          </p:cNvSpPr>
          <p:nvPr>
            <p:ph type="sldNum" sz="quarter" idx="4294967295"/>
          </p:nvPr>
        </p:nvSpPr>
        <p:spPr>
          <a:xfrm>
            <a:off x="7013575" y="6597352"/>
            <a:ext cx="2133600" cy="215900"/>
          </a:xfrm>
          <a:prstGeom prst="rect">
            <a:avLst/>
          </a:prstGeom>
        </p:spPr>
        <p:txBody>
          <a:bodyPr/>
          <a:lstStyle/>
          <a:p>
            <a:pPr algn="r"/>
            <a:fld id="{1D79D9C9-1E4F-4E91-BD47-8FAAE515FF0F}" type="slidenum">
              <a:rPr lang="en-US" altLang="zh-TW" sz="1200" smtClean="0"/>
              <a:pPr algn="r"/>
              <a:t>63</a:t>
            </a:fld>
            <a:endParaRPr lang="en-US" altLang="zh-TW" sz="1200" dirty="0"/>
          </a:p>
        </p:txBody>
      </p:sp>
    </p:spTree>
    <p:extLst>
      <p:ext uri="{BB962C8B-B14F-4D97-AF65-F5344CB8AC3E}">
        <p14:creationId xmlns:p14="http://schemas.microsoft.com/office/powerpoint/2010/main" val="21006970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eaLnBrk="1" hangingPunct="1">
              <a:lnSpc>
                <a:spcPct val="105000"/>
              </a:lnSpc>
            </a:pP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美國聯邦資訊安全管理</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法緣起</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美國資訊安全之法規可以上溯到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1929</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年之聯邦紀錄法</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(Federal Records Act)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1942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年的聯邦報告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法更</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闡明資訊資源管</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理由</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白宮之「管理與預算辦公室</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(office of Management and Budget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，簡稱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OMB)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」之前身「預算局</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(Bureau of Budget)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」主</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責。</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為因應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1952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年起，美國「國家安全局</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(NSA)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」對「機密性」的要求與規範，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1985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OMB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A-130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公告的附件</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III</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正式啟動資訊安全管理法制化的工作項目。</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64</a:t>
            </a:fld>
            <a:endParaRPr lang="en-US" altLang="zh-TW"/>
          </a:p>
        </p:txBody>
      </p:sp>
    </p:spTree>
    <p:extLst>
      <p:ext uri="{BB962C8B-B14F-4D97-AF65-F5344CB8AC3E}">
        <p14:creationId xmlns:p14="http://schemas.microsoft.com/office/powerpoint/2010/main" val="4811726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美國聯邦資訊安全管理</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法發展</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隨著資訊化之日益普及，面對多面向的網路威脅議題，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1998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日，柯林頓總 統之第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63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號總統決策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令將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美國根基於「</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機密性</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」的電腦系統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安全擴</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增至要求「機密性」、「完整性」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可用性」之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資訊安全，</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2002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年</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17</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日美國頒布了「聯邦資訊安全管理法</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(FISMA</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以立法的形式規範美國聯邦政府對資訊安全管理之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要求。</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65</a:t>
            </a:fld>
            <a:endParaRPr lang="en-US" altLang="zh-TW"/>
          </a:p>
        </p:txBody>
      </p:sp>
    </p:spTree>
    <p:extLst>
      <p:ext uri="{BB962C8B-B14F-4D97-AF65-F5344CB8AC3E}">
        <p14:creationId xmlns:p14="http://schemas.microsoft.com/office/powerpoint/2010/main" val="33899920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聯</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邦資訊安全法初探</a:t>
            </a:r>
          </a:p>
        </p:txBody>
      </p:sp>
      <p:sp>
        <p:nvSpPr>
          <p:cNvPr id="3" name="內容版面配置區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隨著資訊化之日益普及，資訊安全管理已成為建立與完善資訊安全法律制度及明 確社會各個面向資訊安全保證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(Assurance)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責任以及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義務之基石。根基於自</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1985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日起， 經由</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OMB A-130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行政規則已建立的機制。定位於</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：提供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確保能夠實現有效的資訊安全控制措施之聯邦運作及其資產中的資訊資源 之綜整性框架。</a:t>
            </a: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66</a:t>
            </a:fld>
            <a:endParaRPr lang="en-US" altLang="zh-TW"/>
          </a:p>
        </p:txBody>
      </p:sp>
    </p:spTree>
    <p:extLst>
      <p:ext uri="{BB962C8B-B14F-4D97-AF65-F5344CB8AC3E}">
        <p14:creationId xmlns:p14="http://schemas.microsoft.com/office/powerpoint/2010/main" val="7055058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通資訊系統安全推動計畫機制</a:t>
            </a:r>
            <a:r>
              <a:rPr lang="zh-TW" altLang="en-US" sz="3600"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示意圖</a:t>
            </a:r>
            <a:endParaRPr lang="zh-TW" altLang="en-US" sz="36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1640" y="1700808"/>
            <a:ext cx="6544910" cy="4645253"/>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67</a:t>
            </a:fld>
            <a:endParaRPr lang="en-US" altLang="zh-TW"/>
          </a:p>
        </p:txBody>
      </p:sp>
    </p:spTree>
    <p:extLst>
      <p:ext uri="{BB962C8B-B14F-4D97-AF65-F5344CB8AC3E}">
        <p14:creationId xmlns:p14="http://schemas.microsoft.com/office/powerpoint/2010/main" val="14434513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FISMA</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內容</a:t>
            </a:r>
          </a:p>
        </p:txBody>
      </p:sp>
      <p:sp>
        <p:nvSpPr>
          <p:cNvPr id="3" name="內容版面配置區 2"/>
          <p:cNvSpPr>
            <a:spLocks noGrp="1"/>
          </p:cNvSpPr>
          <p:nvPr>
            <p:ph idx="1"/>
          </p:nvPr>
        </p:nvSpPr>
        <p:spPr/>
        <p:txBody>
          <a:bodyPr/>
          <a:lstStyle/>
          <a:p>
            <a:pPr marL="0" indent="0">
              <a:buNone/>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FISMA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之主要內容包括</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資訊安全與國家安全系統的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定義</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聯邦各個機關之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責任</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資訊安全的年度</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評估</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4.NIST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5.NIST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法的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修正</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68</a:t>
            </a:fld>
            <a:endParaRPr lang="en-US" altLang="zh-TW"/>
          </a:p>
        </p:txBody>
      </p:sp>
    </p:spTree>
    <p:extLst>
      <p:ext uri="{BB962C8B-B14F-4D97-AF65-F5344CB8AC3E}">
        <p14:creationId xmlns:p14="http://schemas.microsoft.com/office/powerpoint/2010/main" val="15114959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資訊安全管理</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定義</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資訊安全管理之標的指定為：「資訊與資訊系統」，同時將資訊安全管理的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目標指定</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為：「保護資訊及資訊系統以避免未經授權之存取、使用、洩漏、破壞、修改或 銷毀以確保資訊的機密性、完整性及可用性」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69</a:t>
            </a:fld>
            <a:endParaRPr lang="en-US" altLang="zh-TW"/>
          </a:p>
        </p:txBody>
      </p:sp>
    </p:spTree>
    <p:extLst>
      <p:ext uri="{BB962C8B-B14F-4D97-AF65-F5344CB8AC3E}">
        <p14:creationId xmlns:p14="http://schemas.microsoft.com/office/powerpoint/2010/main" val="42049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noFill/>
          <a:ln>
            <a:noFill/>
          </a:ln>
        </p:spPr>
        <p:txBody>
          <a:bodyPr vert="horz" wrap="square" lIns="91440" tIns="45720" rIns="91440" bIns="45720" numCol="1" anchor="ctr" anchorCtr="0" compatLnSpc="1">
            <a:prstTxWarp prst="textNoShape">
              <a:avLst/>
            </a:prstTxWarp>
          </a:bodyPr>
          <a:lstStyle/>
          <a:p>
            <a:pPr eaLnBrk="0" hangingPunct="0"/>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立法歷程</a:t>
            </a:r>
          </a:p>
        </p:txBody>
      </p:sp>
      <p:sp>
        <p:nvSpPr>
          <p:cNvPr id="3" name="投影片編號版面配置區 2"/>
          <p:cNvSpPr>
            <a:spLocks noGrp="1"/>
          </p:cNvSpPr>
          <p:nvPr>
            <p:ph type="sldNum" sz="quarter" idx="10"/>
          </p:nvPr>
        </p:nvSpPr>
        <p:spPr/>
        <p:txBody>
          <a:bodyPr/>
          <a:lstStyle/>
          <a:p>
            <a:fld id="{1D79D9C9-1E4F-4E91-BD47-8FAAE515FF0F}" type="slidenum">
              <a:rPr lang="en-US" altLang="zh-TW" smtClean="0"/>
              <a:pPr/>
              <a:t>7</a:t>
            </a:fld>
            <a:endParaRPr lang="en-US" altLang="zh-TW"/>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980728"/>
            <a:ext cx="8533333" cy="5733333"/>
          </a:xfrm>
          <a:prstGeom prst="rect">
            <a:avLst/>
          </a:prstGeom>
        </p:spPr>
      </p:pic>
    </p:spTree>
    <p:extLst>
      <p:ext uri="{BB962C8B-B14F-4D97-AF65-F5344CB8AC3E}">
        <p14:creationId xmlns:p14="http://schemas.microsoft.com/office/powerpoint/2010/main" val="40869926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資訊安全管理</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定義</a:t>
            </a:r>
            <a:r>
              <a:rPr lang="en-US" altLang="zh-TW"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續</a:t>
            </a:r>
            <a:r>
              <a:rPr lang="en-US" altLang="zh-TW"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機密性</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對保護個人隱私</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與私有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資訊之資訊存取及揭露的授權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限制</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完整性</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防止不恰當之資訊的鑑別性、可 歸責性及不可否認</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性</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可用性</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對資訊之及時以及可靠的存取與利用。</a:t>
            </a: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70</a:t>
            </a:fld>
            <a:endParaRPr lang="en-US" altLang="zh-TW"/>
          </a:p>
        </p:txBody>
      </p:sp>
    </p:spTree>
    <p:extLst>
      <p:ext uri="{BB962C8B-B14F-4D97-AF65-F5344CB8AC3E}">
        <p14:creationId xmlns:p14="http://schemas.microsoft.com/office/powerpoint/2010/main" val="38558889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管理與預算</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辦公室</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責任</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制定</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資訊安全政策、標準與指南，並監督其實作；要求</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聯邦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各個機關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構確立並建置資訊安全保證措施；監督聯邦各個機關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構之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資訊安全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計畫；向國會提出聯邦各個機關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構的資訊安全工作之基本狀況；監督聯</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邦資訊安全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事故中心的合</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規。</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71</a:t>
            </a:fld>
            <a:endParaRPr lang="en-US" altLang="zh-TW"/>
          </a:p>
        </p:txBody>
      </p:sp>
    </p:spTree>
    <p:extLst>
      <p:ext uri="{BB962C8B-B14F-4D97-AF65-F5344CB8AC3E}">
        <p14:creationId xmlns:p14="http://schemas.microsoft.com/office/powerpoint/2010/main" val="21888145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聯邦各個機關</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構之責任</a:t>
            </a:r>
          </a:p>
        </p:txBody>
      </p:sp>
      <p:sp>
        <p:nvSpPr>
          <p:cNvPr id="3" name="內容版面配置區 2"/>
          <p:cNvSpPr>
            <a:spLocks noGrp="1"/>
          </p:cNvSpPr>
          <p:nvPr>
            <p:ph idx="1"/>
          </p:nvPr>
        </p:nvSpPr>
        <p:spPr/>
        <p:txBody>
          <a:bodyPr/>
          <a:lstStyle/>
          <a:p>
            <a:pPr marL="0"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評鑑</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本單位之資訊安全風險，確定其等級，並 提供與其資訊系統相稱的資訊安全防護；部署資訊安全之負責專人，展開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資訊安全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工作；遵循有關政策的規定，並將資訊安全工作融入其機關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構之策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略與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規劃運作的過程中。 </a:t>
            </a: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72</a:t>
            </a:fld>
            <a:endParaRPr lang="en-US" altLang="zh-TW"/>
          </a:p>
        </p:txBody>
      </p:sp>
    </p:spTree>
    <p:extLst>
      <p:ext uri="{BB962C8B-B14F-4D97-AF65-F5344CB8AC3E}">
        <p14:creationId xmlns:p14="http://schemas.microsoft.com/office/powerpoint/2010/main" val="1487294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資訊安全管理實作評鑑</a:t>
            </a:r>
          </a:p>
        </p:txBody>
      </p:sp>
      <p:sp>
        <p:nvSpPr>
          <p:cNvPr id="3" name="內容版面配置區 2"/>
          <p:cNvSpPr>
            <a:spLocks noGrp="1"/>
          </p:cNvSpPr>
          <p:nvPr>
            <p:ph idx="1"/>
          </p:nvPr>
        </p:nvSpPr>
        <p:spPr/>
        <p:txBody>
          <a:bodyPr/>
          <a:lstStyle/>
          <a:p>
            <a:pPr marL="0" indent="0">
              <a:buNone/>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FISMA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要求各個機關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構在每一年再確定之時間前，完成對其資訊安全計畫與實作 之工作結果進行一次獨立評鑑，並將評鑑報告送交</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OMB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OMB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將前述評鑑報告結合</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從其他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通路獲得之資訊編製年度</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FISMA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實作報告提交國會審查，並據以判斷前述實作</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計畫</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效果。</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73</a:t>
            </a:fld>
            <a:endParaRPr lang="en-US" altLang="zh-TW"/>
          </a:p>
        </p:txBody>
      </p:sp>
    </p:spTree>
    <p:extLst>
      <p:ext uri="{BB962C8B-B14F-4D97-AF65-F5344CB8AC3E}">
        <p14:creationId xmlns:p14="http://schemas.microsoft.com/office/powerpoint/2010/main" val="38666121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FISMA</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要求</a:t>
            </a:r>
          </a:p>
        </p:txBody>
      </p:sp>
      <p:sp>
        <p:nvSpPr>
          <p:cNvPr id="3" name="內容版面配置區 2"/>
          <p:cNvSpPr>
            <a:spLocks noGrp="1"/>
          </p:cNvSpPr>
          <p:nvPr>
            <p:ph idx="1"/>
          </p:nvPr>
        </p:nvSpPr>
        <p:spPr/>
        <p:txBody>
          <a:bodyPr/>
          <a:lstStyle/>
          <a:p>
            <a:pPr marL="0" indent="0">
              <a:buNone/>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所有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聯邦機關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構所使用之資訊與資訊系統必須</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分類</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，在針對相應的風險等級提供適當之資訊安全防護；每一類資訊及資訊系統均應</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滿足</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最低的資訊安全要求；所有資訊系統在運行前必須進行驗證與認證</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(C&amp;A</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，通過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C&amp;A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後方投入運行。</a:t>
            </a: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74</a:t>
            </a:fld>
            <a:endParaRPr lang="en-US" altLang="zh-TW"/>
          </a:p>
        </p:txBody>
      </p:sp>
    </p:spTree>
    <p:extLst>
      <p:ext uri="{BB962C8B-B14F-4D97-AF65-F5344CB8AC3E}">
        <p14:creationId xmlns:p14="http://schemas.microsoft.com/office/powerpoint/2010/main" val="18102074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NIST</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之定位</a:t>
            </a:r>
          </a:p>
        </p:txBody>
      </p:sp>
      <p:sp>
        <p:nvSpPr>
          <p:cNvPr id="3" name="內容版面配置區 2"/>
          <p:cNvSpPr>
            <a:spLocks noGrp="1"/>
          </p:cNvSpPr>
          <p:nvPr>
            <p:ph idx="1"/>
          </p:nvPr>
        </p:nvSpPr>
        <p:spPr/>
        <p:txBody>
          <a:bodyPr/>
          <a:lstStyle/>
          <a:p>
            <a:pPr marL="0" indent="0">
              <a:buNone/>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FISMA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責成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NIST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必須為前述資訊安全管理的定義、政策與評鑑等作業制定標準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及指南</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並精進之，以達成資訊安全管理的目標。此項標準化作業已在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2009</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年完成第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階段 工作，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FISMA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實作計畫自</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年起已正式進入</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FISMA2.0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75</a:t>
            </a:fld>
            <a:endParaRPr lang="en-US" altLang="zh-TW"/>
          </a:p>
        </p:txBody>
      </p:sp>
    </p:spTree>
    <p:extLst>
      <p:ext uri="{BB962C8B-B14F-4D97-AF65-F5344CB8AC3E}">
        <p14:creationId xmlns:p14="http://schemas.microsoft.com/office/powerpoint/2010/main" val="9565921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根基於風險管理的</a:t>
            </a:r>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ISMS</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之框架</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346" y="1556792"/>
            <a:ext cx="8251730" cy="4392488"/>
          </a:xfrm>
        </p:spPr>
      </p:pic>
      <p:sp>
        <p:nvSpPr>
          <p:cNvPr id="4" name="投影片編號版面配置區 3"/>
          <p:cNvSpPr>
            <a:spLocks noGrp="1"/>
          </p:cNvSpPr>
          <p:nvPr>
            <p:ph type="sldNum" sz="quarter" idx="10"/>
          </p:nvPr>
        </p:nvSpPr>
        <p:spPr/>
        <p:txBody>
          <a:bodyPr/>
          <a:lstStyle/>
          <a:p>
            <a:fld id="{1D79D9C9-1E4F-4E91-BD47-8FAAE515FF0F}" type="slidenum">
              <a:rPr lang="en-US" altLang="zh-TW" smtClean="0"/>
              <a:pPr/>
              <a:t>76</a:t>
            </a:fld>
            <a:endParaRPr lang="en-US" altLang="zh-TW"/>
          </a:p>
        </p:txBody>
      </p:sp>
    </p:spTree>
    <p:extLst>
      <p:ext uri="{BB962C8B-B14F-4D97-AF65-F5344CB8AC3E}">
        <p14:creationId xmlns:p14="http://schemas.microsoft.com/office/powerpoint/2010/main" val="35873340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NIST</a:t>
            </a:r>
            <a:r>
              <a:rPr lang="zh-TW" altLang="en-US"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法名詞修正</a:t>
            </a:r>
            <a:endPar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marL="0" indent="0">
              <a:buNone/>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NIST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法中之「電腦系統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安全與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隱私</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諮詢」</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改名為：「</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資訊安全與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隱私諮詢委員會 」、電腦或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通訊技術及裝置均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改名為資訊技術 、電腦系統改名為資訊系統、電腦或通訊改名為資訊技術、電腦系統安全改為資訊安 全。</a:t>
            </a: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77</a:t>
            </a:fld>
            <a:endParaRPr lang="en-US" altLang="zh-TW"/>
          </a:p>
        </p:txBody>
      </p:sp>
    </p:spTree>
    <p:extLst>
      <p:ext uri="{BB962C8B-B14F-4D97-AF65-F5344CB8AC3E}">
        <p14:creationId xmlns:p14="http://schemas.microsoft.com/office/powerpoint/2010/main" val="3054018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6120" y="282524"/>
            <a:ext cx="721628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中</a:t>
            </a:r>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共</a:t>
            </a:r>
            <a:r>
              <a:rPr b="1" dirty="0" err="1">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網路安全法</a:t>
            </a:r>
            <a:endParaRPr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3"/>
          <p:cNvSpPr/>
          <p:nvPr/>
        </p:nvSpPr>
        <p:spPr>
          <a:xfrm>
            <a:off x="615925" y="1703927"/>
            <a:ext cx="5006435" cy="1770888"/>
          </a:xfrm>
          <a:prstGeom prst="rect">
            <a:avLst/>
          </a:prstGeom>
          <a:blipFill>
            <a:blip r:embed="rId3"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 name="object 4"/>
          <p:cNvSpPr/>
          <p:nvPr/>
        </p:nvSpPr>
        <p:spPr>
          <a:xfrm>
            <a:off x="615925" y="1703927"/>
            <a:ext cx="5006816" cy="1771174"/>
          </a:xfrm>
          <a:custGeom>
            <a:avLst/>
            <a:gdLst/>
            <a:ahLst/>
            <a:cxnLst/>
            <a:rect l="l" t="t" r="r" b="b"/>
            <a:pathLst>
              <a:path w="6675755" h="2361565">
                <a:moveTo>
                  <a:pt x="0" y="2361184"/>
                </a:moveTo>
                <a:lnTo>
                  <a:pt x="6675247" y="2361184"/>
                </a:lnTo>
                <a:lnTo>
                  <a:pt x="6675247" y="0"/>
                </a:lnTo>
                <a:lnTo>
                  <a:pt x="0" y="0"/>
                </a:lnTo>
                <a:lnTo>
                  <a:pt x="0" y="2361184"/>
                </a:lnTo>
                <a:close/>
              </a:path>
            </a:pathLst>
          </a:custGeom>
          <a:ln w="6350">
            <a:solidFill>
              <a:srgbClr val="A6A6A6"/>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 name="object 5"/>
          <p:cNvSpPr txBox="1"/>
          <p:nvPr/>
        </p:nvSpPr>
        <p:spPr>
          <a:xfrm>
            <a:off x="675132" y="1753481"/>
            <a:ext cx="3061811" cy="184666"/>
          </a:xfrm>
          <a:prstGeom prst="rect">
            <a:avLst/>
          </a:prstGeom>
        </p:spPr>
        <p:txBody>
          <a:bodyPr vert="horz" wrap="square" lIns="0" tIns="0" rIns="0" bIns="0" rtlCol="0">
            <a:spAutoFit/>
          </a:bodyPr>
          <a:lstStyle/>
          <a:p>
            <a:pPr marL="9525"/>
            <a:r>
              <a:rPr sz="1200" b="1" spc="-15" dirty="0">
                <a:solidFill>
                  <a:srgbClr val="001F5F"/>
                </a:solidFill>
                <a:latin typeface="標楷體" panose="03000509000000000000" pitchFamily="65" charset="-120"/>
                <a:ea typeface="標楷體" panose="03000509000000000000" pitchFamily="65" charset="-120"/>
                <a:cs typeface="微軟正黑體"/>
              </a:rPr>
              <a:t>企業應對《網路安全法》的重難點</a:t>
            </a:r>
            <a:r>
              <a:rPr sz="1200" b="1" spc="-8" dirty="0">
                <a:solidFill>
                  <a:srgbClr val="001F5F"/>
                </a:solidFill>
                <a:latin typeface="標楷體" panose="03000509000000000000" pitchFamily="65" charset="-120"/>
                <a:ea typeface="標楷體" panose="03000509000000000000" pitchFamily="65" charset="-120"/>
                <a:cs typeface="微軟正黑體"/>
              </a:rPr>
              <a:t>的</a:t>
            </a:r>
            <a:r>
              <a:rPr sz="1200" b="1" spc="-15" dirty="0">
                <a:solidFill>
                  <a:srgbClr val="001F5F"/>
                </a:solidFill>
                <a:latin typeface="標楷體" panose="03000509000000000000" pitchFamily="65" charset="-120"/>
                <a:ea typeface="標楷體" panose="03000509000000000000" pitchFamily="65" charset="-120"/>
                <a:cs typeface="微軟正黑體"/>
              </a:rPr>
              <a:t>一般</a:t>
            </a:r>
            <a:r>
              <a:rPr sz="1200" b="1" spc="-8" dirty="0">
                <a:solidFill>
                  <a:srgbClr val="001F5F"/>
                </a:solidFill>
                <a:latin typeface="標楷體" panose="03000509000000000000" pitchFamily="65" charset="-120"/>
                <a:ea typeface="標楷體" panose="03000509000000000000" pitchFamily="65" charset="-120"/>
                <a:cs typeface="微軟正黑體"/>
              </a:rPr>
              <a:t>要</a:t>
            </a:r>
            <a:r>
              <a:rPr sz="1200" b="1" spc="-15" dirty="0">
                <a:solidFill>
                  <a:srgbClr val="001F5F"/>
                </a:solidFill>
                <a:latin typeface="標楷體" panose="03000509000000000000" pitchFamily="65" charset="-120"/>
                <a:ea typeface="標楷體" panose="03000509000000000000" pitchFamily="65" charset="-120"/>
                <a:cs typeface="微軟正黑體"/>
              </a:rPr>
              <a:t>求</a:t>
            </a:r>
            <a:endParaRPr sz="1200">
              <a:latin typeface="標楷體" panose="03000509000000000000" pitchFamily="65" charset="-120"/>
              <a:ea typeface="標楷體" panose="03000509000000000000" pitchFamily="65" charset="-120"/>
              <a:cs typeface="微軟正黑體"/>
            </a:endParaRPr>
          </a:p>
        </p:txBody>
      </p:sp>
      <p:sp>
        <p:nvSpPr>
          <p:cNvPr id="6" name="object 6"/>
          <p:cNvSpPr/>
          <p:nvPr/>
        </p:nvSpPr>
        <p:spPr>
          <a:xfrm>
            <a:off x="794785" y="2060058"/>
            <a:ext cx="1026319" cy="594836"/>
          </a:xfrm>
          <a:custGeom>
            <a:avLst/>
            <a:gdLst/>
            <a:ahLst/>
            <a:cxnLst/>
            <a:rect l="l" t="t" r="r" b="b"/>
            <a:pathLst>
              <a:path w="1368425" h="793114">
                <a:moveTo>
                  <a:pt x="0" y="792873"/>
                </a:moveTo>
                <a:lnTo>
                  <a:pt x="1368043" y="792873"/>
                </a:lnTo>
                <a:lnTo>
                  <a:pt x="1368043" y="0"/>
                </a:lnTo>
                <a:lnTo>
                  <a:pt x="0" y="0"/>
                </a:lnTo>
                <a:lnTo>
                  <a:pt x="0" y="792873"/>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 name="object 7"/>
          <p:cNvSpPr txBox="1"/>
          <p:nvPr/>
        </p:nvSpPr>
        <p:spPr>
          <a:xfrm>
            <a:off x="896646" y="2209279"/>
            <a:ext cx="821531" cy="323165"/>
          </a:xfrm>
          <a:prstGeom prst="rect">
            <a:avLst/>
          </a:prstGeom>
        </p:spPr>
        <p:txBody>
          <a:bodyPr vert="horz" wrap="square" lIns="0" tIns="0" rIns="0" bIns="0" rtlCol="0">
            <a:spAutoFit/>
          </a:bodyPr>
          <a:lstStyle/>
          <a:p>
            <a:pPr marL="142875" marR="3810" indent="-133826"/>
            <a:r>
              <a:rPr sz="1050" dirty="0">
                <a:latin typeface="標楷體" panose="03000509000000000000" pitchFamily="65" charset="-120"/>
                <a:ea typeface="標楷體" panose="03000509000000000000" pitchFamily="65" charset="-120"/>
                <a:cs typeface="微軟正黑體"/>
              </a:rPr>
              <a:t>安全性原則和 管理制度</a:t>
            </a:r>
            <a:endParaRPr sz="1050">
              <a:latin typeface="標楷體" panose="03000509000000000000" pitchFamily="65" charset="-120"/>
              <a:ea typeface="標楷體" panose="03000509000000000000" pitchFamily="65" charset="-120"/>
              <a:cs typeface="微軟正黑體"/>
            </a:endParaRPr>
          </a:p>
        </p:txBody>
      </p:sp>
      <p:sp>
        <p:nvSpPr>
          <p:cNvPr id="8" name="object 8"/>
          <p:cNvSpPr/>
          <p:nvPr/>
        </p:nvSpPr>
        <p:spPr>
          <a:xfrm>
            <a:off x="794785" y="2761574"/>
            <a:ext cx="1026319" cy="580549"/>
          </a:xfrm>
          <a:custGeom>
            <a:avLst/>
            <a:gdLst/>
            <a:ahLst/>
            <a:cxnLst/>
            <a:rect l="l" t="t" r="r" b="b"/>
            <a:pathLst>
              <a:path w="1368425" h="774064">
                <a:moveTo>
                  <a:pt x="0" y="773442"/>
                </a:moveTo>
                <a:lnTo>
                  <a:pt x="1368043" y="773442"/>
                </a:lnTo>
                <a:lnTo>
                  <a:pt x="1368043" y="0"/>
                </a:lnTo>
                <a:lnTo>
                  <a:pt x="0" y="0"/>
                </a:lnTo>
                <a:lnTo>
                  <a:pt x="0" y="773442"/>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 name="object 9"/>
          <p:cNvSpPr txBox="1"/>
          <p:nvPr/>
        </p:nvSpPr>
        <p:spPr>
          <a:xfrm>
            <a:off x="896646" y="2903461"/>
            <a:ext cx="821531" cy="323165"/>
          </a:xfrm>
          <a:prstGeom prst="rect">
            <a:avLst/>
          </a:prstGeom>
        </p:spPr>
        <p:txBody>
          <a:bodyPr vert="horz" wrap="square" lIns="0" tIns="0" rIns="0" bIns="0" rtlCol="0">
            <a:spAutoFit/>
          </a:bodyPr>
          <a:lstStyle/>
          <a:p>
            <a:pPr marL="210503" marR="3810" indent="-201454"/>
            <a:r>
              <a:rPr sz="1050" dirty="0">
                <a:latin typeface="標楷體" panose="03000509000000000000" pitchFamily="65" charset="-120"/>
                <a:ea typeface="標楷體" panose="03000509000000000000" pitchFamily="65" charset="-120"/>
                <a:cs typeface="微軟正黑體"/>
              </a:rPr>
              <a:t>安全管理機構 和人員</a:t>
            </a:r>
            <a:endParaRPr sz="1050">
              <a:latin typeface="標楷體" panose="03000509000000000000" pitchFamily="65" charset="-120"/>
              <a:ea typeface="標楷體" panose="03000509000000000000" pitchFamily="65" charset="-120"/>
              <a:cs typeface="微軟正黑體"/>
            </a:endParaRPr>
          </a:p>
        </p:txBody>
      </p:sp>
      <p:sp>
        <p:nvSpPr>
          <p:cNvPr id="10" name="object 10"/>
          <p:cNvSpPr/>
          <p:nvPr/>
        </p:nvSpPr>
        <p:spPr>
          <a:xfrm>
            <a:off x="1888331" y="2053009"/>
            <a:ext cx="3412808" cy="648176"/>
          </a:xfrm>
          <a:custGeom>
            <a:avLst/>
            <a:gdLst/>
            <a:ahLst/>
            <a:cxnLst/>
            <a:rect l="l" t="t" r="r" b="b"/>
            <a:pathLst>
              <a:path w="4550409" h="864235">
                <a:moveTo>
                  <a:pt x="0" y="863993"/>
                </a:moveTo>
                <a:lnTo>
                  <a:pt x="4549902" y="863993"/>
                </a:lnTo>
                <a:lnTo>
                  <a:pt x="4549902" y="0"/>
                </a:lnTo>
                <a:lnTo>
                  <a:pt x="0" y="0"/>
                </a:lnTo>
                <a:lnTo>
                  <a:pt x="0" y="863993"/>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 name="object 11"/>
          <p:cNvSpPr txBox="1"/>
          <p:nvPr/>
        </p:nvSpPr>
        <p:spPr>
          <a:xfrm>
            <a:off x="1987105" y="2099075"/>
            <a:ext cx="286703" cy="484748"/>
          </a:xfrm>
          <a:prstGeom prst="rect">
            <a:avLst/>
          </a:prstGeom>
        </p:spPr>
        <p:txBody>
          <a:bodyPr vert="horz" wrap="square" lIns="0" tIns="0" rIns="0" bIns="0" rtlCol="0">
            <a:spAutoFit/>
          </a:bodyPr>
          <a:lstStyle/>
          <a:p>
            <a:pPr marL="9525" marR="3810" algn="just"/>
            <a:r>
              <a:rPr sz="1050" dirty="0">
                <a:latin typeface="標楷體" panose="03000509000000000000" pitchFamily="65" charset="-120"/>
                <a:ea typeface="標楷體" panose="03000509000000000000" pitchFamily="65" charset="-120"/>
                <a:cs typeface="微軟正黑體"/>
              </a:rPr>
              <a:t>安全 建設 管理</a:t>
            </a:r>
            <a:endParaRPr sz="1050">
              <a:latin typeface="標楷體" panose="03000509000000000000" pitchFamily="65" charset="-120"/>
              <a:ea typeface="標楷體" panose="03000509000000000000" pitchFamily="65" charset="-120"/>
              <a:cs typeface="微軟正黑體"/>
            </a:endParaRPr>
          </a:p>
        </p:txBody>
      </p:sp>
      <p:sp>
        <p:nvSpPr>
          <p:cNvPr id="12" name="object 12"/>
          <p:cNvSpPr/>
          <p:nvPr/>
        </p:nvSpPr>
        <p:spPr>
          <a:xfrm>
            <a:off x="1888331" y="2771336"/>
            <a:ext cx="3412808" cy="636270"/>
          </a:xfrm>
          <a:custGeom>
            <a:avLst/>
            <a:gdLst/>
            <a:ahLst/>
            <a:cxnLst/>
            <a:rect l="l" t="t" r="r" b="b"/>
            <a:pathLst>
              <a:path w="4550409" h="848360">
                <a:moveTo>
                  <a:pt x="0" y="847801"/>
                </a:moveTo>
                <a:lnTo>
                  <a:pt x="4549902" y="847801"/>
                </a:lnTo>
                <a:lnTo>
                  <a:pt x="4549902" y="0"/>
                </a:lnTo>
                <a:lnTo>
                  <a:pt x="0" y="0"/>
                </a:lnTo>
                <a:lnTo>
                  <a:pt x="0" y="847801"/>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 name="object 13"/>
          <p:cNvSpPr txBox="1"/>
          <p:nvPr/>
        </p:nvSpPr>
        <p:spPr>
          <a:xfrm>
            <a:off x="1987105" y="2861170"/>
            <a:ext cx="286703" cy="484748"/>
          </a:xfrm>
          <a:prstGeom prst="rect">
            <a:avLst/>
          </a:prstGeom>
        </p:spPr>
        <p:txBody>
          <a:bodyPr vert="horz" wrap="square" lIns="0" tIns="0" rIns="0" bIns="0" rtlCol="0">
            <a:spAutoFit/>
          </a:bodyPr>
          <a:lstStyle/>
          <a:p>
            <a:pPr marL="9525" marR="3810" algn="just"/>
            <a:r>
              <a:rPr sz="1050" dirty="0">
                <a:latin typeface="標楷體" panose="03000509000000000000" pitchFamily="65" charset="-120"/>
                <a:ea typeface="標楷體" panose="03000509000000000000" pitchFamily="65" charset="-120"/>
                <a:cs typeface="微軟正黑體"/>
              </a:rPr>
              <a:t>安全 運維 管理</a:t>
            </a:r>
            <a:endParaRPr sz="1050">
              <a:latin typeface="標楷體" panose="03000509000000000000" pitchFamily="65" charset="-120"/>
              <a:ea typeface="標楷體" panose="03000509000000000000" pitchFamily="65" charset="-120"/>
              <a:cs typeface="微軟正黑體"/>
            </a:endParaRPr>
          </a:p>
        </p:txBody>
      </p:sp>
      <p:sp>
        <p:nvSpPr>
          <p:cNvPr id="14" name="object 14"/>
          <p:cNvSpPr txBox="1"/>
          <p:nvPr/>
        </p:nvSpPr>
        <p:spPr>
          <a:xfrm>
            <a:off x="2783205" y="2091004"/>
            <a:ext cx="1026319" cy="161583"/>
          </a:xfrm>
          <a:prstGeom prst="rect">
            <a:avLst/>
          </a:prstGeom>
          <a:solidFill>
            <a:srgbClr val="FAEEEF"/>
          </a:solidFill>
        </p:spPr>
        <p:txBody>
          <a:bodyPr vert="horz" wrap="square" lIns="0" tIns="0" rIns="0" bIns="0" rtlCol="0">
            <a:spAutoFit/>
          </a:bodyPr>
          <a:lstStyle/>
          <a:p>
            <a:pPr marL="44291"/>
            <a:r>
              <a:rPr sz="1050" dirty="0">
                <a:latin typeface="標楷體" panose="03000509000000000000" pitchFamily="65" charset="-120"/>
                <a:ea typeface="標楷體" panose="03000509000000000000" pitchFamily="65" charset="-120"/>
                <a:cs typeface="微軟正黑體"/>
              </a:rPr>
              <a:t>產品採購和使用</a:t>
            </a:r>
            <a:endParaRPr sz="1050">
              <a:latin typeface="標楷體" panose="03000509000000000000" pitchFamily="65" charset="-120"/>
              <a:ea typeface="標楷體" panose="03000509000000000000" pitchFamily="65" charset="-120"/>
              <a:cs typeface="微軟正黑體"/>
            </a:endParaRPr>
          </a:p>
        </p:txBody>
      </p:sp>
      <p:sp>
        <p:nvSpPr>
          <p:cNvPr id="15" name="object 15"/>
          <p:cNvSpPr/>
          <p:nvPr/>
        </p:nvSpPr>
        <p:spPr>
          <a:xfrm>
            <a:off x="5774245" y="1694307"/>
            <a:ext cx="2876074" cy="1754981"/>
          </a:xfrm>
          <a:custGeom>
            <a:avLst/>
            <a:gdLst/>
            <a:ahLst/>
            <a:cxnLst/>
            <a:rect l="l" t="t" r="r" b="b"/>
            <a:pathLst>
              <a:path w="3834765" h="2339975">
                <a:moveTo>
                  <a:pt x="0" y="2339975"/>
                </a:moveTo>
                <a:lnTo>
                  <a:pt x="3834765" y="2339975"/>
                </a:lnTo>
                <a:lnTo>
                  <a:pt x="3834765" y="0"/>
                </a:lnTo>
                <a:lnTo>
                  <a:pt x="0" y="0"/>
                </a:lnTo>
                <a:lnTo>
                  <a:pt x="0" y="2339975"/>
                </a:lnTo>
                <a:close/>
              </a:path>
            </a:pathLst>
          </a:custGeom>
          <a:solidFill>
            <a:srgbClr val="E2F3D1"/>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 name="object 16"/>
          <p:cNvSpPr/>
          <p:nvPr/>
        </p:nvSpPr>
        <p:spPr>
          <a:xfrm>
            <a:off x="5774245" y="1694307"/>
            <a:ext cx="2876074" cy="1754981"/>
          </a:xfrm>
          <a:custGeom>
            <a:avLst/>
            <a:gdLst/>
            <a:ahLst/>
            <a:cxnLst/>
            <a:rect l="l" t="t" r="r" b="b"/>
            <a:pathLst>
              <a:path w="3834765" h="2339975">
                <a:moveTo>
                  <a:pt x="0" y="2339975"/>
                </a:moveTo>
                <a:lnTo>
                  <a:pt x="3834765" y="2339975"/>
                </a:lnTo>
                <a:lnTo>
                  <a:pt x="3834765" y="0"/>
                </a:lnTo>
                <a:lnTo>
                  <a:pt x="0" y="0"/>
                </a:lnTo>
                <a:lnTo>
                  <a:pt x="0" y="2339975"/>
                </a:lnTo>
                <a:close/>
              </a:path>
            </a:pathLst>
          </a:custGeom>
          <a:ln w="6350">
            <a:solidFill>
              <a:srgbClr val="A6A6A6"/>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7" name="object 17"/>
          <p:cNvSpPr txBox="1"/>
          <p:nvPr/>
        </p:nvSpPr>
        <p:spPr>
          <a:xfrm>
            <a:off x="5834158" y="1743670"/>
            <a:ext cx="2495074" cy="184666"/>
          </a:xfrm>
          <a:prstGeom prst="rect">
            <a:avLst/>
          </a:prstGeom>
        </p:spPr>
        <p:txBody>
          <a:bodyPr vert="horz" wrap="square" lIns="0" tIns="0" rIns="0" bIns="0" rtlCol="0">
            <a:spAutoFit/>
          </a:bodyPr>
          <a:lstStyle/>
          <a:p>
            <a:pPr marL="9525"/>
            <a:r>
              <a:rPr sz="1200" b="1" spc="-15" dirty="0">
                <a:solidFill>
                  <a:srgbClr val="001F5F"/>
                </a:solidFill>
                <a:latin typeface="標楷體" panose="03000509000000000000" pitchFamily="65" charset="-120"/>
                <a:ea typeface="標楷體" panose="03000509000000000000" pitchFamily="65" charset="-120"/>
                <a:cs typeface="微軟正黑體"/>
              </a:rPr>
              <a:t>關鍵資訊基礎設施（</a:t>
            </a:r>
            <a:r>
              <a:rPr sz="1200" b="1" spc="-11" dirty="0">
                <a:solidFill>
                  <a:srgbClr val="001F5F"/>
                </a:solidFill>
                <a:latin typeface="標楷體" panose="03000509000000000000" pitchFamily="65" charset="-120"/>
                <a:ea typeface="標楷體" panose="03000509000000000000" pitchFamily="65" charset="-120"/>
                <a:cs typeface="微軟正黑體"/>
              </a:rPr>
              <a:t>CI</a:t>
            </a:r>
            <a:r>
              <a:rPr sz="1200" b="1" spc="-4" dirty="0">
                <a:solidFill>
                  <a:srgbClr val="001F5F"/>
                </a:solidFill>
                <a:latin typeface="標楷體" panose="03000509000000000000" pitchFamily="65" charset="-120"/>
                <a:ea typeface="標楷體" panose="03000509000000000000" pitchFamily="65" charset="-120"/>
                <a:cs typeface="微軟正黑體"/>
              </a:rPr>
              <a:t>I</a:t>
            </a:r>
            <a:r>
              <a:rPr sz="1200" b="1" spc="-15" dirty="0">
                <a:solidFill>
                  <a:srgbClr val="001F5F"/>
                </a:solidFill>
                <a:latin typeface="標楷體" panose="03000509000000000000" pitchFamily="65" charset="-120"/>
                <a:ea typeface="標楷體" panose="03000509000000000000" pitchFamily="65" charset="-120"/>
                <a:cs typeface="微軟正黑體"/>
              </a:rPr>
              <a:t>）的運行安全</a:t>
            </a:r>
            <a:endParaRPr sz="1200">
              <a:latin typeface="標楷體" panose="03000509000000000000" pitchFamily="65" charset="-120"/>
              <a:ea typeface="標楷體" panose="03000509000000000000" pitchFamily="65" charset="-120"/>
              <a:cs typeface="微軟正黑體"/>
            </a:endParaRPr>
          </a:p>
        </p:txBody>
      </p:sp>
      <p:sp>
        <p:nvSpPr>
          <p:cNvPr id="18" name="object 18"/>
          <p:cNvSpPr/>
          <p:nvPr/>
        </p:nvSpPr>
        <p:spPr>
          <a:xfrm>
            <a:off x="6113335" y="2216000"/>
            <a:ext cx="999173" cy="488633"/>
          </a:xfrm>
          <a:custGeom>
            <a:avLst/>
            <a:gdLst/>
            <a:ahLst/>
            <a:cxnLst/>
            <a:rect l="l" t="t" r="r" b="b"/>
            <a:pathLst>
              <a:path w="1332229" h="651510">
                <a:moveTo>
                  <a:pt x="0" y="651370"/>
                </a:moveTo>
                <a:lnTo>
                  <a:pt x="1331976" y="651370"/>
                </a:lnTo>
                <a:lnTo>
                  <a:pt x="1331976" y="0"/>
                </a:lnTo>
                <a:lnTo>
                  <a:pt x="0" y="0"/>
                </a:lnTo>
                <a:lnTo>
                  <a:pt x="0" y="651370"/>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9" name="object 19"/>
          <p:cNvSpPr txBox="1"/>
          <p:nvPr/>
        </p:nvSpPr>
        <p:spPr>
          <a:xfrm>
            <a:off x="6187345" y="2392159"/>
            <a:ext cx="852488" cy="323165"/>
          </a:xfrm>
          <a:prstGeom prst="rect">
            <a:avLst/>
          </a:prstGeom>
        </p:spPr>
        <p:txBody>
          <a:bodyPr vert="horz" wrap="square" lIns="0" tIns="0" rIns="0" bIns="0" rtlCol="0">
            <a:spAutoFit/>
          </a:bodyPr>
          <a:lstStyle/>
          <a:p>
            <a:pPr marL="9525"/>
            <a:r>
              <a:rPr sz="1050" spc="-4" dirty="0">
                <a:latin typeface="標楷體" panose="03000509000000000000" pitchFamily="65" charset="-120"/>
                <a:ea typeface="標楷體" panose="03000509000000000000" pitchFamily="65" charset="-120"/>
                <a:cs typeface="微軟正黑體"/>
              </a:rPr>
              <a:t>CII</a:t>
            </a:r>
            <a:r>
              <a:rPr sz="1050" dirty="0">
                <a:latin typeface="標楷體" panose="03000509000000000000" pitchFamily="65" charset="-120"/>
                <a:ea typeface="標楷體" panose="03000509000000000000" pitchFamily="65" charset="-120"/>
                <a:cs typeface="微軟正黑體"/>
              </a:rPr>
              <a:t>的規劃建設</a:t>
            </a:r>
            <a:endParaRPr sz="1050">
              <a:latin typeface="標楷體" panose="03000509000000000000" pitchFamily="65" charset="-120"/>
              <a:ea typeface="標楷體" panose="03000509000000000000" pitchFamily="65" charset="-120"/>
              <a:cs typeface="微軟正黑體"/>
            </a:endParaRPr>
          </a:p>
        </p:txBody>
      </p:sp>
      <p:sp>
        <p:nvSpPr>
          <p:cNvPr id="20" name="object 20"/>
          <p:cNvSpPr/>
          <p:nvPr/>
        </p:nvSpPr>
        <p:spPr>
          <a:xfrm>
            <a:off x="7370444" y="2218477"/>
            <a:ext cx="999173" cy="486251"/>
          </a:xfrm>
          <a:custGeom>
            <a:avLst/>
            <a:gdLst/>
            <a:ahLst/>
            <a:cxnLst/>
            <a:rect l="l" t="t" r="r" b="b"/>
            <a:pathLst>
              <a:path w="1332229" h="648335">
                <a:moveTo>
                  <a:pt x="0" y="648068"/>
                </a:moveTo>
                <a:lnTo>
                  <a:pt x="1331976" y="648068"/>
                </a:lnTo>
                <a:lnTo>
                  <a:pt x="1331976" y="0"/>
                </a:lnTo>
                <a:lnTo>
                  <a:pt x="0" y="0"/>
                </a:lnTo>
                <a:lnTo>
                  <a:pt x="0" y="648068"/>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1" name="object 21"/>
          <p:cNvSpPr txBox="1"/>
          <p:nvPr/>
        </p:nvSpPr>
        <p:spPr>
          <a:xfrm>
            <a:off x="7444645" y="2313292"/>
            <a:ext cx="852488" cy="323165"/>
          </a:xfrm>
          <a:prstGeom prst="rect">
            <a:avLst/>
          </a:prstGeom>
        </p:spPr>
        <p:txBody>
          <a:bodyPr vert="horz" wrap="square" lIns="0" tIns="0" rIns="0" bIns="0" rtlCol="0">
            <a:spAutoFit/>
          </a:bodyPr>
          <a:lstStyle/>
          <a:p>
            <a:pPr marL="225266" marR="3810" indent="-216218"/>
            <a:r>
              <a:rPr sz="1050" spc="-4" dirty="0">
                <a:latin typeface="標楷體" panose="03000509000000000000" pitchFamily="65" charset="-120"/>
                <a:ea typeface="標楷體" panose="03000509000000000000" pitchFamily="65" charset="-120"/>
                <a:cs typeface="微軟正黑體"/>
              </a:rPr>
              <a:t>CII</a:t>
            </a:r>
            <a:r>
              <a:rPr sz="1050" dirty="0">
                <a:latin typeface="標楷體" panose="03000509000000000000" pitchFamily="65" charset="-120"/>
                <a:ea typeface="標楷體" panose="03000509000000000000" pitchFamily="65" charset="-120"/>
                <a:cs typeface="微軟正黑體"/>
              </a:rPr>
              <a:t>的管理機構 和人員</a:t>
            </a:r>
            <a:endParaRPr sz="1050">
              <a:latin typeface="標楷體" panose="03000509000000000000" pitchFamily="65" charset="-120"/>
              <a:ea typeface="標楷體" panose="03000509000000000000" pitchFamily="65" charset="-120"/>
              <a:cs typeface="微軟正黑體"/>
            </a:endParaRPr>
          </a:p>
        </p:txBody>
      </p:sp>
      <p:sp>
        <p:nvSpPr>
          <p:cNvPr id="22" name="object 22"/>
          <p:cNvSpPr/>
          <p:nvPr/>
        </p:nvSpPr>
        <p:spPr>
          <a:xfrm>
            <a:off x="6113335" y="2835412"/>
            <a:ext cx="999173" cy="486251"/>
          </a:xfrm>
          <a:custGeom>
            <a:avLst/>
            <a:gdLst/>
            <a:ahLst/>
            <a:cxnLst/>
            <a:rect l="l" t="t" r="r" b="b"/>
            <a:pathLst>
              <a:path w="1332229" h="648335">
                <a:moveTo>
                  <a:pt x="0" y="648068"/>
                </a:moveTo>
                <a:lnTo>
                  <a:pt x="1331976" y="648068"/>
                </a:lnTo>
                <a:lnTo>
                  <a:pt x="1331976" y="0"/>
                </a:lnTo>
                <a:lnTo>
                  <a:pt x="0" y="0"/>
                </a:lnTo>
                <a:lnTo>
                  <a:pt x="0" y="648068"/>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3" name="object 23"/>
          <p:cNvSpPr txBox="1"/>
          <p:nvPr/>
        </p:nvSpPr>
        <p:spPr>
          <a:xfrm>
            <a:off x="6187345" y="2930328"/>
            <a:ext cx="852488" cy="484748"/>
          </a:xfrm>
          <a:prstGeom prst="rect">
            <a:avLst/>
          </a:prstGeom>
        </p:spPr>
        <p:txBody>
          <a:bodyPr vert="horz" wrap="square" lIns="0" tIns="0" rIns="0" bIns="0" rtlCol="0">
            <a:spAutoFit/>
          </a:bodyPr>
          <a:lstStyle/>
          <a:p>
            <a:pPr algn="ctr">
              <a:lnSpc>
                <a:spcPct val="100000"/>
              </a:lnSpc>
            </a:pPr>
            <a:r>
              <a:rPr sz="1050" spc="-4" dirty="0">
                <a:latin typeface="標楷體" panose="03000509000000000000" pitchFamily="65" charset="-120"/>
                <a:ea typeface="標楷體" panose="03000509000000000000" pitchFamily="65" charset="-120"/>
                <a:cs typeface="微軟正黑體"/>
              </a:rPr>
              <a:t>CII產品和服務</a:t>
            </a:r>
            <a:endParaRPr sz="1050">
              <a:latin typeface="標楷體" panose="03000509000000000000" pitchFamily="65" charset="-120"/>
              <a:ea typeface="標楷體" panose="03000509000000000000" pitchFamily="65" charset="-120"/>
              <a:cs typeface="微軟正黑體"/>
            </a:endParaRPr>
          </a:p>
          <a:p>
            <a:pPr algn="ctr">
              <a:lnSpc>
                <a:spcPct val="100000"/>
              </a:lnSpc>
            </a:pPr>
            <a:r>
              <a:rPr sz="1050" dirty="0">
                <a:latin typeface="標楷體" panose="03000509000000000000" pitchFamily="65" charset="-120"/>
                <a:ea typeface="標楷體" panose="03000509000000000000" pitchFamily="65" charset="-120"/>
                <a:cs typeface="微軟正黑體"/>
              </a:rPr>
              <a:t>採購</a:t>
            </a:r>
            <a:endParaRPr sz="1050">
              <a:latin typeface="標楷體" panose="03000509000000000000" pitchFamily="65" charset="-120"/>
              <a:ea typeface="標楷體" panose="03000509000000000000" pitchFamily="65" charset="-120"/>
              <a:cs typeface="微軟正黑體"/>
            </a:endParaRPr>
          </a:p>
        </p:txBody>
      </p:sp>
      <p:sp>
        <p:nvSpPr>
          <p:cNvPr id="24" name="object 24"/>
          <p:cNvSpPr/>
          <p:nvPr/>
        </p:nvSpPr>
        <p:spPr>
          <a:xfrm>
            <a:off x="7370444" y="2835412"/>
            <a:ext cx="999173" cy="486251"/>
          </a:xfrm>
          <a:custGeom>
            <a:avLst/>
            <a:gdLst/>
            <a:ahLst/>
            <a:cxnLst/>
            <a:rect l="l" t="t" r="r" b="b"/>
            <a:pathLst>
              <a:path w="1332229" h="648335">
                <a:moveTo>
                  <a:pt x="0" y="648068"/>
                </a:moveTo>
                <a:lnTo>
                  <a:pt x="1331976" y="648068"/>
                </a:lnTo>
                <a:lnTo>
                  <a:pt x="1331976" y="0"/>
                </a:lnTo>
                <a:lnTo>
                  <a:pt x="0" y="0"/>
                </a:lnTo>
                <a:lnTo>
                  <a:pt x="0" y="648068"/>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5" name="object 25"/>
          <p:cNvSpPr txBox="1"/>
          <p:nvPr/>
        </p:nvSpPr>
        <p:spPr>
          <a:xfrm>
            <a:off x="7444645" y="3010522"/>
            <a:ext cx="852488" cy="323165"/>
          </a:xfrm>
          <a:prstGeom prst="rect">
            <a:avLst/>
          </a:prstGeom>
        </p:spPr>
        <p:txBody>
          <a:bodyPr vert="horz" wrap="square" lIns="0" tIns="0" rIns="0" bIns="0" rtlCol="0">
            <a:spAutoFit/>
          </a:bodyPr>
          <a:lstStyle/>
          <a:p>
            <a:pPr marL="9525"/>
            <a:r>
              <a:rPr sz="1050" spc="-4" dirty="0">
                <a:latin typeface="標楷體" panose="03000509000000000000" pitchFamily="65" charset="-120"/>
                <a:ea typeface="標楷體" panose="03000509000000000000" pitchFamily="65" charset="-120"/>
                <a:cs typeface="微軟正黑體"/>
              </a:rPr>
              <a:t>CII</a:t>
            </a:r>
            <a:r>
              <a:rPr sz="1050" dirty="0">
                <a:latin typeface="標楷體" panose="03000509000000000000" pitchFamily="65" charset="-120"/>
                <a:ea typeface="標楷體" panose="03000509000000000000" pitchFamily="65" charset="-120"/>
                <a:cs typeface="微軟正黑體"/>
              </a:rPr>
              <a:t>的風險測評</a:t>
            </a:r>
            <a:endParaRPr sz="1050">
              <a:latin typeface="標楷體" panose="03000509000000000000" pitchFamily="65" charset="-120"/>
              <a:ea typeface="標楷體" panose="03000509000000000000" pitchFamily="65" charset="-120"/>
              <a:cs typeface="微軟正黑體"/>
            </a:endParaRPr>
          </a:p>
        </p:txBody>
      </p:sp>
      <p:sp>
        <p:nvSpPr>
          <p:cNvPr id="26" name="object 26"/>
          <p:cNvSpPr/>
          <p:nvPr/>
        </p:nvSpPr>
        <p:spPr>
          <a:xfrm>
            <a:off x="615924" y="3598668"/>
            <a:ext cx="2938844" cy="1592961"/>
          </a:xfrm>
          <a:prstGeom prst="rect">
            <a:avLst/>
          </a:prstGeom>
          <a:blipFill>
            <a:blip r:embed="rId4"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7" name="object 27"/>
          <p:cNvSpPr/>
          <p:nvPr/>
        </p:nvSpPr>
        <p:spPr>
          <a:xfrm>
            <a:off x="615924" y="3598669"/>
            <a:ext cx="2938939" cy="1593056"/>
          </a:xfrm>
          <a:custGeom>
            <a:avLst/>
            <a:gdLst/>
            <a:ahLst/>
            <a:cxnLst/>
            <a:rect l="l" t="t" r="r" b="b"/>
            <a:pathLst>
              <a:path w="3918585" h="2124075">
                <a:moveTo>
                  <a:pt x="0" y="2123948"/>
                </a:moveTo>
                <a:lnTo>
                  <a:pt x="3918458" y="2123948"/>
                </a:lnTo>
                <a:lnTo>
                  <a:pt x="3918458" y="0"/>
                </a:lnTo>
                <a:lnTo>
                  <a:pt x="0" y="0"/>
                </a:lnTo>
                <a:lnTo>
                  <a:pt x="0" y="2123948"/>
                </a:lnTo>
                <a:close/>
              </a:path>
            </a:pathLst>
          </a:custGeom>
          <a:ln w="6350">
            <a:solidFill>
              <a:srgbClr val="A6A6A6"/>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8" name="object 28"/>
          <p:cNvSpPr txBox="1"/>
          <p:nvPr/>
        </p:nvSpPr>
        <p:spPr>
          <a:xfrm>
            <a:off x="684656" y="3658100"/>
            <a:ext cx="912495" cy="179536"/>
          </a:xfrm>
          <a:prstGeom prst="rect">
            <a:avLst/>
          </a:prstGeom>
        </p:spPr>
        <p:txBody>
          <a:bodyPr vert="horz" wrap="square" lIns="0" tIns="0" rIns="0" bIns="0" rtlCol="0">
            <a:spAutoFit/>
          </a:bodyPr>
          <a:lstStyle/>
          <a:p>
            <a:pPr>
              <a:lnSpc>
                <a:spcPts val="1429"/>
              </a:lnSpc>
            </a:pPr>
            <a:r>
              <a:rPr sz="1200" b="1" spc="-15" dirty="0">
                <a:solidFill>
                  <a:srgbClr val="001F5F"/>
                </a:solidFill>
                <a:latin typeface="標楷體" panose="03000509000000000000" pitchFamily="65" charset="-120"/>
                <a:ea typeface="標楷體" panose="03000509000000000000" pitchFamily="65" charset="-120"/>
                <a:cs typeface="微軟正黑體"/>
              </a:rPr>
              <a:t>網路資訊保護</a:t>
            </a:r>
            <a:endParaRPr sz="1200">
              <a:latin typeface="標楷體" panose="03000509000000000000" pitchFamily="65" charset="-120"/>
              <a:ea typeface="標楷體" panose="03000509000000000000" pitchFamily="65" charset="-120"/>
              <a:cs typeface="微軟正黑體"/>
            </a:endParaRPr>
          </a:p>
        </p:txBody>
      </p:sp>
      <p:sp>
        <p:nvSpPr>
          <p:cNvPr id="29" name="object 29"/>
          <p:cNvSpPr/>
          <p:nvPr/>
        </p:nvSpPr>
        <p:spPr>
          <a:xfrm>
            <a:off x="943223" y="4041562"/>
            <a:ext cx="972026" cy="459105"/>
          </a:xfrm>
          <a:custGeom>
            <a:avLst/>
            <a:gdLst/>
            <a:ahLst/>
            <a:cxnLst/>
            <a:rect l="l" t="t" r="r" b="b"/>
            <a:pathLst>
              <a:path w="1296035" h="612139">
                <a:moveTo>
                  <a:pt x="0" y="612000"/>
                </a:moveTo>
                <a:lnTo>
                  <a:pt x="1296035" y="612000"/>
                </a:lnTo>
                <a:lnTo>
                  <a:pt x="1296035" y="0"/>
                </a:lnTo>
                <a:lnTo>
                  <a:pt x="0" y="0"/>
                </a:lnTo>
                <a:lnTo>
                  <a:pt x="0" y="612000"/>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0" name="object 30"/>
          <p:cNvSpPr txBox="1"/>
          <p:nvPr/>
        </p:nvSpPr>
        <p:spPr>
          <a:xfrm>
            <a:off x="1028034" y="4212863"/>
            <a:ext cx="802481" cy="166712"/>
          </a:xfrm>
          <a:prstGeom prst="rect">
            <a:avLst/>
          </a:prstGeom>
        </p:spPr>
        <p:txBody>
          <a:bodyPr vert="horz" wrap="square" lIns="0" tIns="0" rIns="0" bIns="0" rtlCol="0">
            <a:spAutoFit/>
          </a:bodyPr>
          <a:lstStyle/>
          <a:p>
            <a:pPr>
              <a:lnSpc>
                <a:spcPts val="1253"/>
              </a:lnSpc>
            </a:pPr>
            <a:r>
              <a:rPr sz="1050" dirty="0">
                <a:latin typeface="標楷體" panose="03000509000000000000" pitchFamily="65" charset="-120"/>
                <a:ea typeface="標楷體" panose="03000509000000000000" pitchFamily="65" charset="-120"/>
                <a:cs typeface="微軟正黑體"/>
              </a:rPr>
              <a:t>個人資訊保護</a:t>
            </a:r>
            <a:endParaRPr sz="1050">
              <a:latin typeface="標楷體" panose="03000509000000000000" pitchFamily="65" charset="-120"/>
              <a:ea typeface="標楷體" panose="03000509000000000000" pitchFamily="65" charset="-120"/>
              <a:cs typeface="微軟正黑體"/>
            </a:endParaRPr>
          </a:p>
        </p:txBody>
      </p:sp>
      <p:sp>
        <p:nvSpPr>
          <p:cNvPr id="31" name="object 31"/>
          <p:cNvSpPr txBox="1"/>
          <p:nvPr/>
        </p:nvSpPr>
        <p:spPr>
          <a:xfrm>
            <a:off x="2309432" y="4027275"/>
            <a:ext cx="1080135" cy="161583"/>
          </a:xfrm>
          <a:prstGeom prst="rect">
            <a:avLst/>
          </a:prstGeom>
          <a:solidFill>
            <a:srgbClr val="38A0DE"/>
          </a:solidFill>
        </p:spPr>
        <p:txBody>
          <a:bodyPr vert="horz" wrap="square" lIns="0" tIns="0" rIns="0" bIns="0" rtlCol="0">
            <a:spAutoFit/>
          </a:bodyPr>
          <a:lstStyle/>
          <a:p>
            <a:pPr marL="138589"/>
            <a:r>
              <a:rPr sz="1050" dirty="0">
                <a:latin typeface="標楷體" panose="03000509000000000000" pitchFamily="65" charset="-120"/>
                <a:ea typeface="標楷體" panose="03000509000000000000" pitchFamily="65" charset="-120"/>
                <a:cs typeface="微軟正黑體"/>
              </a:rPr>
              <a:t>網路內容管理</a:t>
            </a:r>
            <a:endParaRPr sz="1050">
              <a:latin typeface="標楷體" panose="03000509000000000000" pitchFamily="65" charset="-120"/>
              <a:ea typeface="標楷體" panose="03000509000000000000" pitchFamily="65" charset="-120"/>
              <a:cs typeface="微軟正黑體"/>
            </a:endParaRPr>
          </a:p>
        </p:txBody>
      </p:sp>
      <p:sp>
        <p:nvSpPr>
          <p:cNvPr id="32" name="object 32"/>
          <p:cNvSpPr/>
          <p:nvPr/>
        </p:nvSpPr>
        <p:spPr>
          <a:xfrm>
            <a:off x="943223" y="4607375"/>
            <a:ext cx="972026" cy="459105"/>
          </a:xfrm>
          <a:custGeom>
            <a:avLst/>
            <a:gdLst/>
            <a:ahLst/>
            <a:cxnLst/>
            <a:rect l="l" t="t" r="r" b="b"/>
            <a:pathLst>
              <a:path w="1296035" h="612139">
                <a:moveTo>
                  <a:pt x="0" y="612000"/>
                </a:moveTo>
                <a:lnTo>
                  <a:pt x="1296035" y="612000"/>
                </a:lnTo>
                <a:lnTo>
                  <a:pt x="1296035" y="0"/>
                </a:lnTo>
                <a:lnTo>
                  <a:pt x="0" y="0"/>
                </a:lnTo>
                <a:lnTo>
                  <a:pt x="0" y="612000"/>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3" name="object 33"/>
          <p:cNvSpPr/>
          <p:nvPr/>
        </p:nvSpPr>
        <p:spPr>
          <a:xfrm>
            <a:off x="4194620" y="2096529"/>
            <a:ext cx="810101" cy="243364"/>
          </a:xfrm>
          <a:custGeom>
            <a:avLst/>
            <a:gdLst/>
            <a:ahLst/>
            <a:cxnLst/>
            <a:rect l="l" t="t" r="r" b="b"/>
            <a:pathLst>
              <a:path w="1080134" h="324485">
                <a:moveTo>
                  <a:pt x="0" y="324002"/>
                </a:moveTo>
                <a:lnTo>
                  <a:pt x="1079995" y="324002"/>
                </a:lnTo>
                <a:lnTo>
                  <a:pt x="1079995" y="0"/>
                </a:lnTo>
                <a:lnTo>
                  <a:pt x="0" y="0"/>
                </a:lnTo>
                <a:lnTo>
                  <a:pt x="0" y="324002"/>
                </a:lnTo>
                <a:close/>
              </a:path>
            </a:pathLst>
          </a:custGeom>
          <a:solidFill>
            <a:srgbClr val="FAEEE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4" name="object 34"/>
          <p:cNvSpPr/>
          <p:nvPr/>
        </p:nvSpPr>
        <p:spPr>
          <a:xfrm>
            <a:off x="4194620" y="2416283"/>
            <a:ext cx="810101" cy="243364"/>
          </a:xfrm>
          <a:custGeom>
            <a:avLst/>
            <a:gdLst/>
            <a:ahLst/>
            <a:cxnLst/>
            <a:rect l="l" t="t" r="r" b="b"/>
            <a:pathLst>
              <a:path w="1080134" h="324485">
                <a:moveTo>
                  <a:pt x="0" y="324002"/>
                </a:moveTo>
                <a:lnTo>
                  <a:pt x="1079995" y="324002"/>
                </a:lnTo>
                <a:lnTo>
                  <a:pt x="1079995" y="0"/>
                </a:lnTo>
                <a:lnTo>
                  <a:pt x="0" y="0"/>
                </a:lnTo>
                <a:lnTo>
                  <a:pt x="0" y="324002"/>
                </a:lnTo>
                <a:close/>
              </a:path>
            </a:pathLst>
          </a:custGeom>
          <a:solidFill>
            <a:srgbClr val="FAEEE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5" name="object 35"/>
          <p:cNvSpPr txBox="1"/>
          <p:nvPr/>
        </p:nvSpPr>
        <p:spPr>
          <a:xfrm>
            <a:off x="4322921" y="2462549"/>
            <a:ext cx="554355" cy="161583"/>
          </a:xfrm>
          <a:prstGeom prst="rect">
            <a:avLst/>
          </a:prstGeom>
        </p:spPr>
        <p:txBody>
          <a:bodyPr vert="horz" wrap="square" lIns="0" tIns="0" rIns="0" bIns="0" rtlCol="0">
            <a:spAutoFit/>
          </a:bodyPr>
          <a:lstStyle/>
          <a:p>
            <a:pPr marL="9525"/>
            <a:r>
              <a:rPr sz="1050" dirty="0">
                <a:latin typeface="標楷體" panose="03000509000000000000" pitchFamily="65" charset="-120"/>
                <a:ea typeface="標楷體" panose="03000509000000000000" pitchFamily="65" charset="-120"/>
                <a:cs typeface="微軟正黑體"/>
              </a:rPr>
              <a:t>測試驗收</a:t>
            </a:r>
            <a:endParaRPr sz="1050">
              <a:latin typeface="標楷體" panose="03000509000000000000" pitchFamily="65" charset="-120"/>
              <a:ea typeface="標楷體" panose="03000509000000000000" pitchFamily="65" charset="-120"/>
              <a:cs typeface="微軟正黑體"/>
            </a:endParaRPr>
          </a:p>
        </p:txBody>
      </p:sp>
      <p:sp>
        <p:nvSpPr>
          <p:cNvPr id="36" name="object 36"/>
          <p:cNvSpPr/>
          <p:nvPr/>
        </p:nvSpPr>
        <p:spPr>
          <a:xfrm>
            <a:off x="3700938" y="3588134"/>
            <a:ext cx="1920240" cy="1593056"/>
          </a:xfrm>
          <a:custGeom>
            <a:avLst/>
            <a:gdLst/>
            <a:ahLst/>
            <a:cxnLst/>
            <a:rect l="l" t="t" r="r" b="b"/>
            <a:pathLst>
              <a:path w="2560320" h="2124075">
                <a:moveTo>
                  <a:pt x="0" y="2123948"/>
                </a:moveTo>
                <a:lnTo>
                  <a:pt x="2560192" y="2123948"/>
                </a:lnTo>
                <a:lnTo>
                  <a:pt x="2560192" y="0"/>
                </a:lnTo>
                <a:lnTo>
                  <a:pt x="0" y="0"/>
                </a:lnTo>
                <a:lnTo>
                  <a:pt x="0" y="2123948"/>
                </a:lnTo>
                <a:close/>
              </a:path>
            </a:pathLst>
          </a:custGeom>
          <a:solidFill>
            <a:srgbClr val="FAEEE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7" name="object 37"/>
          <p:cNvSpPr/>
          <p:nvPr/>
        </p:nvSpPr>
        <p:spPr>
          <a:xfrm>
            <a:off x="3700938" y="3588134"/>
            <a:ext cx="1920240" cy="1593056"/>
          </a:xfrm>
          <a:custGeom>
            <a:avLst/>
            <a:gdLst/>
            <a:ahLst/>
            <a:cxnLst/>
            <a:rect l="l" t="t" r="r" b="b"/>
            <a:pathLst>
              <a:path w="2560320" h="2124075">
                <a:moveTo>
                  <a:pt x="0" y="2123948"/>
                </a:moveTo>
                <a:lnTo>
                  <a:pt x="2560192" y="2123948"/>
                </a:lnTo>
                <a:lnTo>
                  <a:pt x="2560192" y="0"/>
                </a:lnTo>
                <a:lnTo>
                  <a:pt x="0" y="0"/>
                </a:lnTo>
                <a:lnTo>
                  <a:pt x="0" y="2123948"/>
                </a:lnTo>
                <a:close/>
              </a:path>
            </a:pathLst>
          </a:custGeom>
          <a:ln w="6349">
            <a:solidFill>
              <a:srgbClr val="A6A6A6"/>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8" name="object 38"/>
          <p:cNvSpPr txBox="1"/>
          <p:nvPr/>
        </p:nvSpPr>
        <p:spPr>
          <a:xfrm>
            <a:off x="3760565" y="3637912"/>
            <a:ext cx="1691640" cy="184666"/>
          </a:xfrm>
          <a:prstGeom prst="rect">
            <a:avLst/>
          </a:prstGeom>
        </p:spPr>
        <p:txBody>
          <a:bodyPr vert="horz" wrap="square" lIns="0" tIns="0" rIns="0" bIns="0" rtlCol="0">
            <a:spAutoFit/>
          </a:bodyPr>
          <a:lstStyle/>
          <a:p>
            <a:pPr marL="9525"/>
            <a:r>
              <a:rPr sz="1200" b="1" spc="-19" dirty="0">
                <a:solidFill>
                  <a:srgbClr val="001F5F"/>
                </a:solidFill>
                <a:latin typeface="標楷體" panose="03000509000000000000" pitchFamily="65" charset="-120"/>
                <a:ea typeface="標楷體" panose="03000509000000000000" pitchFamily="65" charset="-120"/>
                <a:cs typeface="微軟正黑體"/>
              </a:rPr>
              <a:t>網路安全事件及應急管理</a:t>
            </a:r>
            <a:endParaRPr sz="1200">
              <a:latin typeface="標楷體" panose="03000509000000000000" pitchFamily="65" charset="-120"/>
              <a:ea typeface="標楷體" panose="03000509000000000000" pitchFamily="65" charset="-120"/>
              <a:cs typeface="微軟正黑體"/>
            </a:endParaRPr>
          </a:p>
        </p:txBody>
      </p:sp>
      <p:sp>
        <p:nvSpPr>
          <p:cNvPr id="39" name="object 39"/>
          <p:cNvSpPr/>
          <p:nvPr/>
        </p:nvSpPr>
        <p:spPr>
          <a:xfrm>
            <a:off x="4089845" y="4012987"/>
            <a:ext cx="1026319" cy="459105"/>
          </a:xfrm>
          <a:custGeom>
            <a:avLst/>
            <a:gdLst/>
            <a:ahLst/>
            <a:cxnLst/>
            <a:rect l="l" t="t" r="r" b="b"/>
            <a:pathLst>
              <a:path w="1368425" h="612139">
                <a:moveTo>
                  <a:pt x="0" y="612000"/>
                </a:moveTo>
                <a:lnTo>
                  <a:pt x="1368044" y="612000"/>
                </a:lnTo>
                <a:lnTo>
                  <a:pt x="1368044" y="0"/>
                </a:lnTo>
                <a:lnTo>
                  <a:pt x="0" y="0"/>
                </a:lnTo>
                <a:lnTo>
                  <a:pt x="0" y="612000"/>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0" name="object 40"/>
          <p:cNvSpPr txBox="1"/>
          <p:nvPr/>
        </p:nvSpPr>
        <p:spPr>
          <a:xfrm>
            <a:off x="4192143" y="4174763"/>
            <a:ext cx="821531" cy="161583"/>
          </a:xfrm>
          <a:prstGeom prst="rect">
            <a:avLst/>
          </a:prstGeom>
        </p:spPr>
        <p:txBody>
          <a:bodyPr vert="horz" wrap="square" lIns="0" tIns="0" rIns="0" bIns="0" rtlCol="0">
            <a:spAutoFit/>
          </a:bodyPr>
          <a:lstStyle/>
          <a:p>
            <a:pPr marL="9525"/>
            <a:r>
              <a:rPr sz="1050" dirty="0">
                <a:latin typeface="標楷體" panose="03000509000000000000" pitchFamily="65" charset="-120"/>
                <a:ea typeface="標楷體" panose="03000509000000000000" pitchFamily="65" charset="-120"/>
                <a:cs typeface="微軟正黑體"/>
              </a:rPr>
              <a:t>安全事件處置</a:t>
            </a:r>
            <a:endParaRPr sz="1050">
              <a:latin typeface="標楷體" panose="03000509000000000000" pitchFamily="65" charset="-120"/>
              <a:ea typeface="標楷體" panose="03000509000000000000" pitchFamily="65" charset="-120"/>
              <a:cs typeface="微軟正黑體"/>
            </a:endParaRPr>
          </a:p>
        </p:txBody>
      </p:sp>
      <p:sp>
        <p:nvSpPr>
          <p:cNvPr id="41" name="object 41"/>
          <p:cNvSpPr/>
          <p:nvPr/>
        </p:nvSpPr>
        <p:spPr>
          <a:xfrm>
            <a:off x="4088035" y="4613500"/>
            <a:ext cx="1026319" cy="459105"/>
          </a:xfrm>
          <a:custGeom>
            <a:avLst/>
            <a:gdLst/>
            <a:ahLst/>
            <a:cxnLst/>
            <a:rect l="l" t="t" r="r" b="b"/>
            <a:pathLst>
              <a:path w="1368425" h="612139">
                <a:moveTo>
                  <a:pt x="0" y="612000"/>
                </a:moveTo>
                <a:lnTo>
                  <a:pt x="1368043" y="612000"/>
                </a:lnTo>
                <a:lnTo>
                  <a:pt x="1368043" y="0"/>
                </a:lnTo>
                <a:lnTo>
                  <a:pt x="0" y="0"/>
                </a:lnTo>
                <a:lnTo>
                  <a:pt x="0" y="612000"/>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2" name="object 42"/>
          <p:cNvSpPr txBox="1"/>
          <p:nvPr/>
        </p:nvSpPr>
        <p:spPr>
          <a:xfrm>
            <a:off x="4190333" y="4775314"/>
            <a:ext cx="821531" cy="161583"/>
          </a:xfrm>
          <a:prstGeom prst="rect">
            <a:avLst/>
          </a:prstGeom>
        </p:spPr>
        <p:txBody>
          <a:bodyPr vert="horz" wrap="square" lIns="0" tIns="0" rIns="0" bIns="0" rtlCol="0">
            <a:spAutoFit/>
          </a:bodyPr>
          <a:lstStyle/>
          <a:p>
            <a:pPr marL="9525"/>
            <a:r>
              <a:rPr sz="1050" dirty="0">
                <a:latin typeface="標楷體" panose="03000509000000000000" pitchFamily="65" charset="-120"/>
                <a:ea typeface="標楷體" panose="03000509000000000000" pitchFamily="65" charset="-120"/>
                <a:cs typeface="微軟正黑體"/>
              </a:rPr>
              <a:t>應急預案管理</a:t>
            </a:r>
            <a:endParaRPr sz="1050">
              <a:latin typeface="標楷體" panose="03000509000000000000" pitchFamily="65" charset="-120"/>
              <a:ea typeface="標楷體" panose="03000509000000000000" pitchFamily="65" charset="-120"/>
              <a:cs typeface="微軟正黑體"/>
            </a:endParaRPr>
          </a:p>
        </p:txBody>
      </p:sp>
      <p:sp>
        <p:nvSpPr>
          <p:cNvPr id="43" name="object 43"/>
          <p:cNvSpPr/>
          <p:nvPr/>
        </p:nvSpPr>
        <p:spPr>
          <a:xfrm>
            <a:off x="5754719" y="3579991"/>
            <a:ext cx="2896076" cy="1593056"/>
          </a:xfrm>
          <a:custGeom>
            <a:avLst/>
            <a:gdLst/>
            <a:ahLst/>
            <a:cxnLst/>
            <a:rect l="l" t="t" r="r" b="b"/>
            <a:pathLst>
              <a:path w="3861434" h="2124075">
                <a:moveTo>
                  <a:pt x="0" y="2123948"/>
                </a:moveTo>
                <a:lnTo>
                  <a:pt x="3860927" y="2123948"/>
                </a:lnTo>
                <a:lnTo>
                  <a:pt x="3860927" y="0"/>
                </a:lnTo>
                <a:lnTo>
                  <a:pt x="0" y="0"/>
                </a:lnTo>
                <a:lnTo>
                  <a:pt x="0" y="2123948"/>
                </a:lnTo>
                <a:close/>
              </a:path>
            </a:pathLst>
          </a:custGeom>
          <a:solidFill>
            <a:srgbClr val="F8F6C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4" name="object 44"/>
          <p:cNvSpPr/>
          <p:nvPr/>
        </p:nvSpPr>
        <p:spPr>
          <a:xfrm>
            <a:off x="5754719" y="3579991"/>
            <a:ext cx="2896076" cy="1593056"/>
          </a:xfrm>
          <a:custGeom>
            <a:avLst/>
            <a:gdLst/>
            <a:ahLst/>
            <a:cxnLst/>
            <a:rect l="l" t="t" r="r" b="b"/>
            <a:pathLst>
              <a:path w="3861434" h="2124075">
                <a:moveTo>
                  <a:pt x="0" y="2123948"/>
                </a:moveTo>
                <a:lnTo>
                  <a:pt x="3860927" y="2123948"/>
                </a:lnTo>
                <a:lnTo>
                  <a:pt x="3860927" y="0"/>
                </a:lnTo>
                <a:lnTo>
                  <a:pt x="0" y="0"/>
                </a:lnTo>
                <a:lnTo>
                  <a:pt x="0" y="2123948"/>
                </a:lnTo>
                <a:close/>
              </a:path>
            </a:pathLst>
          </a:custGeom>
          <a:ln w="6350">
            <a:solidFill>
              <a:srgbClr val="A6A6A6"/>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5" name="object 45"/>
          <p:cNvSpPr txBox="1"/>
          <p:nvPr/>
        </p:nvSpPr>
        <p:spPr>
          <a:xfrm>
            <a:off x="5814537" y="3629811"/>
            <a:ext cx="1083469" cy="184666"/>
          </a:xfrm>
          <a:prstGeom prst="rect">
            <a:avLst/>
          </a:prstGeom>
        </p:spPr>
        <p:txBody>
          <a:bodyPr vert="horz" wrap="square" lIns="0" tIns="0" rIns="0" bIns="0" rtlCol="0">
            <a:spAutoFit/>
          </a:bodyPr>
          <a:lstStyle/>
          <a:p>
            <a:pPr marL="9525"/>
            <a:r>
              <a:rPr sz="1200" b="1" spc="-15" dirty="0">
                <a:solidFill>
                  <a:srgbClr val="001F5F"/>
                </a:solidFill>
                <a:latin typeface="標楷體" panose="03000509000000000000" pitchFamily="65" charset="-120"/>
                <a:ea typeface="標楷體" panose="03000509000000000000" pitchFamily="65" charset="-120"/>
                <a:cs typeface="微軟正黑體"/>
              </a:rPr>
              <a:t>外部監管和溝通</a:t>
            </a:r>
            <a:endParaRPr sz="1200">
              <a:latin typeface="標楷體" panose="03000509000000000000" pitchFamily="65" charset="-120"/>
              <a:ea typeface="標楷體" panose="03000509000000000000" pitchFamily="65" charset="-120"/>
              <a:cs typeface="微軟正黑體"/>
            </a:endParaRPr>
          </a:p>
        </p:txBody>
      </p:sp>
      <p:sp>
        <p:nvSpPr>
          <p:cNvPr id="46" name="object 46"/>
          <p:cNvSpPr/>
          <p:nvPr/>
        </p:nvSpPr>
        <p:spPr>
          <a:xfrm>
            <a:off x="7373397" y="4008510"/>
            <a:ext cx="999173" cy="459105"/>
          </a:xfrm>
          <a:custGeom>
            <a:avLst/>
            <a:gdLst/>
            <a:ahLst/>
            <a:cxnLst/>
            <a:rect l="l" t="t" r="r" b="b"/>
            <a:pathLst>
              <a:path w="1332229" h="612139">
                <a:moveTo>
                  <a:pt x="0" y="612000"/>
                </a:moveTo>
                <a:lnTo>
                  <a:pt x="1331976" y="612000"/>
                </a:lnTo>
                <a:lnTo>
                  <a:pt x="1331976" y="0"/>
                </a:lnTo>
                <a:lnTo>
                  <a:pt x="0" y="0"/>
                </a:lnTo>
                <a:lnTo>
                  <a:pt x="0" y="612000"/>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7" name="object 47"/>
          <p:cNvSpPr txBox="1"/>
          <p:nvPr/>
        </p:nvSpPr>
        <p:spPr>
          <a:xfrm>
            <a:off x="7462457" y="4090181"/>
            <a:ext cx="821531" cy="323165"/>
          </a:xfrm>
          <a:prstGeom prst="rect">
            <a:avLst/>
          </a:prstGeom>
        </p:spPr>
        <p:txBody>
          <a:bodyPr vert="horz" wrap="square" lIns="0" tIns="0" rIns="0" bIns="0" rtlCol="0">
            <a:spAutoFit/>
          </a:bodyPr>
          <a:lstStyle/>
          <a:p>
            <a:pPr marL="276701" marR="3810" indent="-267653"/>
            <a:r>
              <a:rPr sz="1050" dirty="0">
                <a:latin typeface="標楷體" panose="03000509000000000000" pitchFamily="65" charset="-120"/>
                <a:ea typeface="標楷體" panose="03000509000000000000" pitchFamily="65" charset="-120"/>
                <a:cs typeface="微軟正黑體"/>
              </a:rPr>
              <a:t>配合應急協同 演練</a:t>
            </a:r>
            <a:endParaRPr sz="1050">
              <a:latin typeface="標楷體" panose="03000509000000000000" pitchFamily="65" charset="-120"/>
              <a:ea typeface="標楷體" panose="03000509000000000000" pitchFamily="65" charset="-120"/>
              <a:cs typeface="微軟正黑體"/>
            </a:endParaRPr>
          </a:p>
        </p:txBody>
      </p:sp>
      <p:sp>
        <p:nvSpPr>
          <p:cNvPr id="48" name="object 48"/>
          <p:cNvSpPr/>
          <p:nvPr/>
        </p:nvSpPr>
        <p:spPr>
          <a:xfrm>
            <a:off x="7373397" y="4574295"/>
            <a:ext cx="999173" cy="459105"/>
          </a:xfrm>
          <a:custGeom>
            <a:avLst/>
            <a:gdLst/>
            <a:ahLst/>
            <a:cxnLst/>
            <a:rect l="l" t="t" r="r" b="b"/>
            <a:pathLst>
              <a:path w="1332229" h="612139">
                <a:moveTo>
                  <a:pt x="0" y="612000"/>
                </a:moveTo>
                <a:lnTo>
                  <a:pt x="1331976" y="612000"/>
                </a:lnTo>
                <a:lnTo>
                  <a:pt x="1331976" y="0"/>
                </a:lnTo>
                <a:lnTo>
                  <a:pt x="0" y="0"/>
                </a:lnTo>
                <a:lnTo>
                  <a:pt x="0" y="612000"/>
                </a:lnTo>
                <a:close/>
              </a:path>
            </a:pathLst>
          </a:custGeom>
          <a:solidFill>
            <a:srgbClr val="38A0D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9" name="object 49"/>
          <p:cNvSpPr txBox="1"/>
          <p:nvPr/>
        </p:nvSpPr>
        <p:spPr>
          <a:xfrm>
            <a:off x="7462457" y="4656156"/>
            <a:ext cx="821531" cy="323165"/>
          </a:xfrm>
          <a:prstGeom prst="rect">
            <a:avLst/>
          </a:prstGeom>
        </p:spPr>
        <p:txBody>
          <a:bodyPr vert="horz" wrap="square" lIns="0" tIns="0" rIns="0" bIns="0" rtlCol="0">
            <a:spAutoFit/>
          </a:bodyPr>
          <a:lstStyle/>
          <a:p>
            <a:pPr marL="276701" marR="3810" indent="-267653"/>
            <a:r>
              <a:rPr sz="1050" dirty="0">
                <a:latin typeface="標楷體" panose="03000509000000000000" pitchFamily="65" charset="-120"/>
                <a:ea typeface="標楷體" panose="03000509000000000000" pitchFamily="65" charset="-120"/>
                <a:cs typeface="微軟正黑體"/>
              </a:rPr>
              <a:t>安全事件溝通 上報</a:t>
            </a:r>
            <a:endParaRPr sz="1050">
              <a:latin typeface="標楷體" panose="03000509000000000000" pitchFamily="65" charset="-120"/>
              <a:ea typeface="標楷體" panose="03000509000000000000" pitchFamily="65" charset="-120"/>
              <a:cs typeface="微軟正黑體"/>
            </a:endParaRPr>
          </a:p>
        </p:txBody>
      </p:sp>
      <p:sp>
        <p:nvSpPr>
          <p:cNvPr id="50" name="object 50"/>
          <p:cNvSpPr/>
          <p:nvPr/>
        </p:nvSpPr>
        <p:spPr>
          <a:xfrm>
            <a:off x="1440757" y="5402581"/>
            <a:ext cx="162401" cy="162401"/>
          </a:xfrm>
          <a:custGeom>
            <a:avLst/>
            <a:gdLst/>
            <a:ahLst/>
            <a:cxnLst/>
            <a:rect l="l" t="t" r="r" b="b"/>
            <a:pathLst>
              <a:path w="216535" h="216535">
                <a:moveTo>
                  <a:pt x="107613" y="0"/>
                </a:moveTo>
                <a:lnTo>
                  <a:pt x="65704" y="8613"/>
                </a:lnTo>
                <a:lnTo>
                  <a:pt x="31498" y="31784"/>
                </a:lnTo>
                <a:lnTo>
                  <a:pt x="8444" y="66063"/>
                </a:lnTo>
                <a:lnTo>
                  <a:pt x="41" y="107270"/>
                </a:lnTo>
                <a:lnTo>
                  <a:pt x="0" y="109244"/>
                </a:lnTo>
                <a:lnTo>
                  <a:pt x="1135" y="123755"/>
                </a:lnTo>
                <a:lnTo>
                  <a:pt x="15179" y="163179"/>
                </a:lnTo>
                <a:lnTo>
                  <a:pt x="42601" y="193791"/>
                </a:lnTo>
                <a:lnTo>
                  <a:pt x="80084" y="212193"/>
                </a:lnTo>
                <a:lnTo>
                  <a:pt x="109023" y="215996"/>
                </a:lnTo>
                <a:lnTo>
                  <a:pt x="123549" y="214896"/>
                </a:lnTo>
                <a:lnTo>
                  <a:pt x="163041" y="200926"/>
                </a:lnTo>
                <a:lnTo>
                  <a:pt x="193735" y="173558"/>
                </a:lnTo>
                <a:lnTo>
                  <a:pt x="212198" y="136142"/>
                </a:lnTo>
                <a:lnTo>
                  <a:pt x="216017" y="107270"/>
                </a:lnTo>
                <a:lnTo>
                  <a:pt x="214943" y="92701"/>
                </a:lnTo>
                <a:lnTo>
                  <a:pt x="201021" y="53102"/>
                </a:lnTo>
                <a:lnTo>
                  <a:pt x="173696" y="22332"/>
                </a:lnTo>
                <a:lnTo>
                  <a:pt x="136370" y="3827"/>
                </a:lnTo>
                <a:lnTo>
                  <a:pt x="107613"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1" name="object 51"/>
          <p:cNvSpPr/>
          <p:nvPr/>
        </p:nvSpPr>
        <p:spPr>
          <a:xfrm>
            <a:off x="1440751" y="5402581"/>
            <a:ext cx="162401" cy="162401"/>
          </a:xfrm>
          <a:custGeom>
            <a:avLst/>
            <a:gdLst/>
            <a:ahLst/>
            <a:cxnLst/>
            <a:rect l="l" t="t" r="r" b="b"/>
            <a:pathLst>
              <a:path w="216535" h="216535">
                <a:moveTo>
                  <a:pt x="0" y="107999"/>
                </a:moveTo>
                <a:lnTo>
                  <a:pt x="8451" y="66063"/>
                </a:lnTo>
                <a:lnTo>
                  <a:pt x="31505" y="31784"/>
                </a:lnTo>
                <a:lnTo>
                  <a:pt x="65711" y="8613"/>
                </a:lnTo>
                <a:lnTo>
                  <a:pt x="107620" y="0"/>
                </a:lnTo>
                <a:lnTo>
                  <a:pt x="122302" y="977"/>
                </a:lnTo>
                <a:lnTo>
                  <a:pt x="162204" y="14631"/>
                </a:lnTo>
                <a:lnTo>
                  <a:pt x="193241" y="41694"/>
                </a:lnTo>
                <a:lnTo>
                  <a:pt x="212009" y="78732"/>
                </a:lnTo>
                <a:lnTo>
                  <a:pt x="216024" y="107270"/>
                </a:lnTo>
                <a:lnTo>
                  <a:pt x="215049" y="122016"/>
                </a:lnTo>
                <a:lnTo>
                  <a:pt x="201425" y="162037"/>
                </a:lnTo>
                <a:lnTo>
                  <a:pt x="174426" y="193127"/>
                </a:lnTo>
                <a:lnTo>
                  <a:pt x="137485" y="211935"/>
                </a:lnTo>
                <a:lnTo>
                  <a:pt x="109030" y="215996"/>
                </a:lnTo>
                <a:lnTo>
                  <a:pt x="94247" y="215025"/>
                </a:lnTo>
                <a:lnTo>
                  <a:pt x="54148" y="201450"/>
                </a:lnTo>
                <a:lnTo>
                  <a:pt x="23004" y="174530"/>
                </a:lnTo>
                <a:lnTo>
                  <a:pt x="4132" y="137666"/>
                </a:lnTo>
                <a:lnTo>
                  <a:pt x="0" y="10799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2" name="object 52"/>
          <p:cNvSpPr txBox="1"/>
          <p:nvPr/>
        </p:nvSpPr>
        <p:spPr>
          <a:xfrm>
            <a:off x="1485043" y="5433755"/>
            <a:ext cx="74295" cy="115416"/>
          </a:xfrm>
          <a:prstGeom prst="rect">
            <a:avLst/>
          </a:prstGeom>
        </p:spPr>
        <p:txBody>
          <a:bodyPr vert="horz" wrap="square" lIns="0" tIns="0" rIns="0" bIns="0" rtlCol="0">
            <a:spAutoFit/>
          </a:bodyPr>
          <a:lstStyle/>
          <a:p>
            <a:pPr marL="9525"/>
            <a:r>
              <a:rPr sz="750" spc="-8" dirty="0">
                <a:solidFill>
                  <a:srgbClr val="FFFFFF"/>
                </a:solidFill>
                <a:latin typeface="標楷體" panose="03000509000000000000" pitchFamily="65" charset="-120"/>
                <a:ea typeface="標楷體" panose="03000509000000000000" pitchFamily="65" charset="-120"/>
                <a:cs typeface="微軟正黑體"/>
              </a:rPr>
              <a:t>1</a:t>
            </a:r>
            <a:endParaRPr sz="750">
              <a:latin typeface="標楷體" panose="03000509000000000000" pitchFamily="65" charset="-120"/>
              <a:ea typeface="標楷體" panose="03000509000000000000" pitchFamily="65" charset="-120"/>
              <a:cs typeface="微軟正黑體"/>
            </a:endParaRPr>
          </a:p>
        </p:txBody>
      </p:sp>
      <p:sp>
        <p:nvSpPr>
          <p:cNvPr id="53" name="object 53"/>
          <p:cNvSpPr txBox="1"/>
          <p:nvPr/>
        </p:nvSpPr>
        <p:spPr>
          <a:xfrm>
            <a:off x="1644587" y="5434500"/>
            <a:ext cx="361950" cy="138499"/>
          </a:xfrm>
          <a:prstGeom prst="rect">
            <a:avLst/>
          </a:prstGeom>
        </p:spPr>
        <p:txBody>
          <a:bodyPr vert="horz" wrap="square" lIns="0" tIns="0" rIns="0" bIns="0" rtlCol="0">
            <a:spAutoFit/>
          </a:bodyPr>
          <a:lstStyle/>
          <a:p>
            <a:pPr marL="9525"/>
            <a:r>
              <a:rPr sz="900" dirty="0">
                <a:latin typeface="標楷體" panose="03000509000000000000" pitchFamily="65" charset="-120"/>
                <a:ea typeface="標楷體" panose="03000509000000000000" pitchFamily="65" charset="-120"/>
                <a:cs typeface="微軟正黑體"/>
              </a:rPr>
              <a:t>網安法</a:t>
            </a:r>
            <a:endParaRPr sz="900">
              <a:latin typeface="標楷體" panose="03000509000000000000" pitchFamily="65" charset="-120"/>
              <a:ea typeface="標楷體" panose="03000509000000000000" pitchFamily="65" charset="-120"/>
              <a:cs typeface="微軟正黑體"/>
            </a:endParaRPr>
          </a:p>
        </p:txBody>
      </p:sp>
      <p:sp>
        <p:nvSpPr>
          <p:cNvPr id="54" name="object 54"/>
          <p:cNvSpPr/>
          <p:nvPr/>
        </p:nvSpPr>
        <p:spPr>
          <a:xfrm>
            <a:off x="2188851" y="5404924"/>
            <a:ext cx="162401" cy="162401"/>
          </a:xfrm>
          <a:custGeom>
            <a:avLst/>
            <a:gdLst/>
            <a:ahLst/>
            <a:cxnLst/>
            <a:rect l="l" t="t" r="r" b="b"/>
            <a:pathLst>
              <a:path w="216535" h="216535">
                <a:moveTo>
                  <a:pt x="107613" y="0"/>
                </a:moveTo>
                <a:lnTo>
                  <a:pt x="65704" y="8611"/>
                </a:lnTo>
                <a:lnTo>
                  <a:pt x="31498" y="31779"/>
                </a:lnTo>
                <a:lnTo>
                  <a:pt x="8444" y="66058"/>
                </a:lnTo>
                <a:lnTo>
                  <a:pt x="41" y="107270"/>
                </a:lnTo>
                <a:lnTo>
                  <a:pt x="0" y="109245"/>
                </a:lnTo>
                <a:lnTo>
                  <a:pt x="1135" y="123756"/>
                </a:lnTo>
                <a:lnTo>
                  <a:pt x="15179" y="163179"/>
                </a:lnTo>
                <a:lnTo>
                  <a:pt x="42601" y="193791"/>
                </a:lnTo>
                <a:lnTo>
                  <a:pt x="80084" y="212193"/>
                </a:lnTo>
                <a:lnTo>
                  <a:pt x="109023" y="215996"/>
                </a:lnTo>
                <a:lnTo>
                  <a:pt x="123549" y="214896"/>
                </a:lnTo>
                <a:lnTo>
                  <a:pt x="163041" y="200926"/>
                </a:lnTo>
                <a:lnTo>
                  <a:pt x="193735" y="173558"/>
                </a:lnTo>
                <a:lnTo>
                  <a:pt x="212198" y="136142"/>
                </a:lnTo>
                <a:lnTo>
                  <a:pt x="216017" y="107270"/>
                </a:lnTo>
                <a:lnTo>
                  <a:pt x="214943" y="92699"/>
                </a:lnTo>
                <a:lnTo>
                  <a:pt x="201021" y="53096"/>
                </a:lnTo>
                <a:lnTo>
                  <a:pt x="173696" y="22328"/>
                </a:lnTo>
                <a:lnTo>
                  <a:pt x="136370" y="3826"/>
                </a:lnTo>
                <a:lnTo>
                  <a:pt x="107613" y="0"/>
                </a:lnTo>
                <a:close/>
              </a:path>
            </a:pathLst>
          </a:custGeom>
          <a:solidFill>
            <a:srgbClr val="FFC0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5" name="object 55"/>
          <p:cNvSpPr/>
          <p:nvPr/>
        </p:nvSpPr>
        <p:spPr>
          <a:xfrm>
            <a:off x="2188846" y="5404924"/>
            <a:ext cx="162401" cy="162401"/>
          </a:xfrm>
          <a:custGeom>
            <a:avLst/>
            <a:gdLst/>
            <a:ahLst/>
            <a:cxnLst/>
            <a:rect l="l" t="t" r="r" b="b"/>
            <a:pathLst>
              <a:path w="216535" h="216535">
                <a:moveTo>
                  <a:pt x="0" y="107999"/>
                </a:moveTo>
                <a:lnTo>
                  <a:pt x="8451" y="66058"/>
                </a:lnTo>
                <a:lnTo>
                  <a:pt x="31505" y="31779"/>
                </a:lnTo>
                <a:lnTo>
                  <a:pt x="65711" y="8611"/>
                </a:lnTo>
                <a:lnTo>
                  <a:pt x="107620" y="0"/>
                </a:lnTo>
                <a:lnTo>
                  <a:pt x="122302" y="977"/>
                </a:lnTo>
                <a:lnTo>
                  <a:pt x="162204" y="14629"/>
                </a:lnTo>
                <a:lnTo>
                  <a:pt x="193241" y="41689"/>
                </a:lnTo>
                <a:lnTo>
                  <a:pt x="212009" y="78728"/>
                </a:lnTo>
                <a:lnTo>
                  <a:pt x="216024" y="107270"/>
                </a:lnTo>
                <a:lnTo>
                  <a:pt x="215049" y="122016"/>
                </a:lnTo>
                <a:lnTo>
                  <a:pt x="201425" y="162037"/>
                </a:lnTo>
                <a:lnTo>
                  <a:pt x="174426" y="193127"/>
                </a:lnTo>
                <a:lnTo>
                  <a:pt x="137486" y="211935"/>
                </a:lnTo>
                <a:lnTo>
                  <a:pt x="109031" y="215996"/>
                </a:lnTo>
                <a:lnTo>
                  <a:pt x="94247" y="215025"/>
                </a:lnTo>
                <a:lnTo>
                  <a:pt x="54148" y="201450"/>
                </a:lnTo>
                <a:lnTo>
                  <a:pt x="23004" y="174530"/>
                </a:lnTo>
                <a:lnTo>
                  <a:pt x="4132" y="137666"/>
                </a:lnTo>
                <a:lnTo>
                  <a:pt x="0" y="107999"/>
                </a:lnTo>
                <a:close/>
              </a:path>
            </a:pathLst>
          </a:custGeom>
          <a:ln w="9525">
            <a:solidFill>
              <a:srgbClr val="FFC00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6" name="object 56"/>
          <p:cNvSpPr txBox="1"/>
          <p:nvPr/>
        </p:nvSpPr>
        <p:spPr>
          <a:xfrm>
            <a:off x="2233232" y="5436041"/>
            <a:ext cx="74295" cy="115416"/>
          </a:xfrm>
          <a:prstGeom prst="rect">
            <a:avLst/>
          </a:prstGeom>
        </p:spPr>
        <p:txBody>
          <a:bodyPr vert="horz" wrap="square" lIns="0" tIns="0" rIns="0" bIns="0" rtlCol="0">
            <a:spAutoFit/>
          </a:bodyPr>
          <a:lstStyle/>
          <a:p>
            <a:pPr marL="9525"/>
            <a:r>
              <a:rPr sz="750" spc="-8" dirty="0">
                <a:solidFill>
                  <a:srgbClr val="FFFFFF"/>
                </a:solidFill>
                <a:latin typeface="標楷體" panose="03000509000000000000" pitchFamily="65" charset="-120"/>
                <a:ea typeface="標楷體" panose="03000509000000000000" pitchFamily="65" charset="-120"/>
                <a:cs typeface="微軟正黑體"/>
              </a:rPr>
              <a:t>2</a:t>
            </a:r>
            <a:endParaRPr sz="750">
              <a:latin typeface="標楷體" panose="03000509000000000000" pitchFamily="65" charset="-120"/>
              <a:ea typeface="標楷體" panose="03000509000000000000" pitchFamily="65" charset="-120"/>
              <a:cs typeface="微軟正黑體"/>
            </a:endParaRPr>
          </a:p>
        </p:txBody>
      </p:sp>
      <p:sp>
        <p:nvSpPr>
          <p:cNvPr id="57" name="object 57"/>
          <p:cNvSpPr txBox="1"/>
          <p:nvPr/>
        </p:nvSpPr>
        <p:spPr>
          <a:xfrm>
            <a:off x="2392871" y="5379636"/>
            <a:ext cx="1047750" cy="332399"/>
          </a:xfrm>
          <a:prstGeom prst="rect">
            <a:avLst/>
          </a:prstGeom>
        </p:spPr>
        <p:txBody>
          <a:bodyPr vert="horz" wrap="square" lIns="0" tIns="0" rIns="0" bIns="0" rtlCol="0">
            <a:spAutoFit/>
          </a:bodyPr>
          <a:lstStyle/>
          <a:p>
            <a:pPr marL="9525" marR="3810">
              <a:lnSpc>
                <a:spcPct val="120000"/>
              </a:lnSpc>
            </a:pPr>
            <a:r>
              <a:rPr sz="900" dirty="0">
                <a:latin typeface="標楷體" panose="03000509000000000000" pitchFamily="65" charset="-120"/>
                <a:ea typeface="標楷體" panose="03000509000000000000" pitchFamily="65" charset="-120"/>
                <a:cs typeface="微軟正黑體"/>
              </a:rPr>
              <a:t>個人資訊和重要資料 出境安全評估辦法</a:t>
            </a:r>
            <a:endParaRPr sz="900">
              <a:latin typeface="標楷體" panose="03000509000000000000" pitchFamily="65" charset="-120"/>
              <a:ea typeface="標楷體" panose="03000509000000000000" pitchFamily="65" charset="-120"/>
              <a:cs typeface="微軟正黑體"/>
            </a:endParaRPr>
          </a:p>
        </p:txBody>
      </p:sp>
      <p:sp>
        <p:nvSpPr>
          <p:cNvPr id="58" name="object 58"/>
          <p:cNvSpPr/>
          <p:nvPr/>
        </p:nvSpPr>
        <p:spPr>
          <a:xfrm>
            <a:off x="3542258" y="5406991"/>
            <a:ext cx="162401" cy="162401"/>
          </a:xfrm>
          <a:custGeom>
            <a:avLst/>
            <a:gdLst/>
            <a:ahLst/>
            <a:cxnLst/>
            <a:rect l="l" t="t" r="r" b="b"/>
            <a:pathLst>
              <a:path w="216535" h="216535">
                <a:moveTo>
                  <a:pt x="107613" y="0"/>
                </a:moveTo>
                <a:lnTo>
                  <a:pt x="65704" y="8611"/>
                </a:lnTo>
                <a:lnTo>
                  <a:pt x="31498" y="31779"/>
                </a:lnTo>
                <a:lnTo>
                  <a:pt x="8444" y="66058"/>
                </a:lnTo>
                <a:lnTo>
                  <a:pt x="41" y="107270"/>
                </a:lnTo>
                <a:lnTo>
                  <a:pt x="0" y="109244"/>
                </a:lnTo>
                <a:lnTo>
                  <a:pt x="1135" y="123753"/>
                </a:lnTo>
                <a:lnTo>
                  <a:pt x="15179" y="163173"/>
                </a:lnTo>
                <a:lnTo>
                  <a:pt x="42601" y="193788"/>
                </a:lnTo>
                <a:lnTo>
                  <a:pt x="80084" y="212192"/>
                </a:lnTo>
                <a:lnTo>
                  <a:pt x="109023" y="215996"/>
                </a:lnTo>
                <a:lnTo>
                  <a:pt x="123549" y="214896"/>
                </a:lnTo>
                <a:lnTo>
                  <a:pt x="163041" y="200923"/>
                </a:lnTo>
                <a:lnTo>
                  <a:pt x="193735" y="173553"/>
                </a:lnTo>
                <a:lnTo>
                  <a:pt x="212198" y="136137"/>
                </a:lnTo>
                <a:lnTo>
                  <a:pt x="216017" y="107270"/>
                </a:lnTo>
                <a:lnTo>
                  <a:pt x="214943" y="92699"/>
                </a:lnTo>
                <a:lnTo>
                  <a:pt x="201021" y="53096"/>
                </a:lnTo>
                <a:lnTo>
                  <a:pt x="173696" y="22328"/>
                </a:lnTo>
                <a:lnTo>
                  <a:pt x="136370" y="3826"/>
                </a:lnTo>
                <a:lnTo>
                  <a:pt x="107613" y="0"/>
                </a:lnTo>
                <a:close/>
              </a:path>
            </a:pathLst>
          </a:custGeom>
          <a:solidFill>
            <a:srgbClr val="92D05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9" name="object 59"/>
          <p:cNvSpPr/>
          <p:nvPr/>
        </p:nvSpPr>
        <p:spPr>
          <a:xfrm>
            <a:off x="3542253" y="5406991"/>
            <a:ext cx="162401" cy="162401"/>
          </a:xfrm>
          <a:custGeom>
            <a:avLst/>
            <a:gdLst/>
            <a:ahLst/>
            <a:cxnLst/>
            <a:rect l="l" t="t" r="r" b="b"/>
            <a:pathLst>
              <a:path w="216535" h="216535">
                <a:moveTo>
                  <a:pt x="0" y="107999"/>
                </a:moveTo>
                <a:lnTo>
                  <a:pt x="8451" y="66058"/>
                </a:lnTo>
                <a:lnTo>
                  <a:pt x="31505" y="31779"/>
                </a:lnTo>
                <a:lnTo>
                  <a:pt x="65711" y="8611"/>
                </a:lnTo>
                <a:lnTo>
                  <a:pt x="107620" y="0"/>
                </a:lnTo>
                <a:lnTo>
                  <a:pt x="122302" y="977"/>
                </a:lnTo>
                <a:lnTo>
                  <a:pt x="162204" y="14629"/>
                </a:lnTo>
                <a:lnTo>
                  <a:pt x="193241" y="41689"/>
                </a:lnTo>
                <a:lnTo>
                  <a:pt x="212009" y="78728"/>
                </a:lnTo>
                <a:lnTo>
                  <a:pt x="216024" y="107270"/>
                </a:lnTo>
                <a:lnTo>
                  <a:pt x="215049" y="122013"/>
                </a:lnTo>
                <a:lnTo>
                  <a:pt x="201425" y="162031"/>
                </a:lnTo>
                <a:lnTo>
                  <a:pt x="174426" y="193123"/>
                </a:lnTo>
                <a:lnTo>
                  <a:pt x="137486" y="211934"/>
                </a:lnTo>
                <a:lnTo>
                  <a:pt x="109031" y="215996"/>
                </a:lnTo>
                <a:lnTo>
                  <a:pt x="94247" y="215024"/>
                </a:lnTo>
                <a:lnTo>
                  <a:pt x="54148" y="201447"/>
                </a:lnTo>
                <a:lnTo>
                  <a:pt x="23004" y="174524"/>
                </a:lnTo>
                <a:lnTo>
                  <a:pt x="4132" y="137661"/>
                </a:lnTo>
                <a:lnTo>
                  <a:pt x="0" y="107999"/>
                </a:lnTo>
                <a:close/>
              </a:path>
            </a:pathLst>
          </a:custGeom>
          <a:ln w="9525">
            <a:solidFill>
              <a:srgbClr val="92D05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0" name="object 60"/>
          <p:cNvSpPr txBox="1"/>
          <p:nvPr/>
        </p:nvSpPr>
        <p:spPr>
          <a:xfrm>
            <a:off x="3586829" y="5438099"/>
            <a:ext cx="74295" cy="115416"/>
          </a:xfrm>
          <a:prstGeom prst="rect">
            <a:avLst/>
          </a:prstGeom>
        </p:spPr>
        <p:txBody>
          <a:bodyPr vert="horz" wrap="square" lIns="0" tIns="0" rIns="0" bIns="0" rtlCol="0">
            <a:spAutoFit/>
          </a:bodyPr>
          <a:lstStyle/>
          <a:p>
            <a:pPr marL="9525"/>
            <a:r>
              <a:rPr sz="750" spc="-8" dirty="0">
                <a:solidFill>
                  <a:srgbClr val="FFFFFF"/>
                </a:solidFill>
                <a:latin typeface="標楷體" panose="03000509000000000000" pitchFamily="65" charset="-120"/>
                <a:ea typeface="標楷體" panose="03000509000000000000" pitchFamily="65" charset="-120"/>
                <a:cs typeface="微軟正黑體"/>
              </a:rPr>
              <a:t>3</a:t>
            </a:r>
            <a:endParaRPr sz="750">
              <a:latin typeface="標楷體" panose="03000509000000000000" pitchFamily="65" charset="-120"/>
              <a:ea typeface="標楷體" panose="03000509000000000000" pitchFamily="65" charset="-120"/>
              <a:cs typeface="微軟正黑體"/>
            </a:endParaRPr>
          </a:p>
        </p:txBody>
      </p:sp>
      <p:sp>
        <p:nvSpPr>
          <p:cNvPr id="61" name="object 61"/>
          <p:cNvSpPr txBox="1"/>
          <p:nvPr/>
        </p:nvSpPr>
        <p:spPr>
          <a:xfrm>
            <a:off x="3746373" y="5370263"/>
            <a:ext cx="819150" cy="332399"/>
          </a:xfrm>
          <a:prstGeom prst="rect">
            <a:avLst/>
          </a:prstGeom>
        </p:spPr>
        <p:txBody>
          <a:bodyPr vert="horz" wrap="square" lIns="0" tIns="0" rIns="0" bIns="0" rtlCol="0">
            <a:spAutoFit/>
          </a:bodyPr>
          <a:lstStyle/>
          <a:p>
            <a:pPr marL="9525" marR="3810">
              <a:lnSpc>
                <a:spcPct val="120000"/>
              </a:lnSpc>
            </a:pPr>
            <a:r>
              <a:rPr sz="900" dirty="0">
                <a:latin typeface="標楷體" panose="03000509000000000000" pitchFamily="65" charset="-120"/>
                <a:ea typeface="標楷體" panose="03000509000000000000" pitchFamily="65" charset="-120"/>
                <a:cs typeface="微軟正黑體"/>
              </a:rPr>
              <a:t>網路產品和服務 安全審查辦法</a:t>
            </a:r>
            <a:endParaRPr sz="900">
              <a:latin typeface="標楷體" panose="03000509000000000000" pitchFamily="65" charset="-120"/>
              <a:ea typeface="標楷體" panose="03000509000000000000" pitchFamily="65" charset="-120"/>
              <a:cs typeface="微軟正黑體"/>
            </a:endParaRPr>
          </a:p>
        </p:txBody>
      </p:sp>
      <p:sp>
        <p:nvSpPr>
          <p:cNvPr id="62" name="object 62"/>
          <p:cNvSpPr/>
          <p:nvPr/>
        </p:nvSpPr>
        <p:spPr>
          <a:xfrm>
            <a:off x="4667160" y="5400238"/>
            <a:ext cx="162401" cy="162401"/>
          </a:xfrm>
          <a:custGeom>
            <a:avLst/>
            <a:gdLst/>
            <a:ahLst/>
            <a:cxnLst/>
            <a:rect l="l" t="t" r="r" b="b"/>
            <a:pathLst>
              <a:path w="216535" h="216535">
                <a:moveTo>
                  <a:pt x="107613" y="0"/>
                </a:moveTo>
                <a:lnTo>
                  <a:pt x="65704" y="8613"/>
                </a:lnTo>
                <a:lnTo>
                  <a:pt x="31498" y="31784"/>
                </a:lnTo>
                <a:lnTo>
                  <a:pt x="8444" y="66063"/>
                </a:lnTo>
                <a:lnTo>
                  <a:pt x="41" y="107270"/>
                </a:lnTo>
                <a:lnTo>
                  <a:pt x="0" y="109244"/>
                </a:lnTo>
                <a:lnTo>
                  <a:pt x="1135" y="123755"/>
                </a:lnTo>
                <a:lnTo>
                  <a:pt x="15179" y="163179"/>
                </a:lnTo>
                <a:lnTo>
                  <a:pt x="42601" y="193791"/>
                </a:lnTo>
                <a:lnTo>
                  <a:pt x="80084" y="212193"/>
                </a:lnTo>
                <a:lnTo>
                  <a:pt x="109023" y="215996"/>
                </a:lnTo>
                <a:lnTo>
                  <a:pt x="123549" y="214896"/>
                </a:lnTo>
                <a:lnTo>
                  <a:pt x="163041" y="200926"/>
                </a:lnTo>
                <a:lnTo>
                  <a:pt x="193735" y="173558"/>
                </a:lnTo>
                <a:lnTo>
                  <a:pt x="212198" y="136142"/>
                </a:lnTo>
                <a:lnTo>
                  <a:pt x="216017" y="107270"/>
                </a:lnTo>
                <a:lnTo>
                  <a:pt x="214943" y="92701"/>
                </a:lnTo>
                <a:lnTo>
                  <a:pt x="201021" y="53102"/>
                </a:lnTo>
                <a:lnTo>
                  <a:pt x="173696" y="22332"/>
                </a:lnTo>
                <a:lnTo>
                  <a:pt x="136370" y="3827"/>
                </a:lnTo>
                <a:lnTo>
                  <a:pt x="107613" y="0"/>
                </a:lnTo>
                <a:close/>
              </a:path>
            </a:pathLst>
          </a:custGeom>
          <a:solidFill>
            <a:srgbClr val="435E12"/>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3" name="object 63"/>
          <p:cNvSpPr/>
          <p:nvPr/>
        </p:nvSpPr>
        <p:spPr>
          <a:xfrm>
            <a:off x="4667155" y="5400238"/>
            <a:ext cx="162401" cy="162401"/>
          </a:xfrm>
          <a:custGeom>
            <a:avLst/>
            <a:gdLst/>
            <a:ahLst/>
            <a:cxnLst/>
            <a:rect l="l" t="t" r="r" b="b"/>
            <a:pathLst>
              <a:path w="216535" h="216535">
                <a:moveTo>
                  <a:pt x="0" y="107999"/>
                </a:moveTo>
                <a:lnTo>
                  <a:pt x="8451" y="66063"/>
                </a:lnTo>
                <a:lnTo>
                  <a:pt x="31505" y="31784"/>
                </a:lnTo>
                <a:lnTo>
                  <a:pt x="65711" y="8613"/>
                </a:lnTo>
                <a:lnTo>
                  <a:pt x="107620" y="0"/>
                </a:lnTo>
                <a:lnTo>
                  <a:pt x="122302" y="977"/>
                </a:lnTo>
                <a:lnTo>
                  <a:pt x="162204" y="14631"/>
                </a:lnTo>
                <a:lnTo>
                  <a:pt x="193241" y="41694"/>
                </a:lnTo>
                <a:lnTo>
                  <a:pt x="212009" y="78732"/>
                </a:lnTo>
                <a:lnTo>
                  <a:pt x="216024" y="107270"/>
                </a:lnTo>
                <a:lnTo>
                  <a:pt x="215049" y="122016"/>
                </a:lnTo>
                <a:lnTo>
                  <a:pt x="201425" y="162037"/>
                </a:lnTo>
                <a:lnTo>
                  <a:pt x="174426" y="193127"/>
                </a:lnTo>
                <a:lnTo>
                  <a:pt x="137485" y="211935"/>
                </a:lnTo>
                <a:lnTo>
                  <a:pt x="109030" y="215996"/>
                </a:lnTo>
                <a:lnTo>
                  <a:pt x="94247" y="215025"/>
                </a:lnTo>
                <a:lnTo>
                  <a:pt x="54148" y="201450"/>
                </a:lnTo>
                <a:lnTo>
                  <a:pt x="23004" y="174530"/>
                </a:lnTo>
                <a:lnTo>
                  <a:pt x="4132" y="137666"/>
                </a:lnTo>
                <a:lnTo>
                  <a:pt x="0" y="107999"/>
                </a:lnTo>
                <a:close/>
              </a:path>
            </a:pathLst>
          </a:custGeom>
          <a:ln w="9524">
            <a:solidFill>
              <a:srgbClr val="435E12"/>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4" name="object 64"/>
          <p:cNvSpPr txBox="1"/>
          <p:nvPr/>
        </p:nvSpPr>
        <p:spPr>
          <a:xfrm>
            <a:off x="4712018" y="5431469"/>
            <a:ext cx="74295" cy="115416"/>
          </a:xfrm>
          <a:prstGeom prst="rect">
            <a:avLst/>
          </a:prstGeom>
        </p:spPr>
        <p:txBody>
          <a:bodyPr vert="horz" wrap="square" lIns="0" tIns="0" rIns="0" bIns="0" rtlCol="0">
            <a:spAutoFit/>
          </a:bodyPr>
          <a:lstStyle/>
          <a:p>
            <a:pPr marL="9525"/>
            <a:r>
              <a:rPr sz="750" spc="-8" dirty="0">
                <a:solidFill>
                  <a:srgbClr val="FFFFFF"/>
                </a:solidFill>
                <a:latin typeface="標楷體" panose="03000509000000000000" pitchFamily="65" charset="-120"/>
                <a:ea typeface="標楷體" panose="03000509000000000000" pitchFamily="65" charset="-120"/>
                <a:cs typeface="微軟正黑體"/>
              </a:rPr>
              <a:t>4</a:t>
            </a:r>
            <a:endParaRPr sz="750">
              <a:latin typeface="標楷體" panose="03000509000000000000" pitchFamily="65" charset="-120"/>
              <a:ea typeface="標楷體" panose="03000509000000000000" pitchFamily="65" charset="-120"/>
              <a:cs typeface="微軟正黑體"/>
            </a:endParaRPr>
          </a:p>
        </p:txBody>
      </p:sp>
      <p:sp>
        <p:nvSpPr>
          <p:cNvPr id="65" name="object 65"/>
          <p:cNvSpPr txBox="1"/>
          <p:nvPr/>
        </p:nvSpPr>
        <p:spPr>
          <a:xfrm>
            <a:off x="4871561" y="5376664"/>
            <a:ext cx="1047750" cy="332399"/>
          </a:xfrm>
          <a:prstGeom prst="rect">
            <a:avLst/>
          </a:prstGeom>
        </p:spPr>
        <p:txBody>
          <a:bodyPr vert="horz" wrap="square" lIns="0" tIns="0" rIns="0" bIns="0" rtlCol="0">
            <a:spAutoFit/>
          </a:bodyPr>
          <a:lstStyle/>
          <a:p>
            <a:pPr marL="9525" marR="3810">
              <a:lnSpc>
                <a:spcPct val="120000"/>
              </a:lnSpc>
            </a:pPr>
            <a:r>
              <a:rPr sz="900" dirty="0">
                <a:latin typeface="標楷體" panose="03000509000000000000" pitchFamily="65" charset="-120"/>
                <a:ea typeface="標楷體" panose="03000509000000000000" pitchFamily="65" charset="-120"/>
                <a:cs typeface="微軟正黑體"/>
              </a:rPr>
              <a:t>互聯網資訊內容管理 行政執法程式規定</a:t>
            </a:r>
            <a:endParaRPr sz="900">
              <a:latin typeface="標楷體" panose="03000509000000000000" pitchFamily="65" charset="-120"/>
              <a:ea typeface="標楷體" panose="03000509000000000000" pitchFamily="65" charset="-120"/>
              <a:cs typeface="微軟正黑體"/>
            </a:endParaRPr>
          </a:p>
        </p:txBody>
      </p:sp>
      <p:sp>
        <p:nvSpPr>
          <p:cNvPr id="66" name="object 66"/>
          <p:cNvSpPr/>
          <p:nvPr/>
        </p:nvSpPr>
        <p:spPr>
          <a:xfrm>
            <a:off x="7210717" y="5416592"/>
            <a:ext cx="162401" cy="162401"/>
          </a:xfrm>
          <a:custGeom>
            <a:avLst/>
            <a:gdLst/>
            <a:ahLst/>
            <a:cxnLst/>
            <a:rect l="l" t="t" r="r" b="b"/>
            <a:pathLst>
              <a:path w="216534" h="216535">
                <a:moveTo>
                  <a:pt x="107591" y="0"/>
                </a:moveTo>
                <a:lnTo>
                  <a:pt x="65665" y="8584"/>
                </a:lnTo>
                <a:lnTo>
                  <a:pt x="31469" y="31750"/>
                </a:lnTo>
                <a:lnTo>
                  <a:pt x="8434" y="66041"/>
                </a:lnTo>
                <a:lnTo>
                  <a:pt x="43" y="107252"/>
                </a:lnTo>
                <a:lnTo>
                  <a:pt x="0" y="109240"/>
                </a:lnTo>
                <a:lnTo>
                  <a:pt x="1132" y="123752"/>
                </a:lnTo>
                <a:lnTo>
                  <a:pt x="15149" y="163177"/>
                </a:lnTo>
                <a:lnTo>
                  <a:pt x="42544" y="193791"/>
                </a:lnTo>
                <a:lnTo>
                  <a:pt x="80035" y="212192"/>
                </a:lnTo>
                <a:lnTo>
                  <a:pt x="109017" y="215995"/>
                </a:lnTo>
                <a:lnTo>
                  <a:pt x="123557" y="214881"/>
                </a:lnTo>
                <a:lnTo>
                  <a:pt x="163067" y="200888"/>
                </a:lnTo>
                <a:lnTo>
                  <a:pt x="193754" y="173518"/>
                </a:lnTo>
                <a:lnTo>
                  <a:pt x="212203" y="136113"/>
                </a:lnTo>
                <a:lnTo>
                  <a:pt x="216017" y="107252"/>
                </a:lnTo>
                <a:lnTo>
                  <a:pt x="214941" y="92686"/>
                </a:lnTo>
                <a:lnTo>
                  <a:pt x="201015" y="53093"/>
                </a:lnTo>
                <a:lnTo>
                  <a:pt x="173686" y="22328"/>
                </a:lnTo>
                <a:lnTo>
                  <a:pt x="136355" y="3826"/>
                </a:lnTo>
                <a:lnTo>
                  <a:pt x="107591" y="0"/>
                </a:lnTo>
                <a:close/>
              </a:path>
            </a:pathLst>
          </a:custGeom>
          <a:solidFill>
            <a:srgbClr val="00AFE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7" name="object 67"/>
          <p:cNvSpPr/>
          <p:nvPr/>
        </p:nvSpPr>
        <p:spPr>
          <a:xfrm>
            <a:off x="7210711" y="5416592"/>
            <a:ext cx="162401" cy="162401"/>
          </a:xfrm>
          <a:custGeom>
            <a:avLst/>
            <a:gdLst/>
            <a:ahLst/>
            <a:cxnLst/>
            <a:rect l="l" t="t" r="r" b="b"/>
            <a:pathLst>
              <a:path w="216534" h="216535">
                <a:moveTo>
                  <a:pt x="0" y="108000"/>
                </a:moveTo>
                <a:lnTo>
                  <a:pt x="8441" y="66041"/>
                </a:lnTo>
                <a:lnTo>
                  <a:pt x="31476" y="31750"/>
                </a:lnTo>
                <a:lnTo>
                  <a:pt x="65672" y="8584"/>
                </a:lnTo>
                <a:lnTo>
                  <a:pt x="107597" y="0"/>
                </a:lnTo>
                <a:lnTo>
                  <a:pt x="122283" y="977"/>
                </a:lnTo>
                <a:lnTo>
                  <a:pt x="162192" y="14629"/>
                </a:lnTo>
                <a:lnTo>
                  <a:pt x="193233" y="41687"/>
                </a:lnTo>
                <a:lnTo>
                  <a:pt x="212005" y="78719"/>
                </a:lnTo>
                <a:lnTo>
                  <a:pt x="216024" y="107252"/>
                </a:lnTo>
                <a:lnTo>
                  <a:pt x="215050" y="121993"/>
                </a:lnTo>
                <a:lnTo>
                  <a:pt x="201439" y="162000"/>
                </a:lnTo>
                <a:lnTo>
                  <a:pt x="174452" y="193086"/>
                </a:lnTo>
                <a:lnTo>
                  <a:pt x="137504" y="211909"/>
                </a:lnTo>
                <a:lnTo>
                  <a:pt x="109024" y="215995"/>
                </a:lnTo>
                <a:lnTo>
                  <a:pt x="94215" y="215024"/>
                </a:lnTo>
                <a:lnTo>
                  <a:pt x="54089" y="201449"/>
                </a:lnTo>
                <a:lnTo>
                  <a:pt x="22963" y="174528"/>
                </a:lnTo>
                <a:lnTo>
                  <a:pt x="4122" y="137663"/>
                </a:lnTo>
                <a:lnTo>
                  <a:pt x="0" y="108000"/>
                </a:lnTo>
                <a:close/>
              </a:path>
            </a:pathLst>
          </a:custGeom>
          <a:ln w="9525">
            <a:solidFill>
              <a:srgbClr val="00AFE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8" name="object 68"/>
          <p:cNvSpPr txBox="1"/>
          <p:nvPr/>
        </p:nvSpPr>
        <p:spPr>
          <a:xfrm>
            <a:off x="7255859" y="5447699"/>
            <a:ext cx="74295" cy="115416"/>
          </a:xfrm>
          <a:prstGeom prst="rect">
            <a:avLst/>
          </a:prstGeom>
        </p:spPr>
        <p:txBody>
          <a:bodyPr vert="horz" wrap="square" lIns="0" tIns="0" rIns="0" bIns="0" rtlCol="0">
            <a:spAutoFit/>
          </a:bodyPr>
          <a:lstStyle/>
          <a:p>
            <a:pPr marL="9525"/>
            <a:r>
              <a:rPr sz="750" spc="-8" dirty="0">
                <a:solidFill>
                  <a:srgbClr val="FFFFFF"/>
                </a:solidFill>
                <a:latin typeface="標楷體" panose="03000509000000000000" pitchFamily="65" charset="-120"/>
                <a:ea typeface="標楷體" panose="03000509000000000000" pitchFamily="65" charset="-120"/>
                <a:cs typeface="微軟正黑體"/>
              </a:rPr>
              <a:t>6</a:t>
            </a:r>
            <a:endParaRPr sz="750">
              <a:latin typeface="標楷體" panose="03000509000000000000" pitchFamily="65" charset="-120"/>
              <a:ea typeface="標楷體" panose="03000509000000000000" pitchFamily="65" charset="-120"/>
              <a:cs typeface="微軟正黑體"/>
            </a:endParaRPr>
          </a:p>
        </p:txBody>
      </p:sp>
      <p:sp>
        <p:nvSpPr>
          <p:cNvPr id="69" name="object 69"/>
          <p:cNvSpPr txBox="1"/>
          <p:nvPr/>
        </p:nvSpPr>
        <p:spPr>
          <a:xfrm>
            <a:off x="7415403" y="5438843"/>
            <a:ext cx="361950" cy="138499"/>
          </a:xfrm>
          <a:prstGeom prst="rect">
            <a:avLst/>
          </a:prstGeom>
        </p:spPr>
        <p:txBody>
          <a:bodyPr vert="horz" wrap="square" lIns="0" tIns="0" rIns="0" bIns="0" rtlCol="0">
            <a:spAutoFit/>
          </a:bodyPr>
          <a:lstStyle/>
          <a:p>
            <a:pPr marL="9525"/>
            <a:r>
              <a:rPr sz="900" dirty="0">
                <a:latin typeface="標楷體" panose="03000509000000000000" pitchFamily="65" charset="-120"/>
                <a:ea typeface="標楷體" panose="03000509000000000000" pitchFamily="65" charset="-120"/>
                <a:cs typeface="微軟正黑體"/>
              </a:rPr>
              <a:t>密碼法</a:t>
            </a:r>
            <a:endParaRPr sz="900">
              <a:latin typeface="標楷體" panose="03000509000000000000" pitchFamily="65" charset="-120"/>
              <a:ea typeface="標楷體" panose="03000509000000000000" pitchFamily="65" charset="-120"/>
              <a:cs typeface="微軟正黑體"/>
            </a:endParaRPr>
          </a:p>
        </p:txBody>
      </p:sp>
      <p:sp>
        <p:nvSpPr>
          <p:cNvPr id="70" name="object 70"/>
          <p:cNvSpPr/>
          <p:nvPr/>
        </p:nvSpPr>
        <p:spPr>
          <a:xfrm>
            <a:off x="653477" y="2252569"/>
            <a:ext cx="162401" cy="162401"/>
          </a:xfrm>
          <a:custGeom>
            <a:avLst/>
            <a:gdLst/>
            <a:ahLst/>
            <a:cxnLst/>
            <a:rect l="l" t="t" r="r" b="b"/>
            <a:pathLst>
              <a:path w="216534" h="216535">
                <a:moveTo>
                  <a:pt x="107537" y="0"/>
                </a:moveTo>
                <a:lnTo>
                  <a:pt x="65662" y="8618"/>
                </a:lnTo>
                <a:lnTo>
                  <a:pt x="31479" y="31803"/>
                </a:lnTo>
                <a:lnTo>
                  <a:pt x="8439" y="66106"/>
                </a:lnTo>
                <a:lnTo>
                  <a:pt x="49" y="107241"/>
                </a:lnTo>
                <a:lnTo>
                  <a:pt x="0" y="109288"/>
                </a:lnTo>
                <a:lnTo>
                  <a:pt x="1131" y="123783"/>
                </a:lnTo>
                <a:lnTo>
                  <a:pt x="15164" y="163185"/>
                </a:lnTo>
                <a:lnTo>
                  <a:pt x="42583" y="193801"/>
                </a:lnTo>
                <a:lnTo>
                  <a:pt x="80077" y="212214"/>
                </a:lnTo>
                <a:lnTo>
                  <a:pt x="109035" y="216021"/>
                </a:lnTo>
                <a:lnTo>
                  <a:pt x="123570" y="214909"/>
                </a:lnTo>
                <a:lnTo>
                  <a:pt x="163064" y="200913"/>
                </a:lnTo>
                <a:lnTo>
                  <a:pt x="193738" y="173530"/>
                </a:lnTo>
                <a:lnTo>
                  <a:pt x="212179" y="136109"/>
                </a:lnTo>
                <a:lnTo>
                  <a:pt x="215991" y="107241"/>
                </a:lnTo>
                <a:lnTo>
                  <a:pt x="214906" y="92673"/>
                </a:lnTo>
                <a:lnTo>
                  <a:pt x="200970" y="53080"/>
                </a:lnTo>
                <a:lnTo>
                  <a:pt x="173645" y="22321"/>
                </a:lnTo>
                <a:lnTo>
                  <a:pt x="136313" y="3825"/>
                </a:lnTo>
                <a:lnTo>
                  <a:pt x="107537"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1" name="object 71"/>
          <p:cNvSpPr/>
          <p:nvPr/>
        </p:nvSpPr>
        <p:spPr>
          <a:xfrm>
            <a:off x="653473" y="2252569"/>
            <a:ext cx="162401" cy="162401"/>
          </a:xfrm>
          <a:custGeom>
            <a:avLst/>
            <a:gdLst/>
            <a:ahLst/>
            <a:cxnLst/>
            <a:rect l="l" t="t" r="r" b="b"/>
            <a:pathLst>
              <a:path w="216534" h="216535">
                <a:moveTo>
                  <a:pt x="0" y="108076"/>
                </a:moveTo>
                <a:lnTo>
                  <a:pt x="8446" y="66106"/>
                </a:lnTo>
                <a:lnTo>
                  <a:pt x="31486" y="31803"/>
                </a:lnTo>
                <a:lnTo>
                  <a:pt x="65668" y="8618"/>
                </a:lnTo>
                <a:lnTo>
                  <a:pt x="107544" y="0"/>
                </a:lnTo>
                <a:lnTo>
                  <a:pt x="122237" y="977"/>
                </a:lnTo>
                <a:lnTo>
                  <a:pt x="162152" y="14623"/>
                </a:lnTo>
                <a:lnTo>
                  <a:pt x="193189" y="41676"/>
                </a:lnTo>
                <a:lnTo>
                  <a:pt x="211964" y="78705"/>
                </a:lnTo>
                <a:lnTo>
                  <a:pt x="215998" y="107241"/>
                </a:lnTo>
                <a:lnTo>
                  <a:pt x="215024" y="121985"/>
                </a:lnTo>
                <a:lnTo>
                  <a:pt x="201419" y="162006"/>
                </a:lnTo>
                <a:lnTo>
                  <a:pt x="174444" y="193107"/>
                </a:lnTo>
                <a:lnTo>
                  <a:pt x="137511" y="211938"/>
                </a:lnTo>
                <a:lnTo>
                  <a:pt x="109042" y="216021"/>
                </a:lnTo>
                <a:lnTo>
                  <a:pt x="94248" y="215048"/>
                </a:lnTo>
                <a:lnTo>
                  <a:pt x="54132" y="201464"/>
                </a:lnTo>
                <a:lnTo>
                  <a:pt x="22987" y="174536"/>
                </a:lnTo>
                <a:lnTo>
                  <a:pt x="4124" y="137682"/>
                </a:lnTo>
                <a:lnTo>
                  <a:pt x="0" y="108076"/>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2" name="object 72"/>
          <p:cNvSpPr/>
          <p:nvPr/>
        </p:nvSpPr>
        <p:spPr>
          <a:xfrm>
            <a:off x="653478" y="2979325"/>
            <a:ext cx="162401" cy="162401"/>
          </a:xfrm>
          <a:custGeom>
            <a:avLst/>
            <a:gdLst/>
            <a:ahLst/>
            <a:cxnLst/>
            <a:rect l="l" t="t" r="r" b="b"/>
            <a:pathLst>
              <a:path w="216534" h="216535">
                <a:moveTo>
                  <a:pt x="107641" y="0"/>
                </a:moveTo>
                <a:lnTo>
                  <a:pt x="65729" y="8587"/>
                </a:lnTo>
                <a:lnTo>
                  <a:pt x="31513" y="31753"/>
                </a:lnTo>
                <a:lnTo>
                  <a:pt x="8448" y="66030"/>
                </a:lnTo>
                <a:lnTo>
                  <a:pt x="35" y="107307"/>
                </a:lnTo>
                <a:lnTo>
                  <a:pt x="0" y="109222"/>
                </a:lnTo>
                <a:lnTo>
                  <a:pt x="1137" y="123739"/>
                </a:lnTo>
                <a:lnTo>
                  <a:pt x="15180" y="163180"/>
                </a:lnTo>
                <a:lnTo>
                  <a:pt x="42590" y="193807"/>
                </a:lnTo>
                <a:lnTo>
                  <a:pt x="80054" y="212216"/>
                </a:lnTo>
                <a:lnTo>
                  <a:pt x="108980" y="216022"/>
                </a:lnTo>
                <a:lnTo>
                  <a:pt x="123521" y="214917"/>
                </a:lnTo>
                <a:lnTo>
                  <a:pt x="163034" y="200934"/>
                </a:lnTo>
                <a:lnTo>
                  <a:pt x="193725" y="173560"/>
                </a:lnTo>
                <a:lnTo>
                  <a:pt x="212177" y="136156"/>
                </a:lnTo>
                <a:lnTo>
                  <a:pt x="215992" y="107307"/>
                </a:lnTo>
                <a:lnTo>
                  <a:pt x="214929" y="92745"/>
                </a:lnTo>
                <a:lnTo>
                  <a:pt x="201034" y="53145"/>
                </a:lnTo>
                <a:lnTo>
                  <a:pt x="173724" y="22357"/>
                </a:lnTo>
                <a:lnTo>
                  <a:pt x="136403" y="3832"/>
                </a:lnTo>
                <a:lnTo>
                  <a:pt x="107641"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3" name="object 73"/>
          <p:cNvSpPr/>
          <p:nvPr/>
        </p:nvSpPr>
        <p:spPr>
          <a:xfrm>
            <a:off x="653473" y="2979325"/>
            <a:ext cx="162401" cy="162401"/>
          </a:xfrm>
          <a:custGeom>
            <a:avLst/>
            <a:gdLst/>
            <a:ahLst/>
            <a:cxnLst/>
            <a:rect l="l" t="t" r="r" b="b"/>
            <a:pathLst>
              <a:path w="216534" h="216535">
                <a:moveTo>
                  <a:pt x="0" y="107949"/>
                </a:moveTo>
                <a:lnTo>
                  <a:pt x="8456" y="66030"/>
                </a:lnTo>
                <a:lnTo>
                  <a:pt x="31520" y="31753"/>
                </a:lnTo>
                <a:lnTo>
                  <a:pt x="65736" y="8587"/>
                </a:lnTo>
                <a:lnTo>
                  <a:pt x="107649" y="0"/>
                </a:lnTo>
                <a:lnTo>
                  <a:pt x="122334" y="979"/>
                </a:lnTo>
                <a:lnTo>
                  <a:pt x="162235" y="14649"/>
                </a:lnTo>
                <a:lnTo>
                  <a:pt x="193260" y="41733"/>
                </a:lnTo>
                <a:lnTo>
                  <a:pt x="212005" y="78779"/>
                </a:lnTo>
                <a:lnTo>
                  <a:pt x="215999" y="107307"/>
                </a:lnTo>
                <a:lnTo>
                  <a:pt x="215025" y="122040"/>
                </a:lnTo>
                <a:lnTo>
                  <a:pt x="201411" y="162041"/>
                </a:lnTo>
                <a:lnTo>
                  <a:pt x="174421" y="193131"/>
                </a:lnTo>
                <a:lnTo>
                  <a:pt x="137469" y="211951"/>
                </a:lnTo>
                <a:lnTo>
                  <a:pt x="108987" y="216022"/>
                </a:lnTo>
                <a:lnTo>
                  <a:pt x="94211" y="215050"/>
                </a:lnTo>
                <a:lnTo>
                  <a:pt x="54131" y="201469"/>
                </a:lnTo>
                <a:lnTo>
                  <a:pt x="23002" y="174536"/>
                </a:lnTo>
                <a:lnTo>
                  <a:pt x="4136" y="137655"/>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4" name="object 74"/>
          <p:cNvSpPr txBox="1"/>
          <p:nvPr/>
        </p:nvSpPr>
        <p:spPr>
          <a:xfrm>
            <a:off x="703021" y="3017880"/>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75" name="object 75"/>
          <p:cNvSpPr/>
          <p:nvPr/>
        </p:nvSpPr>
        <p:spPr>
          <a:xfrm>
            <a:off x="4042604" y="2775014"/>
            <a:ext cx="161925" cy="162401"/>
          </a:xfrm>
          <a:custGeom>
            <a:avLst/>
            <a:gdLst/>
            <a:ahLst/>
            <a:cxnLst/>
            <a:rect l="l" t="t" r="r" b="b"/>
            <a:pathLst>
              <a:path w="215900" h="216535">
                <a:moveTo>
                  <a:pt x="107529" y="0"/>
                </a:moveTo>
                <a:lnTo>
                  <a:pt x="65626" y="8606"/>
                </a:lnTo>
                <a:lnTo>
                  <a:pt x="31450" y="31790"/>
                </a:lnTo>
                <a:lnTo>
                  <a:pt x="8430" y="66097"/>
                </a:lnTo>
                <a:lnTo>
                  <a:pt x="45" y="107318"/>
                </a:lnTo>
                <a:lnTo>
                  <a:pt x="0" y="109160"/>
                </a:lnTo>
                <a:lnTo>
                  <a:pt x="1113" y="123671"/>
                </a:lnTo>
                <a:lnTo>
                  <a:pt x="15096" y="163117"/>
                </a:lnTo>
                <a:lnTo>
                  <a:pt x="42471" y="193772"/>
                </a:lnTo>
                <a:lnTo>
                  <a:pt x="79934" y="212209"/>
                </a:lnTo>
                <a:lnTo>
                  <a:pt x="108882" y="216022"/>
                </a:lnTo>
                <a:lnTo>
                  <a:pt x="123435" y="214923"/>
                </a:lnTo>
                <a:lnTo>
                  <a:pt x="162962" y="200950"/>
                </a:lnTo>
                <a:lnTo>
                  <a:pt x="193644" y="173577"/>
                </a:lnTo>
                <a:lnTo>
                  <a:pt x="212081" y="136170"/>
                </a:lnTo>
                <a:lnTo>
                  <a:pt x="215892" y="107318"/>
                </a:lnTo>
                <a:lnTo>
                  <a:pt x="214817" y="92740"/>
                </a:lnTo>
                <a:lnTo>
                  <a:pt x="200917" y="53121"/>
                </a:lnTo>
                <a:lnTo>
                  <a:pt x="173624" y="22339"/>
                </a:lnTo>
                <a:lnTo>
                  <a:pt x="136309" y="3828"/>
                </a:lnTo>
                <a:lnTo>
                  <a:pt x="107529"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6" name="object 76"/>
          <p:cNvSpPr/>
          <p:nvPr/>
        </p:nvSpPr>
        <p:spPr>
          <a:xfrm>
            <a:off x="4042601" y="2775014"/>
            <a:ext cx="161925" cy="162401"/>
          </a:xfrm>
          <a:custGeom>
            <a:avLst/>
            <a:gdLst/>
            <a:ahLst/>
            <a:cxnLst/>
            <a:rect l="l" t="t" r="r" b="b"/>
            <a:pathLst>
              <a:path w="215900" h="216535">
                <a:moveTo>
                  <a:pt x="0" y="108076"/>
                </a:moveTo>
                <a:lnTo>
                  <a:pt x="8435" y="66097"/>
                </a:lnTo>
                <a:lnTo>
                  <a:pt x="31455" y="31790"/>
                </a:lnTo>
                <a:lnTo>
                  <a:pt x="65631" y="8606"/>
                </a:lnTo>
                <a:lnTo>
                  <a:pt x="107534" y="0"/>
                </a:lnTo>
                <a:lnTo>
                  <a:pt x="122232" y="978"/>
                </a:lnTo>
                <a:lnTo>
                  <a:pt x="162138" y="14635"/>
                </a:lnTo>
                <a:lnTo>
                  <a:pt x="193146" y="41708"/>
                </a:lnTo>
                <a:lnTo>
                  <a:pt x="211885" y="78764"/>
                </a:lnTo>
                <a:lnTo>
                  <a:pt x="215897" y="107318"/>
                </a:lnTo>
                <a:lnTo>
                  <a:pt x="214924" y="122052"/>
                </a:lnTo>
                <a:lnTo>
                  <a:pt x="201323" y="162057"/>
                </a:lnTo>
                <a:lnTo>
                  <a:pt x="174345" y="193148"/>
                </a:lnTo>
                <a:lnTo>
                  <a:pt x="137389" y="211962"/>
                </a:lnTo>
                <a:lnTo>
                  <a:pt x="108887" y="216022"/>
                </a:lnTo>
                <a:lnTo>
                  <a:pt x="94097" y="215048"/>
                </a:lnTo>
                <a:lnTo>
                  <a:pt x="54006" y="201444"/>
                </a:lnTo>
                <a:lnTo>
                  <a:pt x="22901" y="174481"/>
                </a:lnTo>
                <a:lnTo>
                  <a:pt x="4087" y="137585"/>
                </a:lnTo>
                <a:lnTo>
                  <a:pt x="0" y="108076"/>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7" name="object 77"/>
          <p:cNvSpPr txBox="1"/>
          <p:nvPr/>
        </p:nvSpPr>
        <p:spPr>
          <a:xfrm>
            <a:off x="4092511" y="2813473"/>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78" name="object 78"/>
          <p:cNvSpPr/>
          <p:nvPr/>
        </p:nvSpPr>
        <p:spPr>
          <a:xfrm>
            <a:off x="2159990" y="4070509"/>
            <a:ext cx="162401" cy="162401"/>
          </a:xfrm>
          <a:custGeom>
            <a:avLst/>
            <a:gdLst/>
            <a:ahLst/>
            <a:cxnLst/>
            <a:rect l="l" t="t" r="r" b="b"/>
            <a:pathLst>
              <a:path w="216535" h="216535">
                <a:moveTo>
                  <a:pt x="107633" y="0"/>
                </a:moveTo>
                <a:lnTo>
                  <a:pt x="65745" y="8576"/>
                </a:lnTo>
                <a:lnTo>
                  <a:pt x="31529" y="31740"/>
                </a:lnTo>
                <a:lnTo>
                  <a:pt x="8455" y="66021"/>
                </a:lnTo>
                <a:lnTo>
                  <a:pt x="37" y="107280"/>
                </a:lnTo>
                <a:lnTo>
                  <a:pt x="0" y="109251"/>
                </a:lnTo>
                <a:lnTo>
                  <a:pt x="1141" y="123765"/>
                </a:lnTo>
                <a:lnTo>
                  <a:pt x="15196" y="163196"/>
                </a:lnTo>
                <a:lnTo>
                  <a:pt x="42616" y="193814"/>
                </a:lnTo>
                <a:lnTo>
                  <a:pt x="80087" y="212217"/>
                </a:lnTo>
                <a:lnTo>
                  <a:pt x="109015" y="216021"/>
                </a:lnTo>
                <a:lnTo>
                  <a:pt x="123555" y="214906"/>
                </a:lnTo>
                <a:lnTo>
                  <a:pt x="163066" y="200906"/>
                </a:lnTo>
                <a:lnTo>
                  <a:pt x="193753" y="173528"/>
                </a:lnTo>
                <a:lnTo>
                  <a:pt x="212202" y="136127"/>
                </a:lnTo>
                <a:lnTo>
                  <a:pt x="216017" y="107280"/>
                </a:lnTo>
                <a:lnTo>
                  <a:pt x="214950" y="92721"/>
                </a:lnTo>
                <a:lnTo>
                  <a:pt x="201040" y="53130"/>
                </a:lnTo>
                <a:lnTo>
                  <a:pt x="173717" y="22351"/>
                </a:lnTo>
                <a:lnTo>
                  <a:pt x="136391" y="3831"/>
                </a:lnTo>
                <a:lnTo>
                  <a:pt x="107633" y="0"/>
                </a:lnTo>
                <a:close/>
              </a:path>
            </a:pathLst>
          </a:custGeom>
          <a:solidFill>
            <a:srgbClr val="435E12"/>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9" name="object 79"/>
          <p:cNvSpPr/>
          <p:nvPr/>
        </p:nvSpPr>
        <p:spPr>
          <a:xfrm>
            <a:off x="2159985" y="4070509"/>
            <a:ext cx="162401" cy="162401"/>
          </a:xfrm>
          <a:custGeom>
            <a:avLst/>
            <a:gdLst/>
            <a:ahLst/>
            <a:cxnLst/>
            <a:rect l="l" t="t" r="r" b="b"/>
            <a:pathLst>
              <a:path w="216535" h="216535">
                <a:moveTo>
                  <a:pt x="0" y="107949"/>
                </a:moveTo>
                <a:lnTo>
                  <a:pt x="8462" y="66021"/>
                </a:lnTo>
                <a:lnTo>
                  <a:pt x="31537" y="31740"/>
                </a:lnTo>
                <a:lnTo>
                  <a:pt x="65753" y="8576"/>
                </a:lnTo>
                <a:lnTo>
                  <a:pt x="107640" y="0"/>
                </a:lnTo>
                <a:lnTo>
                  <a:pt x="122323" y="979"/>
                </a:lnTo>
                <a:lnTo>
                  <a:pt x="162226" y="14645"/>
                </a:lnTo>
                <a:lnTo>
                  <a:pt x="193262" y="41721"/>
                </a:lnTo>
                <a:lnTo>
                  <a:pt x="212022" y="78758"/>
                </a:lnTo>
                <a:lnTo>
                  <a:pt x="216024" y="107280"/>
                </a:lnTo>
                <a:lnTo>
                  <a:pt x="215050" y="122012"/>
                </a:lnTo>
                <a:lnTo>
                  <a:pt x="201439" y="162009"/>
                </a:lnTo>
                <a:lnTo>
                  <a:pt x="174451" y="193101"/>
                </a:lnTo>
                <a:lnTo>
                  <a:pt x="137503" y="211933"/>
                </a:lnTo>
                <a:lnTo>
                  <a:pt x="109022" y="216021"/>
                </a:lnTo>
                <a:lnTo>
                  <a:pt x="94246" y="215050"/>
                </a:lnTo>
                <a:lnTo>
                  <a:pt x="54161" y="201473"/>
                </a:lnTo>
                <a:lnTo>
                  <a:pt x="23023" y="174549"/>
                </a:lnTo>
                <a:lnTo>
                  <a:pt x="4144" y="137678"/>
                </a:lnTo>
                <a:lnTo>
                  <a:pt x="0" y="107949"/>
                </a:lnTo>
                <a:close/>
              </a:path>
            </a:pathLst>
          </a:custGeom>
          <a:ln w="9524">
            <a:solidFill>
              <a:srgbClr val="435E12"/>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0" name="object 80"/>
          <p:cNvSpPr/>
          <p:nvPr/>
        </p:nvSpPr>
        <p:spPr>
          <a:xfrm>
            <a:off x="2619952" y="2225422"/>
            <a:ext cx="162401" cy="162401"/>
          </a:xfrm>
          <a:custGeom>
            <a:avLst/>
            <a:gdLst/>
            <a:ahLst/>
            <a:cxnLst/>
            <a:rect l="l" t="t" r="r" b="b"/>
            <a:pathLst>
              <a:path w="216535" h="216535">
                <a:moveTo>
                  <a:pt x="107528" y="0"/>
                </a:moveTo>
                <a:lnTo>
                  <a:pt x="65678" y="8606"/>
                </a:lnTo>
                <a:lnTo>
                  <a:pt x="31496" y="31790"/>
                </a:lnTo>
                <a:lnTo>
                  <a:pt x="8446" y="66097"/>
                </a:lnTo>
                <a:lnTo>
                  <a:pt x="50" y="107214"/>
                </a:lnTo>
                <a:lnTo>
                  <a:pt x="0" y="109317"/>
                </a:lnTo>
                <a:lnTo>
                  <a:pt x="1135" y="123809"/>
                </a:lnTo>
                <a:lnTo>
                  <a:pt x="15180" y="163201"/>
                </a:lnTo>
                <a:lnTo>
                  <a:pt x="42610" y="193808"/>
                </a:lnTo>
                <a:lnTo>
                  <a:pt x="80110" y="212215"/>
                </a:lnTo>
                <a:lnTo>
                  <a:pt x="109070" y="216020"/>
                </a:lnTo>
                <a:lnTo>
                  <a:pt x="123604" y="214899"/>
                </a:lnTo>
                <a:lnTo>
                  <a:pt x="163096" y="200885"/>
                </a:lnTo>
                <a:lnTo>
                  <a:pt x="193766" y="173498"/>
                </a:lnTo>
                <a:lnTo>
                  <a:pt x="212204" y="136080"/>
                </a:lnTo>
                <a:lnTo>
                  <a:pt x="216016" y="107214"/>
                </a:lnTo>
                <a:lnTo>
                  <a:pt x="214927" y="92649"/>
                </a:lnTo>
                <a:lnTo>
                  <a:pt x="200976" y="53065"/>
                </a:lnTo>
                <a:lnTo>
                  <a:pt x="173638" y="22314"/>
                </a:lnTo>
                <a:lnTo>
                  <a:pt x="136301" y="3823"/>
                </a:lnTo>
                <a:lnTo>
                  <a:pt x="107528" y="0"/>
                </a:lnTo>
                <a:close/>
              </a:path>
            </a:pathLst>
          </a:custGeom>
          <a:solidFill>
            <a:srgbClr val="92D05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1" name="object 81"/>
          <p:cNvSpPr/>
          <p:nvPr/>
        </p:nvSpPr>
        <p:spPr>
          <a:xfrm>
            <a:off x="2619946" y="2225422"/>
            <a:ext cx="162401" cy="162401"/>
          </a:xfrm>
          <a:custGeom>
            <a:avLst/>
            <a:gdLst/>
            <a:ahLst/>
            <a:cxnLst/>
            <a:rect l="l" t="t" r="r" b="b"/>
            <a:pathLst>
              <a:path w="216535" h="216535">
                <a:moveTo>
                  <a:pt x="0" y="108076"/>
                </a:moveTo>
                <a:lnTo>
                  <a:pt x="8453" y="66097"/>
                </a:lnTo>
                <a:lnTo>
                  <a:pt x="31503" y="31790"/>
                </a:lnTo>
                <a:lnTo>
                  <a:pt x="65685" y="8606"/>
                </a:lnTo>
                <a:lnTo>
                  <a:pt x="107535" y="0"/>
                </a:lnTo>
                <a:lnTo>
                  <a:pt x="122226" y="977"/>
                </a:lnTo>
                <a:lnTo>
                  <a:pt x="162143" y="14619"/>
                </a:lnTo>
                <a:lnTo>
                  <a:pt x="193191" y="41664"/>
                </a:lnTo>
                <a:lnTo>
                  <a:pt x="211980" y="78684"/>
                </a:lnTo>
                <a:lnTo>
                  <a:pt x="216023" y="107214"/>
                </a:lnTo>
                <a:lnTo>
                  <a:pt x="215050" y="121957"/>
                </a:lnTo>
                <a:lnTo>
                  <a:pt x="201447" y="161975"/>
                </a:lnTo>
                <a:lnTo>
                  <a:pt x="174475" y="193077"/>
                </a:lnTo>
                <a:lnTo>
                  <a:pt x="137544" y="211920"/>
                </a:lnTo>
                <a:lnTo>
                  <a:pt x="109077" y="216020"/>
                </a:lnTo>
                <a:lnTo>
                  <a:pt x="94283" y="215048"/>
                </a:lnTo>
                <a:lnTo>
                  <a:pt x="54162" y="201468"/>
                </a:lnTo>
                <a:lnTo>
                  <a:pt x="23007" y="174548"/>
                </a:lnTo>
                <a:lnTo>
                  <a:pt x="4132" y="137705"/>
                </a:lnTo>
                <a:lnTo>
                  <a:pt x="0" y="108076"/>
                </a:lnTo>
                <a:close/>
              </a:path>
            </a:pathLst>
          </a:custGeom>
          <a:ln w="9525">
            <a:solidFill>
              <a:srgbClr val="92D05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2" name="object 82"/>
          <p:cNvSpPr/>
          <p:nvPr/>
        </p:nvSpPr>
        <p:spPr>
          <a:xfrm>
            <a:off x="823784" y="4192810"/>
            <a:ext cx="162401" cy="162401"/>
          </a:xfrm>
          <a:custGeom>
            <a:avLst/>
            <a:gdLst/>
            <a:ahLst/>
            <a:cxnLst/>
            <a:rect l="l" t="t" r="r" b="b"/>
            <a:pathLst>
              <a:path w="216534" h="216535">
                <a:moveTo>
                  <a:pt x="107642" y="0"/>
                </a:moveTo>
                <a:lnTo>
                  <a:pt x="65730" y="8587"/>
                </a:lnTo>
                <a:lnTo>
                  <a:pt x="31513" y="31753"/>
                </a:lnTo>
                <a:lnTo>
                  <a:pt x="8449" y="66030"/>
                </a:lnTo>
                <a:lnTo>
                  <a:pt x="33" y="107349"/>
                </a:lnTo>
                <a:lnTo>
                  <a:pt x="0" y="109159"/>
                </a:lnTo>
                <a:lnTo>
                  <a:pt x="1130" y="123683"/>
                </a:lnTo>
                <a:lnTo>
                  <a:pt x="15158" y="163146"/>
                </a:lnTo>
                <a:lnTo>
                  <a:pt x="42555" y="193792"/>
                </a:lnTo>
                <a:lnTo>
                  <a:pt x="80000" y="212214"/>
                </a:lnTo>
                <a:lnTo>
                  <a:pt x="108904" y="216022"/>
                </a:lnTo>
                <a:lnTo>
                  <a:pt x="123453" y="214927"/>
                </a:lnTo>
                <a:lnTo>
                  <a:pt x="162981" y="200960"/>
                </a:lnTo>
                <a:lnTo>
                  <a:pt x="193676" y="173592"/>
                </a:lnTo>
                <a:lnTo>
                  <a:pt x="212127" y="136192"/>
                </a:lnTo>
                <a:lnTo>
                  <a:pt x="215942" y="107349"/>
                </a:lnTo>
                <a:lnTo>
                  <a:pt x="214885" y="92782"/>
                </a:lnTo>
                <a:lnTo>
                  <a:pt x="201010" y="53168"/>
                </a:lnTo>
                <a:lnTo>
                  <a:pt x="173718" y="22367"/>
                </a:lnTo>
                <a:lnTo>
                  <a:pt x="136406" y="3834"/>
                </a:lnTo>
                <a:lnTo>
                  <a:pt x="107642"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3" name="object 83"/>
          <p:cNvSpPr/>
          <p:nvPr/>
        </p:nvSpPr>
        <p:spPr>
          <a:xfrm>
            <a:off x="823780" y="4192810"/>
            <a:ext cx="162401" cy="162401"/>
          </a:xfrm>
          <a:custGeom>
            <a:avLst/>
            <a:gdLst/>
            <a:ahLst/>
            <a:cxnLst/>
            <a:rect l="l" t="t" r="r" b="b"/>
            <a:pathLst>
              <a:path w="216534" h="216535">
                <a:moveTo>
                  <a:pt x="0" y="107949"/>
                </a:moveTo>
                <a:lnTo>
                  <a:pt x="8456" y="66030"/>
                </a:lnTo>
                <a:lnTo>
                  <a:pt x="31520" y="31753"/>
                </a:lnTo>
                <a:lnTo>
                  <a:pt x="65736" y="8587"/>
                </a:lnTo>
                <a:lnTo>
                  <a:pt x="107649" y="0"/>
                </a:lnTo>
                <a:lnTo>
                  <a:pt x="122336" y="979"/>
                </a:lnTo>
                <a:lnTo>
                  <a:pt x="162233" y="14656"/>
                </a:lnTo>
                <a:lnTo>
                  <a:pt x="193242" y="41751"/>
                </a:lnTo>
                <a:lnTo>
                  <a:pt x="211967" y="78811"/>
                </a:lnTo>
                <a:lnTo>
                  <a:pt x="215949" y="107349"/>
                </a:lnTo>
                <a:lnTo>
                  <a:pt x="214974" y="122079"/>
                </a:lnTo>
                <a:lnTo>
                  <a:pt x="201362" y="162074"/>
                </a:lnTo>
                <a:lnTo>
                  <a:pt x="174369" y="193160"/>
                </a:lnTo>
                <a:lnTo>
                  <a:pt x="137407" y="211968"/>
                </a:lnTo>
                <a:lnTo>
                  <a:pt x="108911" y="216022"/>
                </a:lnTo>
                <a:lnTo>
                  <a:pt x="94147" y="215050"/>
                </a:lnTo>
                <a:lnTo>
                  <a:pt x="54091" y="201459"/>
                </a:lnTo>
                <a:lnTo>
                  <a:pt x="22975" y="174509"/>
                </a:lnTo>
                <a:lnTo>
                  <a:pt x="4122" y="137607"/>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4" name="object 84"/>
          <p:cNvSpPr/>
          <p:nvPr/>
        </p:nvSpPr>
        <p:spPr>
          <a:xfrm>
            <a:off x="823784" y="4763739"/>
            <a:ext cx="162401" cy="162401"/>
          </a:xfrm>
          <a:custGeom>
            <a:avLst/>
            <a:gdLst/>
            <a:ahLst/>
            <a:cxnLst/>
            <a:rect l="l" t="t" r="r" b="b"/>
            <a:pathLst>
              <a:path w="216534" h="216535">
                <a:moveTo>
                  <a:pt x="107642" y="0"/>
                </a:moveTo>
                <a:lnTo>
                  <a:pt x="65730" y="8587"/>
                </a:lnTo>
                <a:lnTo>
                  <a:pt x="31513" y="31753"/>
                </a:lnTo>
                <a:lnTo>
                  <a:pt x="8449" y="66030"/>
                </a:lnTo>
                <a:lnTo>
                  <a:pt x="33" y="107349"/>
                </a:lnTo>
                <a:lnTo>
                  <a:pt x="0" y="109159"/>
                </a:lnTo>
                <a:lnTo>
                  <a:pt x="1130" y="123683"/>
                </a:lnTo>
                <a:lnTo>
                  <a:pt x="15158" y="163146"/>
                </a:lnTo>
                <a:lnTo>
                  <a:pt x="42555" y="193792"/>
                </a:lnTo>
                <a:lnTo>
                  <a:pt x="80000" y="212214"/>
                </a:lnTo>
                <a:lnTo>
                  <a:pt x="108904" y="216022"/>
                </a:lnTo>
                <a:lnTo>
                  <a:pt x="123453" y="214927"/>
                </a:lnTo>
                <a:lnTo>
                  <a:pt x="162981" y="200960"/>
                </a:lnTo>
                <a:lnTo>
                  <a:pt x="193676" y="173592"/>
                </a:lnTo>
                <a:lnTo>
                  <a:pt x="212127" y="136192"/>
                </a:lnTo>
                <a:lnTo>
                  <a:pt x="215942" y="107349"/>
                </a:lnTo>
                <a:lnTo>
                  <a:pt x="214885" y="92782"/>
                </a:lnTo>
                <a:lnTo>
                  <a:pt x="201010" y="53168"/>
                </a:lnTo>
                <a:lnTo>
                  <a:pt x="173718" y="22367"/>
                </a:lnTo>
                <a:lnTo>
                  <a:pt x="136406" y="3834"/>
                </a:lnTo>
                <a:lnTo>
                  <a:pt x="107642"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5" name="object 85"/>
          <p:cNvSpPr/>
          <p:nvPr/>
        </p:nvSpPr>
        <p:spPr>
          <a:xfrm>
            <a:off x="823780" y="4763739"/>
            <a:ext cx="162401" cy="162401"/>
          </a:xfrm>
          <a:custGeom>
            <a:avLst/>
            <a:gdLst/>
            <a:ahLst/>
            <a:cxnLst/>
            <a:rect l="l" t="t" r="r" b="b"/>
            <a:pathLst>
              <a:path w="216534" h="216535">
                <a:moveTo>
                  <a:pt x="0" y="107949"/>
                </a:moveTo>
                <a:lnTo>
                  <a:pt x="8456" y="66030"/>
                </a:lnTo>
                <a:lnTo>
                  <a:pt x="31520" y="31753"/>
                </a:lnTo>
                <a:lnTo>
                  <a:pt x="65736" y="8587"/>
                </a:lnTo>
                <a:lnTo>
                  <a:pt x="107649" y="0"/>
                </a:lnTo>
                <a:lnTo>
                  <a:pt x="122336" y="979"/>
                </a:lnTo>
                <a:lnTo>
                  <a:pt x="162233" y="14656"/>
                </a:lnTo>
                <a:lnTo>
                  <a:pt x="193242" y="41751"/>
                </a:lnTo>
                <a:lnTo>
                  <a:pt x="211967" y="78811"/>
                </a:lnTo>
                <a:lnTo>
                  <a:pt x="215949" y="107349"/>
                </a:lnTo>
                <a:lnTo>
                  <a:pt x="214974" y="122079"/>
                </a:lnTo>
                <a:lnTo>
                  <a:pt x="201362" y="162074"/>
                </a:lnTo>
                <a:lnTo>
                  <a:pt x="174369" y="193160"/>
                </a:lnTo>
                <a:lnTo>
                  <a:pt x="137407" y="211968"/>
                </a:lnTo>
                <a:lnTo>
                  <a:pt x="108911" y="216022"/>
                </a:lnTo>
                <a:lnTo>
                  <a:pt x="94147" y="215050"/>
                </a:lnTo>
                <a:lnTo>
                  <a:pt x="54091" y="201459"/>
                </a:lnTo>
                <a:lnTo>
                  <a:pt x="22975" y="174509"/>
                </a:lnTo>
                <a:lnTo>
                  <a:pt x="4122" y="137607"/>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6" name="object 86"/>
          <p:cNvSpPr txBox="1"/>
          <p:nvPr/>
        </p:nvSpPr>
        <p:spPr>
          <a:xfrm>
            <a:off x="882853" y="4778648"/>
            <a:ext cx="880586" cy="166712"/>
          </a:xfrm>
          <a:prstGeom prst="rect">
            <a:avLst/>
          </a:prstGeom>
        </p:spPr>
        <p:txBody>
          <a:bodyPr vert="horz" wrap="square" lIns="0" tIns="0" rIns="0" bIns="0" rtlCol="0">
            <a:spAutoFit/>
          </a:bodyPr>
          <a:lstStyle/>
          <a:p>
            <a:pPr>
              <a:lnSpc>
                <a:spcPts val="1253"/>
              </a:lnSpc>
              <a:tabLst>
                <a:tab pos="210979" algn="l"/>
              </a:tabLst>
            </a:pPr>
            <a:r>
              <a:rPr sz="900" baseline="10416" dirty="0">
                <a:solidFill>
                  <a:srgbClr val="FFFFFF"/>
                </a:solidFill>
                <a:latin typeface="標楷體" panose="03000509000000000000" pitchFamily="65" charset="-120"/>
                <a:ea typeface="標楷體" panose="03000509000000000000" pitchFamily="65" charset="-120"/>
                <a:cs typeface="微軟正黑體"/>
              </a:rPr>
              <a:t>1	</a:t>
            </a:r>
            <a:r>
              <a:rPr sz="1050" dirty="0">
                <a:latin typeface="標楷體" panose="03000509000000000000" pitchFamily="65" charset="-120"/>
                <a:ea typeface="標楷體" panose="03000509000000000000" pitchFamily="65" charset="-120"/>
                <a:cs typeface="微軟正黑體"/>
              </a:rPr>
              <a:t>註冊實名制</a:t>
            </a:r>
            <a:endParaRPr sz="1050">
              <a:latin typeface="標楷體" panose="03000509000000000000" pitchFamily="65" charset="-120"/>
              <a:ea typeface="標楷體" panose="03000509000000000000" pitchFamily="65" charset="-120"/>
              <a:cs typeface="微軟正黑體"/>
            </a:endParaRPr>
          </a:p>
        </p:txBody>
      </p:sp>
      <p:sp>
        <p:nvSpPr>
          <p:cNvPr id="87" name="object 87"/>
          <p:cNvSpPr txBox="1"/>
          <p:nvPr/>
        </p:nvSpPr>
        <p:spPr>
          <a:xfrm>
            <a:off x="2309432" y="4593098"/>
            <a:ext cx="1080135" cy="323165"/>
          </a:xfrm>
          <a:prstGeom prst="rect">
            <a:avLst/>
          </a:prstGeom>
          <a:solidFill>
            <a:srgbClr val="38A0DE"/>
          </a:solidFill>
        </p:spPr>
        <p:txBody>
          <a:bodyPr vert="horz" wrap="square" lIns="0" tIns="0" rIns="0" bIns="0" rtlCol="0">
            <a:spAutoFit/>
          </a:bodyPr>
          <a:lstStyle/>
          <a:p>
            <a:pPr marL="138589" marR="66199" indent="-67628"/>
            <a:r>
              <a:rPr sz="1050" dirty="0">
                <a:latin typeface="標楷體" panose="03000509000000000000" pitchFamily="65" charset="-120"/>
                <a:ea typeface="標楷體" panose="03000509000000000000" pitchFamily="65" charset="-120"/>
                <a:cs typeface="微軟正黑體"/>
              </a:rPr>
              <a:t>個人資訊和重要 資料跨境轉移</a:t>
            </a:r>
            <a:endParaRPr sz="1050">
              <a:latin typeface="標楷體" panose="03000509000000000000" pitchFamily="65" charset="-120"/>
              <a:ea typeface="標楷體" panose="03000509000000000000" pitchFamily="65" charset="-120"/>
              <a:cs typeface="微軟正黑體"/>
            </a:endParaRPr>
          </a:p>
        </p:txBody>
      </p:sp>
      <p:sp>
        <p:nvSpPr>
          <p:cNvPr id="88" name="object 88"/>
          <p:cNvSpPr txBox="1"/>
          <p:nvPr/>
        </p:nvSpPr>
        <p:spPr>
          <a:xfrm>
            <a:off x="2783205" y="2410759"/>
            <a:ext cx="1026319" cy="161583"/>
          </a:xfrm>
          <a:prstGeom prst="rect">
            <a:avLst/>
          </a:prstGeom>
          <a:solidFill>
            <a:srgbClr val="FAEEEF"/>
          </a:solidFill>
        </p:spPr>
        <p:txBody>
          <a:bodyPr vert="horz" wrap="square" lIns="0" tIns="0" rIns="0" bIns="0" rtlCol="0">
            <a:spAutoFit/>
          </a:bodyPr>
          <a:lstStyle/>
          <a:p>
            <a:pPr marL="111919"/>
            <a:r>
              <a:rPr sz="1050" dirty="0">
                <a:latin typeface="標楷體" panose="03000509000000000000" pitchFamily="65" charset="-120"/>
                <a:ea typeface="標楷體" panose="03000509000000000000" pitchFamily="65" charset="-120"/>
                <a:cs typeface="微軟正黑體"/>
              </a:rPr>
              <a:t>安全方案設計</a:t>
            </a:r>
            <a:endParaRPr sz="1050">
              <a:latin typeface="標楷體" panose="03000509000000000000" pitchFamily="65" charset="-120"/>
              <a:ea typeface="標楷體" panose="03000509000000000000" pitchFamily="65" charset="-120"/>
              <a:cs typeface="微軟正黑體"/>
            </a:endParaRPr>
          </a:p>
        </p:txBody>
      </p:sp>
      <p:sp>
        <p:nvSpPr>
          <p:cNvPr id="89" name="object 89"/>
          <p:cNvSpPr txBox="1"/>
          <p:nvPr/>
        </p:nvSpPr>
        <p:spPr>
          <a:xfrm>
            <a:off x="4322921" y="2142515"/>
            <a:ext cx="554355" cy="161583"/>
          </a:xfrm>
          <a:prstGeom prst="rect">
            <a:avLst/>
          </a:prstGeom>
        </p:spPr>
        <p:txBody>
          <a:bodyPr vert="horz" wrap="square" lIns="0" tIns="0" rIns="0" bIns="0" rtlCol="0">
            <a:spAutoFit/>
          </a:bodyPr>
          <a:lstStyle/>
          <a:p>
            <a:pPr marL="9525"/>
            <a:r>
              <a:rPr sz="1050" spc="-4" dirty="0">
                <a:latin typeface="標楷體" panose="03000509000000000000" pitchFamily="65" charset="-120"/>
                <a:ea typeface="標楷體" panose="03000509000000000000" pitchFamily="65" charset="-120"/>
                <a:cs typeface="微軟正黑體"/>
              </a:rPr>
              <a:t>開發實施</a:t>
            </a:r>
            <a:endParaRPr sz="1050">
              <a:latin typeface="標楷體" panose="03000509000000000000" pitchFamily="65" charset="-120"/>
              <a:ea typeface="標楷體" panose="03000509000000000000" pitchFamily="65" charset="-120"/>
              <a:cs typeface="微軟正黑體"/>
            </a:endParaRPr>
          </a:p>
        </p:txBody>
      </p:sp>
      <p:sp>
        <p:nvSpPr>
          <p:cNvPr id="90" name="object 90"/>
          <p:cNvSpPr txBox="1"/>
          <p:nvPr/>
        </p:nvSpPr>
        <p:spPr>
          <a:xfrm>
            <a:off x="2774061" y="2808142"/>
            <a:ext cx="1026319" cy="161583"/>
          </a:xfrm>
          <a:prstGeom prst="rect">
            <a:avLst/>
          </a:prstGeom>
          <a:solidFill>
            <a:srgbClr val="FAEEEF"/>
          </a:solidFill>
        </p:spPr>
        <p:txBody>
          <a:bodyPr vert="horz" wrap="square" lIns="0" tIns="0" rIns="0" bIns="0" rtlCol="0">
            <a:spAutoFit/>
          </a:bodyPr>
          <a:lstStyle/>
          <a:p>
            <a:pPr marL="44291"/>
            <a:r>
              <a:rPr sz="1050" dirty="0">
                <a:latin typeface="標楷體" panose="03000509000000000000" pitchFamily="65" charset="-120"/>
                <a:ea typeface="標楷體" panose="03000509000000000000" pitchFamily="65" charset="-120"/>
                <a:cs typeface="微軟正黑體"/>
              </a:rPr>
              <a:t>安全監測與防護</a:t>
            </a:r>
            <a:endParaRPr sz="1050">
              <a:latin typeface="標楷體" panose="03000509000000000000" pitchFamily="65" charset="-120"/>
              <a:ea typeface="標楷體" panose="03000509000000000000" pitchFamily="65" charset="-120"/>
              <a:cs typeface="微軟正黑體"/>
            </a:endParaRPr>
          </a:p>
        </p:txBody>
      </p:sp>
      <p:sp>
        <p:nvSpPr>
          <p:cNvPr id="91" name="object 91"/>
          <p:cNvSpPr txBox="1"/>
          <p:nvPr/>
        </p:nvSpPr>
        <p:spPr>
          <a:xfrm>
            <a:off x="2777205" y="3129801"/>
            <a:ext cx="1026319" cy="161583"/>
          </a:xfrm>
          <a:prstGeom prst="rect">
            <a:avLst/>
          </a:prstGeom>
          <a:solidFill>
            <a:srgbClr val="FAEEEF"/>
          </a:solidFill>
        </p:spPr>
        <p:txBody>
          <a:bodyPr vert="horz" wrap="square" lIns="0" tIns="0" rIns="0" bIns="0" rtlCol="0">
            <a:spAutoFit/>
          </a:bodyPr>
          <a:lstStyle/>
          <a:p>
            <a:pPr marL="44768"/>
            <a:r>
              <a:rPr sz="1050" spc="-4" dirty="0">
                <a:latin typeface="標楷體" panose="03000509000000000000" pitchFamily="65" charset="-120"/>
                <a:ea typeface="標楷體" panose="03000509000000000000" pitchFamily="65" charset="-120"/>
                <a:cs typeface="微軟正黑體"/>
              </a:rPr>
              <a:t>備份與恢復管理</a:t>
            </a:r>
            <a:endParaRPr sz="1050">
              <a:latin typeface="標楷體" panose="03000509000000000000" pitchFamily="65" charset="-120"/>
              <a:ea typeface="標楷體" panose="03000509000000000000" pitchFamily="65" charset="-120"/>
              <a:cs typeface="微軟正黑體"/>
            </a:endParaRPr>
          </a:p>
        </p:txBody>
      </p:sp>
      <p:sp>
        <p:nvSpPr>
          <p:cNvPr id="92" name="object 92"/>
          <p:cNvSpPr txBox="1"/>
          <p:nvPr/>
        </p:nvSpPr>
        <p:spPr>
          <a:xfrm>
            <a:off x="4198906" y="2813761"/>
            <a:ext cx="810101" cy="161583"/>
          </a:xfrm>
          <a:prstGeom prst="rect">
            <a:avLst/>
          </a:prstGeom>
          <a:solidFill>
            <a:srgbClr val="FAEEEF"/>
          </a:solidFill>
        </p:spPr>
        <p:txBody>
          <a:bodyPr vert="horz" wrap="square" lIns="0" tIns="0" rIns="0" bIns="0" rtlCol="0">
            <a:spAutoFit/>
          </a:bodyPr>
          <a:lstStyle/>
          <a:p>
            <a:pPr marL="137636"/>
            <a:r>
              <a:rPr sz="1050" spc="-4" dirty="0">
                <a:latin typeface="標楷體" panose="03000509000000000000" pitchFamily="65" charset="-120"/>
                <a:ea typeface="標楷體" panose="03000509000000000000" pitchFamily="65" charset="-120"/>
                <a:cs typeface="微軟正黑體"/>
              </a:rPr>
              <a:t>資料安全</a:t>
            </a:r>
            <a:endParaRPr sz="1050">
              <a:latin typeface="標楷體" panose="03000509000000000000" pitchFamily="65" charset="-120"/>
              <a:ea typeface="標楷體" panose="03000509000000000000" pitchFamily="65" charset="-120"/>
              <a:cs typeface="微軟正黑體"/>
            </a:endParaRPr>
          </a:p>
        </p:txBody>
      </p:sp>
      <p:sp>
        <p:nvSpPr>
          <p:cNvPr id="93" name="object 93"/>
          <p:cNvSpPr txBox="1"/>
          <p:nvPr/>
        </p:nvSpPr>
        <p:spPr>
          <a:xfrm>
            <a:off x="4188429" y="3135421"/>
            <a:ext cx="810101" cy="161583"/>
          </a:xfrm>
          <a:prstGeom prst="rect">
            <a:avLst/>
          </a:prstGeom>
          <a:solidFill>
            <a:srgbClr val="FAEEEF"/>
          </a:solidFill>
        </p:spPr>
        <p:txBody>
          <a:bodyPr vert="horz" wrap="square" lIns="0" tIns="0" rIns="0" bIns="0" rtlCol="0">
            <a:spAutoFit/>
          </a:bodyPr>
          <a:lstStyle/>
          <a:p>
            <a:pPr marL="137636"/>
            <a:r>
              <a:rPr sz="1050" dirty="0">
                <a:latin typeface="標楷體" panose="03000509000000000000" pitchFamily="65" charset="-120"/>
                <a:ea typeface="標楷體" panose="03000509000000000000" pitchFamily="65" charset="-120"/>
                <a:cs typeface="微軟正黑體"/>
              </a:rPr>
              <a:t>風險評估</a:t>
            </a:r>
            <a:endParaRPr sz="1050">
              <a:latin typeface="標楷體" panose="03000509000000000000" pitchFamily="65" charset="-120"/>
              <a:ea typeface="標楷體" panose="03000509000000000000" pitchFamily="65" charset="-120"/>
              <a:cs typeface="微軟正黑體"/>
            </a:endParaRPr>
          </a:p>
        </p:txBody>
      </p:sp>
      <p:sp>
        <p:nvSpPr>
          <p:cNvPr id="94" name="object 94"/>
          <p:cNvSpPr txBox="1"/>
          <p:nvPr/>
        </p:nvSpPr>
        <p:spPr>
          <a:xfrm>
            <a:off x="6165056" y="4008510"/>
            <a:ext cx="1080135" cy="323165"/>
          </a:xfrm>
          <a:prstGeom prst="rect">
            <a:avLst/>
          </a:prstGeom>
          <a:solidFill>
            <a:srgbClr val="38A0DE"/>
          </a:solidFill>
        </p:spPr>
        <p:txBody>
          <a:bodyPr vert="horz" wrap="square" lIns="0" tIns="0" rIns="0" bIns="0" rtlCol="0">
            <a:spAutoFit/>
          </a:bodyPr>
          <a:lstStyle/>
          <a:p>
            <a:pPr marL="205740" marR="65723" indent="-133826"/>
            <a:r>
              <a:rPr sz="1050" dirty="0">
                <a:latin typeface="標楷體" panose="03000509000000000000" pitchFamily="65" charset="-120"/>
                <a:ea typeface="標楷體" panose="03000509000000000000" pitchFamily="65" charset="-120"/>
                <a:cs typeface="微軟正黑體"/>
              </a:rPr>
              <a:t>為國家提供技術 支援和協助</a:t>
            </a:r>
            <a:endParaRPr sz="1050">
              <a:latin typeface="標楷體" panose="03000509000000000000" pitchFamily="65" charset="-120"/>
              <a:ea typeface="標楷體" panose="03000509000000000000" pitchFamily="65" charset="-120"/>
              <a:cs typeface="微軟正黑體"/>
            </a:endParaRPr>
          </a:p>
        </p:txBody>
      </p:sp>
      <p:sp>
        <p:nvSpPr>
          <p:cNvPr id="95" name="object 95"/>
          <p:cNvSpPr txBox="1"/>
          <p:nvPr/>
        </p:nvSpPr>
        <p:spPr>
          <a:xfrm>
            <a:off x="6165056" y="4574296"/>
            <a:ext cx="1080135" cy="323165"/>
          </a:xfrm>
          <a:prstGeom prst="rect">
            <a:avLst/>
          </a:prstGeom>
          <a:solidFill>
            <a:srgbClr val="38A0DE"/>
          </a:solidFill>
        </p:spPr>
        <p:txBody>
          <a:bodyPr vert="horz" wrap="square" lIns="0" tIns="0" rIns="0" bIns="0" rtlCol="0">
            <a:spAutoFit/>
          </a:bodyPr>
          <a:lstStyle/>
          <a:p>
            <a:pPr marL="472916" marR="65723" indent="-401479"/>
            <a:r>
              <a:rPr sz="1050" dirty="0">
                <a:latin typeface="標楷體" panose="03000509000000000000" pitchFamily="65" charset="-120"/>
                <a:ea typeface="標楷體" panose="03000509000000000000" pitchFamily="65" charset="-120"/>
                <a:cs typeface="微軟正黑體"/>
              </a:rPr>
              <a:t>配合安全檢查評 估</a:t>
            </a:r>
            <a:endParaRPr sz="1050">
              <a:latin typeface="標楷體" panose="03000509000000000000" pitchFamily="65" charset="-120"/>
              <a:ea typeface="標楷體" panose="03000509000000000000" pitchFamily="65" charset="-120"/>
              <a:cs typeface="微軟正黑體"/>
            </a:endParaRPr>
          </a:p>
        </p:txBody>
      </p:sp>
      <p:sp>
        <p:nvSpPr>
          <p:cNvPr id="96" name="object 96"/>
          <p:cNvSpPr txBox="1"/>
          <p:nvPr/>
        </p:nvSpPr>
        <p:spPr>
          <a:xfrm>
            <a:off x="703021" y="2290937"/>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97" name="object 97"/>
          <p:cNvSpPr txBox="1"/>
          <p:nvPr/>
        </p:nvSpPr>
        <p:spPr>
          <a:xfrm>
            <a:off x="2219230" y="4118969"/>
            <a:ext cx="44768" cy="89768"/>
          </a:xfrm>
          <a:prstGeom prst="rect">
            <a:avLst/>
          </a:prstGeom>
        </p:spPr>
        <p:txBody>
          <a:bodyPr vert="horz" wrap="square" lIns="0" tIns="0" rIns="0" bIns="0" rtlCol="0">
            <a:spAutoFit/>
          </a:bodyPr>
          <a:lstStyle/>
          <a:p>
            <a:pPr>
              <a:lnSpc>
                <a:spcPts val="716"/>
              </a:lnSpc>
            </a:pPr>
            <a:r>
              <a:rPr sz="600" dirty="0">
                <a:solidFill>
                  <a:srgbClr val="FFFFFF"/>
                </a:solidFill>
                <a:latin typeface="標楷體" panose="03000509000000000000" pitchFamily="65" charset="-120"/>
                <a:ea typeface="標楷體" panose="03000509000000000000" pitchFamily="65" charset="-120"/>
                <a:cs typeface="微軟正黑體"/>
              </a:rPr>
              <a:t>4</a:t>
            </a:r>
            <a:endParaRPr sz="600">
              <a:latin typeface="標楷體" panose="03000509000000000000" pitchFamily="65" charset="-120"/>
              <a:ea typeface="標楷體" panose="03000509000000000000" pitchFamily="65" charset="-120"/>
              <a:cs typeface="微軟正黑體"/>
            </a:endParaRPr>
          </a:p>
        </p:txBody>
      </p:sp>
      <p:sp>
        <p:nvSpPr>
          <p:cNvPr id="98" name="object 98"/>
          <p:cNvSpPr txBox="1"/>
          <p:nvPr/>
        </p:nvSpPr>
        <p:spPr>
          <a:xfrm>
            <a:off x="2669666" y="2263881"/>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3</a:t>
            </a:r>
            <a:endParaRPr sz="600">
              <a:latin typeface="標楷體" panose="03000509000000000000" pitchFamily="65" charset="-120"/>
              <a:ea typeface="標楷體" panose="03000509000000000000" pitchFamily="65" charset="-120"/>
              <a:cs typeface="微軟正黑體"/>
            </a:endParaRPr>
          </a:p>
        </p:txBody>
      </p:sp>
      <p:sp>
        <p:nvSpPr>
          <p:cNvPr id="99" name="object 99"/>
          <p:cNvSpPr txBox="1"/>
          <p:nvPr/>
        </p:nvSpPr>
        <p:spPr>
          <a:xfrm>
            <a:off x="882853" y="4241270"/>
            <a:ext cx="44768" cy="89768"/>
          </a:xfrm>
          <a:prstGeom prst="rect">
            <a:avLst/>
          </a:prstGeom>
        </p:spPr>
        <p:txBody>
          <a:bodyPr vert="horz" wrap="square" lIns="0" tIns="0" rIns="0" bIns="0" rtlCol="0">
            <a:spAutoFit/>
          </a:bodyPr>
          <a:lstStyle/>
          <a:p>
            <a:pPr>
              <a:lnSpc>
                <a:spcPts val="716"/>
              </a:lnSpc>
            </a:pPr>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00" name="object 100"/>
          <p:cNvSpPr/>
          <p:nvPr/>
        </p:nvSpPr>
        <p:spPr>
          <a:xfrm>
            <a:off x="2612428" y="3150871"/>
            <a:ext cx="162401" cy="162401"/>
          </a:xfrm>
          <a:custGeom>
            <a:avLst/>
            <a:gdLst/>
            <a:ahLst/>
            <a:cxnLst/>
            <a:rect l="l" t="t" r="r" b="b"/>
            <a:pathLst>
              <a:path w="216535" h="216535">
                <a:moveTo>
                  <a:pt x="107550" y="0"/>
                </a:moveTo>
                <a:lnTo>
                  <a:pt x="65663" y="8635"/>
                </a:lnTo>
                <a:lnTo>
                  <a:pt x="31477" y="31824"/>
                </a:lnTo>
                <a:lnTo>
                  <a:pt x="8438" y="66119"/>
                </a:lnTo>
                <a:lnTo>
                  <a:pt x="49" y="107231"/>
                </a:lnTo>
                <a:lnTo>
                  <a:pt x="0" y="109322"/>
                </a:lnTo>
                <a:lnTo>
                  <a:pt x="1135" y="123813"/>
                </a:lnTo>
                <a:lnTo>
                  <a:pt x="15182" y="163203"/>
                </a:lnTo>
                <a:lnTo>
                  <a:pt x="42613" y="193809"/>
                </a:lnTo>
                <a:lnTo>
                  <a:pt x="80115" y="212215"/>
                </a:lnTo>
                <a:lnTo>
                  <a:pt x="109077" y="216021"/>
                </a:lnTo>
                <a:lnTo>
                  <a:pt x="123596" y="214913"/>
                </a:lnTo>
                <a:lnTo>
                  <a:pt x="163069" y="200923"/>
                </a:lnTo>
                <a:lnTo>
                  <a:pt x="193747" y="173537"/>
                </a:lnTo>
                <a:lnTo>
                  <a:pt x="212200" y="136108"/>
                </a:lnTo>
                <a:lnTo>
                  <a:pt x="216016" y="107231"/>
                </a:lnTo>
                <a:lnTo>
                  <a:pt x="214929" y="92663"/>
                </a:lnTo>
                <a:lnTo>
                  <a:pt x="200982" y="53074"/>
                </a:lnTo>
                <a:lnTo>
                  <a:pt x="173648" y="22318"/>
                </a:lnTo>
                <a:lnTo>
                  <a:pt x="136316" y="3824"/>
                </a:lnTo>
                <a:lnTo>
                  <a:pt x="107550"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1" name="object 101"/>
          <p:cNvSpPr/>
          <p:nvPr/>
        </p:nvSpPr>
        <p:spPr>
          <a:xfrm>
            <a:off x="2612422" y="3150871"/>
            <a:ext cx="162401" cy="162401"/>
          </a:xfrm>
          <a:custGeom>
            <a:avLst/>
            <a:gdLst/>
            <a:ahLst/>
            <a:cxnLst/>
            <a:rect l="l" t="t" r="r" b="b"/>
            <a:pathLst>
              <a:path w="216535" h="216535">
                <a:moveTo>
                  <a:pt x="0" y="108075"/>
                </a:moveTo>
                <a:lnTo>
                  <a:pt x="8445" y="66119"/>
                </a:lnTo>
                <a:lnTo>
                  <a:pt x="31484" y="31824"/>
                </a:lnTo>
                <a:lnTo>
                  <a:pt x="65670" y="8635"/>
                </a:lnTo>
                <a:lnTo>
                  <a:pt x="107557" y="0"/>
                </a:lnTo>
                <a:lnTo>
                  <a:pt x="122244" y="977"/>
                </a:lnTo>
                <a:lnTo>
                  <a:pt x="162154" y="14622"/>
                </a:lnTo>
                <a:lnTo>
                  <a:pt x="193198" y="41671"/>
                </a:lnTo>
                <a:lnTo>
                  <a:pt x="211984" y="78697"/>
                </a:lnTo>
                <a:lnTo>
                  <a:pt x="216023" y="107231"/>
                </a:lnTo>
                <a:lnTo>
                  <a:pt x="215048" y="121979"/>
                </a:lnTo>
                <a:lnTo>
                  <a:pt x="201433" y="162011"/>
                </a:lnTo>
                <a:lnTo>
                  <a:pt x="174449" y="193117"/>
                </a:lnTo>
                <a:lnTo>
                  <a:pt x="137526" y="211945"/>
                </a:lnTo>
                <a:lnTo>
                  <a:pt x="109084" y="216021"/>
                </a:lnTo>
                <a:lnTo>
                  <a:pt x="94289" y="215049"/>
                </a:lnTo>
                <a:lnTo>
                  <a:pt x="54165" y="201469"/>
                </a:lnTo>
                <a:lnTo>
                  <a:pt x="23009" y="174550"/>
                </a:lnTo>
                <a:lnTo>
                  <a:pt x="4133" y="137708"/>
                </a:lnTo>
                <a:lnTo>
                  <a:pt x="0" y="108075"/>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2" name="object 102"/>
          <p:cNvSpPr txBox="1"/>
          <p:nvPr/>
        </p:nvSpPr>
        <p:spPr>
          <a:xfrm>
            <a:off x="2662333" y="3189520"/>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03" name="object 103"/>
          <p:cNvSpPr/>
          <p:nvPr/>
        </p:nvSpPr>
        <p:spPr>
          <a:xfrm>
            <a:off x="2159990" y="4630770"/>
            <a:ext cx="162401" cy="162401"/>
          </a:xfrm>
          <a:custGeom>
            <a:avLst/>
            <a:gdLst/>
            <a:ahLst/>
            <a:cxnLst/>
            <a:rect l="l" t="t" r="r" b="b"/>
            <a:pathLst>
              <a:path w="216535" h="216535">
                <a:moveTo>
                  <a:pt x="107632" y="0"/>
                </a:moveTo>
                <a:lnTo>
                  <a:pt x="65745" y="8558"/>
                </a:lnTo>
                <a:lnTo>
                  <a:pt x="31529" y="31692"/>
                </a:lnTo>
                <a:lnTo>
                  <a:pt x="8455" y="65967"/>
                </a:lnTo>
                <a:lnTo>
                  <a:pt x="37" y="107278"/>
                </a:lnTo>
                <a:lnTo>
                  <a:pt x="0" y="109252"/>
                </a:lnTo>
                <a:lnTo>
                  <a:pt x="1142" y="123766"/>
                </a:lnTo>
                <a:lnTo>
                  <a:pt x="15197" y="163196"/>
                </a:lnTo>
                <a:lnTo>
                  <a:pt x="42617" y="193814"/>
                </a:lnTo>
                <a:lnTo>
                  <a:pt x="80088" y="212217"/>
                </a:lnTo>
                <a:lnTo>
                  <a:pt x="109016" y="216021"/>
                </a:lnTo>
                <a:lnTo>
                  <a:pt x="123556" y="214906"/>
                </a:lnTo>
                <a:lnTo>
                  <a:pt x="163066" y="200905"/>
                </a:lnTo>
                <a:lnTo>
                  <a:pt x="193753" y="173528"/>
                </a:lnTo>
                <a:lnTo>
                  <a:pt x="212202" y="136126"/>
                </a:lnTo>
                <a:lnTo>
                  <a:pt x="216017" y="107278"/>
                </a:lnTo>
                <a:lnTo>
                  <a:pt x="214950" y="92693"/>
                </a:lnTo>
                <a:lnTo>
                  <a:pt x="201040" y="53074"/>
                </a:lnTo>
                <a:lnTo>
                  <a:pt x="173717" y="22312"/>
                </a:lnTo>
                <a:lnTo>
                  <a:pt x="136391" y="3822"/>
                </a:lnTo>
                <a:lnTo>
                  <a:pt x="107632"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4" name="object 104"/>
          <p:cNvSpPr/>
          <p:nvPr/>
        </p:nvSpPr>
        <p:spPr>
          <a:xfrm>
            <a:off x="2159985" y="4630770"/>
            <a:ext cx="162401" cy="162401"/>
          </a:xfrm>
          <a:custGeom>
            <a:avLst/>
            <a:gdLst/>
            <a:ahLst/>
            <a:cxnLst/>
            <a:rect l="l" t="t" r="r" b="b"/>
            <a:pathLst>
              <a:path w="216535" h="216535">
                <a:moveTo>
                  <a:pt x="0" y="107949"/>
                </a:moveTo>
                <a:lnTo>
                  <a:pt x="8462" y="65967"/>
                </a:lnTo>
                <a:lnTo>
                  <a:pt x="31537" y="31692"/>
                </a:lnTo>
                <a:lnTo>
                  <a:pt x="65753" y="8558"/>
                </a:lnTo>
                <a:lnTo>
                  <a:pt x="107640" y="0"/>
                </a:lnTo>
                <a:lnTo>
                  <a:pt x="122323" y="976"/>
                </a:lnTo>
                <a:lnTo>
                  <a:pt x="162226" y="14617"/>
                </a:lnTo>
                <a:lnTo>
                  <a:pt x="193262" y="41667"/>
                </a:lnTo>
                <a:lnTo>
                  <a:pt x="212022" y="78713"/>
                </a:lnTo>
                <a:lnTo>
                  <a:pt x="216024" y="107278"/>
                </a:lnTo>
                <a:lnTo>
                  <a:pt x="215050" y="122011"/>
                </a:lnTo>
                <a:lnTo>
                  <a:pt x="201439" y="162009"/>
                </a:lnTo>
                <a:lnTo>
                  <a:pt x="174452" y="193100"/>
                </a:lnTo>
                <a:lnTo>
                  <a:pt x="137503" y="211932"/>
                </a:lnTo>
                <a:lnTo>
                  <a:pt x="109023" y="216021"/>
                </a:lnTo>
                <a:lnTo>
                  <a:pt x="94247" y="215050"/>
                </a:lnTo>
                <a:lnTo>
                  <a:pt x="54162" y="201473"/>
                </a:lnTo>
                <a:lnTo>
                  <a:pt x="23023" y="174549"/>
                </a:lnTo>
                <a:lnTo>
                  <a:pt x="4145" y="137678"/>
                </a:lnTo>
                <a:lnTo>
                  <a:pt x="0" y="107949"/>
                </a:lnTo>
                <a:close/>
              </a:path>
            </a:pathLst>
          </a:custGeom>
          <a:ln w="9524">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5" name="object 105"/>
          <p:cNvSpPr txBox="1"/>
          <p:nvPr/>
        </p:nvSpPr>
        <p:spPr>
          <a:xfrm>
            <a:off x="2219230" y="4679230"/>
            <a:ext cx="44768" cy="89768"/>
          </a:xfrm>
          <a:prstGeom prst="rect">
            <a:avLst/>
          </a:prstGeom>
        </p:spPr>
        <p:txBody>
          <a:bodyPr vert="horz" wrap="square" lIns="0" tIns="0" rIns="0" bIns="0" rtlCol="0">
            <a:spAutoFit/>
          </a:bodyPr>
          <a:lstStyle/>
          <a:p>
            <a:pPr>
              <a:lnSpc>
                <a:spcPts val="716"/>
              </a:lnSpc>
            </a:pPr>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06" name="object 106"/>
          <p:cNvSpPr/>
          <p:nvPr/>
        </p:nvSpPr>
        <p:spPr>
          <a:xfrm>
            <a:off x="2159990" y="4828128"/>
            <a:ext cx="162401" cy="162401"/>
          </a:xfrm>
          <a:custGeom>
            <a:avLst/>
            <a:gdLst/>
            <a:ahLst/>
            <a:cxnLst/>
            <a:rect l="l" t="t" r="r" b="b"/>
            <a:pathLst>
              <a:path w="216535" h="216535">
                <a:moveTo>
                  <a:pt x="107528" y="0"/>
                </a:moveTo>
                <a:lnTo>
                  <a:pt x="65678" y="8606"/>
                </a:lnTo>
                <a:lnTo>
                  <a:pt x="31496" y="31790"/>
                </a:lnTo>
                <a:lnTo>
                  <a:pt x="8446" y="66097"/>
                </a:lnTo>
                <a:lnTo>
                  <a:pt x="50" y="107214"/>
                </a:lnTo>
                <a:lnTo>
                  <a:pt x="0" y="109320"/>
                </a:lnTo>
                <a:lnTo>
                  <a:pt x="1135" y="123838"/>
                </a:lnTo>
                <a:lnTo>
                  <a:pt x="15180" y="163257"/>
                </a:lnTo>
                <a:lnTo>
                  <a:pt x="42610" y="193847"/>
                </a:lnTo>
                <a:lnTo>
                  <a:pt x="80110" y="212223"/>
                </a:lnTo>
                <a:lnTo>
                  <a:pt x="109070" y="216020"/>
                </a:lnTo>
                <a:lnTo>
                  <a:pt x="123604" y="214901"/>
                </a:lnTo>
                <a:lnTo>
                  <a:pt x="163096" y="200914"/>
                </a:lnTo>
                <a:lnTo>
                  <a:pt x="193766" y="173552"/>
                </a:lnTo>
                <a:lnTo>
                  <a:pt x="212204" y="136124"/>
                </a:lnTo>
                <a:lnTo>
                  <a:pt x="216016" y="107214"/>
                </a:lnTo>
                <a:lnTo>
                  <a:pt x="214927" y="92649"/>
                </a:lnTo>
                <a:lnTo>
                  <a:pt x="200976" y="53065"/>
                </a:lnTo>
                <a:lnTo>
                  <a:pt x="173638" y="22314"/>
                </a:lnTo>
                <a:lnTo>
                  <a:pt x="136301" y="3823"/>
                </a:lnTo>
                <a:lnTo>
                  <a:pt x="107528" y="0"/>
                </a:lnTo>
                <a:close/>
              </a:path>
            </a:pathLst>
          </a:custGeom>
          <a:solidFill>
            <a:srgbClr val="FFC00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7" name="object 107"/>
          <p:cNvSpPr/>
          <p:nvPr/>
        </p:nvSpPr>
        <p:spPr>
          <a:xfrm>
            <a:off x="2159985" y="4828128"/>
            <a:ext cx="162401" cy="162401"/>
          </a:xfrm>
          <a:custGeom>
            <a:avLst/>
            <a:gdLst/>
            <a:ahLst/>
            <a:cxnLst/>
            <a:rect l="l" t="t" r="r" b="b"/>
            <a:pathLst>
              <a:path w="216535" h="216535">
                <a:moveTo>
                  <a:pt x="0" y="108076"/>
                </a:moveTo>
                <a:lnTo>
                  <a:pt x="8453" y="66097"/>
                </a:lnTo>
                <a:lnTo>
                  <a:pt x="31503" y="31790"/>
                </a:lnTo>
                <a:lnTo>
                  <a:pt x="65685" y="8606"/>
                </a:lnTo>
                <a:lnTo>
                  <a:pt x="107535" y="0"/>
                </a:lnTo>
                <a:lnTo>
                  <a:pt x="122226" y="977"/>
                </a:lnTo>
                <a:lnTo>
                  <a:pt x="162143" y="14619"/>
                </a:lnTo>
                <a:lnTo>
                  <a:pt x="193191" y="41664"/>
                </a:lnTo>
                <a:lnTo>
                  <a:pt x="211980" y="78684"/>
                </a:lnTo>
                <a:lnTo>
                  <a:pt x="216023" y="107214"/>
                </a:lnTo>
                <a:lnTo>
                  <a:pt x="215050" y="121983"/>
                </a:lnTo>
                <a:lnTo>
                  <a:pt x="201447" y="162031"/>
                </a:lnTo>
                <a:lnTo>
                  <a:pt x="174475" y="193116"/>
                </a:lnTo>
                <a:lnTo>
                  <a:pt x="137544" y="211929"/>
                </a:lnTo>
                <a:lnTo>
                  <a:pt x="109077" y="216020"/>
                </a:lnTo>
                <a:lnTo>
                  <a:pt x="94283" y="215051"/>
                </a:lnTo>
                <a:lnTo>
                  <a:pt x="54162" y="201496"/>
                </a:lnTo>
                <a:lnTo>
                  <a:pt x="23007" y="174602"/>
                </a:lnTo>
                <a:lnTo>
                  <a:pt x="4132" y="137750"/>
                </a:lnTo>
                <a:lnTo>
                  <a:pt x="0" y="108076"/>
                </a:lnTo>
                <a:close/>
              </a:path>
            </a:pathLst>
          </a:custGeom>
          <a:ln w="9525">
            <a:solidFill>
              <a:srgbClr val="FFC00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8" name="object 108"/>
          <p:cNvSpPr txBox="1"/>
          <p:nvPr/>
        </p:nvSpPr>
        <p:spPr>
          <a:xfrm>
            <a:off x="2219230" y="4876778"/>
            <a:ext cx="44768" cy="89768"/>
          </a:xfrm>
          <a:prstGeom prst="rect">
            <a:avLst/>
          </a:prstGeom>
        </p:spPr>
        <p:txBody>
          <a:bodyPr vert="horz" wrap="square" lIns="0" tIns="0" rIns="0" bIns="0" rtlCol="0">
            <a:spAutoFit/>
          </a:bodyPr>
          <a:lstStyle/>
          <a:p>
            <a:pPr>
              <a:lnSpc>
                <a:spcPts val="716"/>
              </a:lnSpc>
            </a:pPr>
            <a:r>
              <a:rPr sz="600" dirty="0">
                <a:solidFill>
                  <a:srgbClr val="FFFFFF"/>
                </a:solidFill>
                <a:latin typeface="標楷體" panose="03000509000000000000" pitchFamily="65" charset="-120"/>
                <a:ea typeface="標楷體" panose="03000509000000000000" pitchFamily="65" charset="-120"/>
                <a:cs typeface="微軟正黑體"/>
              </a:rPr>
              <a:t>2</a:t>
            </a:r>
            <a:endParaRPr sz="600">
              <a:latin typeface="標楷體" panose="03000509000000000000" pitchFamily="65" charset="-120"/>
              <a:ea typeface="標楷體" panose="03000509000000000000" pitchFamily="65" charset="-120"/>
              <a:cs typeface="微軟正黑體"/>
            </a:endParaRPr>
          </a:p>
        </p:txBody>
      </p:sp>
      <p:sp>
        <p:nvSpPr>
          <p:cNvPr id="109" name="object 109"/>
          <p:cNvSpPr/>
          <p:nvPr/>
        </p:nvSpPr>
        <p:spPr>
          <a:xfrm>
            <a:off x="6009995" y="4156615"/>
            <a:ext cx="162401" cy="162401"/>
          </a:xfrm>
          <a:custGeom>
            <a:avLst/>
            <a:gdLst/>
            <a:ahLst/>
            <a:cxnLst/>
            <a:rect l="l" t="t" r="r" b="b"/>
            <a:pathLst>
              <a:path w="216534" h="216535">
                <a:moveTo>
                  <a:pt x="107654" y="0"/>
                </a:moveTo>
                <a:lnTo>
                  <a:pt x="65730" y="8604"/>
                </a:lnTo>
                <a:lnTo>
                  <a:pt x="31511" y="31774"/>
                </a:lnTo>
                <a:lnTo>
                  <a:pt x="8447" y="66043"/>
                </a:lnTo>
                <a:lnTo>
                  <a:pt x="36" y="107297"/>
                </a:lnTo>
                <a:lnTo>
                  <a:pt x="0" y="109256"/>
                </a:lnTo>
                <a:lnTo>
                  <a:pt x="1142" y="123769"/>
                </a:lnTo>
                <a:lnTo>
                  <a:pt x="15198" y="163198"/>
                </a:lnTo>
                <a:lnTo>
                  <a:pt x="42619" y="193815"/>
                </a:lnTo>
                <a:lnTo>
                  <a:pt x="80092" y="212218"/>
                </a:lnTo>
                <a:lnTo>
                  <a:pt x="109021" y="216022"/>
                </a:lnTo>
                <a:lnTo>
                  <a:pt x="123547" y="214921"/>
                </a:lnTo>
                <a:lnTo>
                  <a:pt x="163039" y="200944"/>
                </a:lnTo>
                <a:lnTo>
                  <a:pt x="193734" y="173568"/>
                </a:lnTo>
                <a:lnTo>
                  <a:pt x="212198" y="136155"/>
                </a:lnTo>
                <a:lnTo>
                  <a:pt x="216017" y="107297"/>
                </a:lnTo>
                <a:lnTo>
                  <a:pt x="214952" y="92736"/>
                </a:lnTo>
                <a:lnTo>
                  <a:pt x="201046" y="53139"/>
                </a:lnTo>
                <a:lnTo>
                  <a:pt x="173727" y="22354"/>
                </a:lnTo>
                <a:lnTo>
                  <a:pt x="136406" y="3832"/>
                </a:lnTo>
                <a:lnTo>
                  <a:pt x="107654"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0" name="object 110"/>
          <p:cNvSpPr/>
          <p:nvPr/>
        </p:nvSpPr>
        <p:spPr>
          <a:xfrm>
            <a:off x="6009989" y="4156615"/>
            <a:ext cx="162401" cy="162401"/>
          </a:xfrm>
          <a:custGeom>
            <a:avLst/>
            <a:gdLst/>
            <a:ahLst/>
            <a:cxnLst/>
            <a:rect l="l" t="t" r="r" b="b"/>
            <a:pathLst>
              <a:path w="216534" h="216535">
                <a:moveTo>
                  <a:pt x="0" y="107949"/>
                </a:moveTo>
                <a:lnTo>
                  <a:pt x="8455" y="66043"/>
                </a:lnTo>
                <a:lnTo>
                  <a:pt x="31518" y="31774"/>
                </a:lnTo>
                <a:lnTo>
                  <a:pt x="65738" y="8604"/>
                </a:lnTo>
                <a:lnTo>
                  <a:pt x="107661" y="0"/>
                </a:lnTo>
                <a:lnTo>
                  <a:pt x="122340" y="979"/>
                </a:lnTo>
                <a:lnTo>
                  <a:pt x="162237" y="14647"/>
                </a:lnTo>
                <a:lnTo>
                  <a:pt x="193269" y="41728"/>
                </a:lnTo>
                <a:lnTo>
                  <a:pt x="212025" y="78771"/>
                </a:lnTo>
                <a:lnTo>
                  <a:pt x="216025" y="107297"/>
                </a:lnTo>
                <a:lnTo>
                  <a:pt x="215049" y="122034"/>
                </a:lnTo>
                <a:lnTo>
                  <a:pt x="201425" y="162046"/>
                </a:lnTo>
                <a:lnTo>
                  <a:pt x="174426" y="193141"/>
                </a:lnTo>
                <a:lnTo>
                  <a:pt x="137485" y="211958"/>
                </a:lnTo>
                <a:lnTo>
                  <a:pt x="109029" y="216022"/>
                </a:lnTo>
                <a:lnTo>
                  <a:pt x="94251" y="215050"/>
                </a:lnTo>
                <a:lnTo>
                  <a:pt x="54164" y="201474"/>
                </a:lnTo>
                <a:lnTo>
                  <a:pt x="23025" y="174550"/>
                </a:lnTo>
                <a:lnTo>
                  <a:pt x="4146" y="137681"/>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1" name="object 111"/>
          <p:cNvSpPr txBox="1"/>
          <p:nvPr/>
        </p:nvSpPr>
        <p:spPr>
          <a:xfrm>
            <a:off x="6060281" y="4195360"/>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12" name="object 112"/>
          <p:cNvSpPr/>
          <p:nvPr/>
        </p:nvSpPr>
        <p:spPr>
          <a:xfrm>
            <a:off x="7260436" y="4144709"/>
            <a:ext cx="162401" cy="161925"/>
          </a:xfrm>
          <a:custGeom>
            <a:avLst/>
            <a:gdLst/>
            <a:ahLst/>
            <a:cxnLst/>
            <a:rect l="l" t="t" r="r" b="b"/>
            <a:pathLst>
              <a:path w="216534" h="215900">
                <a:moveTo>
                  <a:pt x="107656" y="0"/>
                </a:moveTo>
                <a:lnTo>
                  <a:pt x="65732" y="8586"/>
                </a:lnTo>
                <a:lnTo>
                  <a:pt x="31513" y="31726"/>
                </a:lnTo>
                <a:lnTo>
                  <a:pt x="8449" y="65990"/>
                </a:lnTo>
                <a:lnTo>
                  <a:pt x="38" y="107295"/>
                </a:lnTo>
                <a:lnTo>
                  <a:pt x="0" y="109067"/>
                </a:lnTo>
                <a:lnTo>
                  <a:pt x="1120" y="123599"/>
                </a:lnTo>
                <a:lnTo>
                  <a:pt x="15136" y="163063"/>
                </a:lnTo>
                <a:lnTo>
                  <a:pt x="42542" y="193690"/>
                </a:lnTo>
                <a:lnTo>
                  <a:pt x="80004" y="212093"/>
                </a:lnTo>
                <a:lnTo>
                  <a:pt x="108920" y="215895"/>
                </a:lnTo>
                <a:lnTo>
                  <a:pt x="123458" y="214810"/>
                </a:lnTo>
                <a:lnTo>
                  <a:pt x="162986" y="200883"/>
                </a:lnTo>
                <a:lnTo>
                  <a:pt x="193712" y="173552"/>
                </a:lnTo>
                <a:lnTo>
                  <a:pt x="212196" y="136161"/>
                </a:lnTo>
                <a:lnTo>
                  <a:pt x="216019" y="107295"/>
                </a:lnTo>
                <a:lnTo>
                  <a:pt x="214954" y="92708"/>
                </a:lnTo>
                <a:lnTo>
                  <a:pt x="201048" y="53083"/>
                </a:lnTo>
                <a:lnTo>
                  <a:pt x="173729" y="22316"/>
                </a:lnTo>
                <a:lnTo>
                  <a:pt x="136408" y="3823"/>
                </a:lnTo>
                <a:lnTo>
                  <a:pt x="107656"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3" name="object 113"/>
          <p:cNvSpPr/>
          <p:nvPr/>
        </p:nvSpPr>
        <p:spPr>
          <a:xfrm>
            <a:off x="7260432" y="4144709"/>
            <a:ext cx="162401" cy="161925"/>
          </a:xfrm>
          <a:custGeom>
            <a:avLst/>
            <a:gdLst/>
            <a:ahLst/>
            <a:cxnLst/>
            <a:rect l="l" t="t" r="r" b="b"/>
            <a:pathLst>
              <a:path w="216534" h="215900">
                <a:moveTo>
                  <a:pt x="0" y="107949"/>
                </a:moveTo>
                <a:lnTo>
                  <a:pt x="8455" y="65990"/>
                </a:lnTo>
                <a:lnTo>
                  <a:pt x="31518" y="31726"/>
                </a:lnTo>
                <a:lnTo>
                  <a:pt x="65738" y="8586"/>
                </a:lnTo>
                <a:lnTo>
                  <a:pt x="107661" y="0"/>
                </a:lnTo>
                <a:lnTo>
                  <a:pt x="122340" y="976"/>
                </a:lnTo>
                <a:lnTo>
                  <a:pt x="162237" y="14619"/>
                </a:lnTo>
                <a:lnTo>
                  <a:pt x="193269" y="41674"/>
                </a:lnTo>
                <a:lnTo>
                  <a:pt x="212025" y="78726"/>
                </a:lnTo>
                <a:lnTo>
                  <a:pt x="216025" y="107295"/>
                </a:lnTo>
                <a:lnTo>
                  <a:pt x="215048" y="122039"/>
                </a:lnTo>
                <a:lnTo>
                  <a:pt x="201409" y="162041"/>
                </a:lnTo>
                <a:lnTo>
                  <a:pt x="174381" y="193097"/>
                </a:lnTo>
                <a:lnTo>
                  <a:pt x="137405" y="211863"/>
                </a:lnTo>
                <a:lnTo>
                  <a:pt x="108926" y="215895"/>
                </a:lnTo>
                <a:lnTo>
                  <a:pt x="94156" y="214924"/>
                </a:lnTo>
                <a:lnTo>
                  <a:pt x="54082" y="201350"/>
                </a:lnTo>
                <a:lnTo>
                  <a:pt x="22954" y="174421"/>
                </a:lnTo>
                <a:lnTo>
                  <a:pt x="4104" y="137527"/>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4" name="object 114"/>
          <p:cNvSpPr txBox="1"/>
          <p:nvPr/>
        </p:nvSpPr>
        <p:spPr>
          <a:xfrm>
            <a:off x="7310913" y="4183454"/>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15" name="object 115"/>
          <p:cNvSpPr/>
          <p:nvPr/>
        </p:nvSpPr>
        <p:spPr>
          <a:xfrm>
            <a:off x="6009994" y="4730210"/>
            <a:ext cx="162401" cy="161925"/>
          </a:xfrm>
          <a:custGeom>
            <a:avLst/>
            <a:gdLst/>
            <a:ahLst/>
            <a:cxnLst/>
            <a:rect l="l" t="t" r="r" b="b"/>
            <a:pathLst>
              <a:path w="216534" h="215900">
                <a:moveTo>
                  <a:pt x="107656" y="0"/>
                </a:moveTo>
                <a:lnTo>
                  <a:pt x="65732" y="8586"/>
                </a:lnTo>
                <a:lnTo>
                  <a:pt x="31513" y="31726"/>
                </a:lnTo>
                <a:lnTo>
                  <a:pt x="8449" y="65990"/>
                </a:lnTo>
                <a:lnTo>
                  <a:pt x="38" y="107295"/>
                </a:lnTo>
                <a:lnTo>
                  <a:pt x="0" y="109067"/>
                </a:lnTo>
                <a:lnTo>
                  <a:pt x="1120" y="123599"/>
                </a:lnTo>
                <a:lnTo>
                  <a:pt x="15136" y="163063"/>
                </a:lnTo>
                <a:lnTo>
                  <a:pt x="42542" y="193690"/>
                </a:lnTo>
                <a:lnTo>
                  <a:pt x="80004" y="212093"/>
                </a:lnTo>
                <a:lnTo>
                  <a:pt x="108920" y="215895"/>
                </a:lnTo>
                <a:lnTo>
                  <a:pt x="123458" y="214810"/>
                </a:lnTo>
                <a:lnTo>
                  <a:pt x="162986" y="200883"/>
                </a:lnTo>
                <a:lnTo>
                  <a:pt x="193712" y="173552"/>
                </a:lnTo>
                <a:lnTo>
                  <a:pt x="212196" y="136161"/>
                </a:lnTo>
                <a:lnTo>
                  <a:pt x="216019" y="107295"/>
                </a:lnTo>
                <a:lnTo>
                  <a:pt x="214954" y="92708"/>
                </a:lnTo>
                <a:lnTo>
                  <a:pt x="201048" y="53083"/>
                </a:lnTo>
                <a:lnTo>
                  <a:pt x="173729" y="22316"/>
                </a:lnTo>
                <a:lnTo>
                  <a:pt x="136408" y="3823"/>
                </a:lnTo>
                <a:lnTo>
                  <a:pt x="107656"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6" name="object 116"/>
          <p:cNvSpPr/>
          <p:nvPr/>
        </p:nvSpPr>
        <p:spPr>
          <a:xfrm>
            <a:off x="6009989" y="4730210"/>
            <a:ext cx="162401" cy="161925"/>
          </a:xfrm>
          <a:custGeom>
            <a:avLst/>
            <a:gdLst/>
            <a:ahLst/>
            <a:cxnLst/>
            <a:rect l="l" t="t" r="r" b="b"/>
            <a:pathLst>
              <a:path w="216534" h="215900">
                <a:moveTo>
                  <a:pt x="0" y="107949"/>
                </a:moveTo>
                <a:lnTo>
                  <a:pt x="8455" y="65990"/>
                </a:lnTo>
                <a:lnTo>
                  <a:pt x="31518" y="31726"/>
                </a:lnTo>
                <a:lnTo>
                  <a:pt x="65738" y="8586"/>
                </a:lnTo>
                <a:lnTo>
                  <a:pt x="107661" y="0"/>
                </a:lnTo>
                <a:lnTo>
                  <a:pt x="122340" y="976"/>
                </a:lnTo>
                <a:lnTo>
                  <a:pt x="162237" y="14619"/>
                </a:lnTo>
                <a:lnTo>
                  <a:pt x="193269" y="41674"/>
                </a:lnTo>
                <a:lnTo>
                  <a:pt x="212025" y="78726"/>
                </a:lnTo>
                <a:lnTo>
                  <a:pt x="216025" y="107295"/>
                </a:lnTo>
                <a:lnTo>
                  <a:pt x="215048" y="122039"/>
                </a:lnTo>
                <a:lnTo>
                  <a:pt x="201409" y="162041"/>
                </a:lnTo>
                <a:lnTo>
                  <a:pt x="174381" y="193097"/>
                </a:lnTo>
                <a:lnTo>
                  <a:pt x="137405" y="211863"/>
                </a:lnTo>
                <a:lnTo>
                  <a:pt x="108926" y="215895"/>
                </a:lnTo>
                <a:lnTo>
                  <a:pt x="94156" y="214924"/>
                </a:lnTo>
                <a:lnTo>
                  <a:pt x="54082" y="201350"/>
                </a:lnTo>
                <a:lnTo>
                  <a:pt x="22954" y="174421"/>
                </a:lnTo>
                <a:lnTo>
                  <a:pt x="4104" y="137527"/>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7" name="object 117"/>
          <p:cNvSpPr txBox="1"/>
          <p:nvPr/>
        </p:nvSpPr>
        <p:spPr>
          <a:xfrm>
            <a:off x="6060281" y="4769146"/>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18" name="object 118"/>
          <p:cNvSpPr/>
          <p:nvPr/>
        </p:nvSpPr>
        <p:spPr>
          <a:xfrm>
            <a:off x="7260437" y="4727449"/>
            <a:ext cx="162401" cy="162401"/>
          </a:xfrm>
          <a:custGeom>
            <a:avLst/>
            <a:gdLst/>
            <a:ahLst/>
            <a:cxnLst/>
            <a:rect l="l" t="t" r="r" b="b"/>
            <a:pathLst>
              <a:path w="216534" h="216535">
                <a:moveTo>
                  <a:pt x="107654" y="0"/>
                </a:moveTo>
                <a:lnTo>
                  <a:pt x="65730" y="8604"/>
                </a:lnTo>
                <a:lnTo>
                  <a:pt x="31511" y="31774"/>
                </a:lnTo>
                <a:lnTo>
                  <a:pt x="8447" y="66043"/>
                </a:lnTo>
                <a:lnTo>
                  <a:pt x="36" y="107297"/>
                </a:lnTo>
                <a:lnTo>
                  <a:pt x="0" y="109256"/>
                </a:lnTo>
                <a:lnTo>
                  <a:pt x="1142" y="123769"/>
                </a:lnTo>
                <a:lnTo>
                  <a:pt x="15198" y="163198"/>
                </a:lnTo>
                <a:lnTo>
                  <a:pt x="42619" y="193815"/>
                </a:lnTo>
                <a:lnTo>
                  <a:pt x="80092" y="212218"/>
                </a:lnTo>
                <a:lnTo>
                  <a:pt x="109021" y="216022"/>
                </a:lnTo>
                <a:lnTo>
                  <a:pt x="123547" y="214921"/>
                </a:lnTo>
                <a:lnTo>
                  <a:pt x="163039" y="200944"/>
                </a:lnTo>
                <a:lnTo>
                  <a:pt x="193734" y="173568"/>
                </a:lnTo>
                <a:lnTo>
                  <a:pt x="212198" y="136155"/>
                </a:lnTo>
                <a:lnTo>
                  <a:pt x="216017" y="107297"/>
                </a:lnTo>
                <a:lnTo>
                  <a:pt x="214952" y="92736"/>
                </a:lnTo>
                <a:lnTo>
                  <a:pt x="201046" y="53139"/>
                </a:lnTo>
                <a:lnTo>
                  <a:pt x="173727" y="22354"/>
                </a:lnTo>
                <a:lnTo>
                  <a:pt x="136406" y="3832"/>
                </a:lnTo>
                <a:lnTo>
                  <a:pt x="107654"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9" name="object 119"/>
          <p:cNvSpPr/>
          <p:nvPr/>
        </p:nvSpPr>
        <p:spPr>
          <a:xfrm>
            <a:off x="7260432" y="4727449"/>
            <a:ext cx="162401" cy="162401"/>
          </a:xfrm>
          <a:custGeom>
            <a:avLst/>
            <a:gdLst/>
            <a:ahLst/>
            <a:cxnLst/>
            <a:rect l="l" t="t" r="r" b="b"/>
            <a:pathLst>
              <a:path w="216534" h="216535">
                <a:moveTo>
                  <a:pt x="0" y="107949"/>
                </a:moveTo>
                <a:lnTo>
                  <a:pt x="8455" y="66043"/>
                </a:lnTo>
                <a:lnTo>
                  <a:pt x="31518" y="31774"/>
                </a:lnTo>
                <a:lnTo>
                  <a:pt x="65738" y="8604"/>
                </a:lnTo>
                <a:lnTo>
                  <a:pt x="107661" y="0"/>
                </a:lnTo>
                <a:lnTo>
                  <a:pt x="122340" y="979"/>
                </a:lnTo>
                <a:lnTo>
                  <a:pt x="162237" y="14647"/>
                </a:lnTo>
                <a:lnTo>
                  <a:pt x="193269" y="41728"/>
                </a:lnTo>
                <a:lnTo>
                  <a:pt x="212025" y="78771"/>
                </a:lnTo>
                <a:lnTo>
                  <a:pt x="216025" y="107297"/>
                </a:lnTo>
                <a:lnTo>
                  <a:pt x="215049" y="122034"/>
                </a:lnTo>
                <a:lnTo>
                  <a:pt x="201425" y="162046"/>
                </a:lnTo>
                <a:lnTo>
                  <a:pt x="174426" y="193141"/>
                </a:lnTo>
                <a:lnTo>
                  <a:pt x="137485" y="211958"/>
                </a:lnTo>
                <a:lnTo>
                  <a:pt x="109029" y="216022"/>
                </a:lnTo>
                <a:lnTo>
                  <a:pt x="94251" y="215050"/>
                </a:lnTo>
                <a:lnTo>
                  <a:pt x="54164" y="201474"/>
                </a:lnTo>
                <a:lnTo>
                  <a:pt x="23025" y="174550"/>
                </a:lnTo>
                <a:lnTo>
                  <a:pt x="4146" y="137681"/>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0" name="object 120"/>
          <p:cNvSpPr txBox="1"/>
          <p:nvPr/>
        </p:nvSpPr>
        <p:spPr>
          <a:xfrm>
            <a:off x="7310913" y="4766384"/>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21" name="object 121"/>
          <p:cNvSpPr/>
          <p:nvPr/>
        </p:nvSpPr>
        <p:spPr>
          <a:xfrm>
            <a:off x="5979610" y="2353819"/>
            <a:ext cx="162401" cy="162401"/>
          </a:xfrm>
          <a:custGeom>
            <a:avLst/>
            <a:gdLst/>
            <a:ahLst/>
            <a:cxnLst/>
            <a:rect l="l" t="t" r="r" b="b"/>
            <a:pathLst>
              <a:path w="216534" h="216535">
                <a:moveTo>
                  <a:pt x="107550" y="0"/>
                </a:moveTo>
                <a:lnTo>
                  <a:pt x="65663" y="8635"/>
                </a:lnTo>
                <a:lnTo>
                  <a:pt x="31477" y="31824"/>
                </a:lnTo>
                <a:lnTo>
                  <a:pt x="8438" y="66119"/>
                </a:lnTo>
                <a:lnTo>
                  <a:pt x="49" y="107231"/>
                </a:lnTo>
                <a:lnTo>
                  <a:pt x="0" y="109322"/>
                </a:lnTo>
                <a:lnTo>
                  <a:pt x="1135" y="123813"/>
                </a:lnTo>
                <a:lnTo>
                  <a:pt x="15182" y="163203"/>
                </a:lnTo>
                <a:lnTo>
                  <a:pt x="42613" y="193809"/>
                </a:lnTo>
                <a:lnTo>
                  <a:pt x="80115" y="212215"/>
                </a:lnTo>
                <a:lnTo>
                  <a:pt x="109077" y="216021"/>
                </a:lnTo>
                <a:lnTo>
                  <a:pt x="123596" y="214913"/>
                </a:lnTo>
                <a:lnTo>
                  <a:pt x="163069" y="200923"/>
                </a:lnTo>
                <a:lnTo>
                  <a:pt x="193747" y="173537"/>
                </a:lnTo>
                <a:lnTo>
                  <a:pt x="212200" y="136108"/>
                </a:lnTo>
                <a:lnTo>
                  <a:pt x="216016" y="107231"/>
                </a:lnTo>
                <a:lnTo>
                  <a:pt x="214929" y="92663"/>
                </a:lnTo>
                <a:lnTo>
                  <a:pt x="200982" y="53074"/>
                </a:lnTo>
                <a:lnTo>
                  <a:pt x="173648" y="22318"/>
                </a:lnTo>
                <a:lnTo>
                  <a:pt x="136316" y="3824"/>
                </a:lnTo>
                <a:lnTo>
                  <a:pt x="107550"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2" name="object 122"/>
          <p:cNvSpPr/>
          <p:nvPr/>
        </p:nvSpPr>
        <p:spPr>
          <a:xfrm>
            <a:off x="5979605" y="2353819"/>
            <a:ext cx="162401" cy="162401"/>
          </a:xfrm>
          <a:custGeom>
            <a:avLst/>
            <a:gdLst/>
            <a:ahLst/>
            <a:cxnLst/>
            <a:rect l="l" t="t" r="r" b="b"/>
            <a:pathLst>
              <a:path w="216534" h="216535">
                <a:moveTo>
                  <a:pt x="0" y="108075"/>
                </a:moveTo>
                <a:lnTo>
                  <a:pt x="8445" y="66119"/>
                </a:lnTo>
                <a:lnTo>
                  <a:pt x="31484" y="31824"/>
                </a:lnTo>
                <a:lnTo>
                  <a:pt x="65670" y="8635"/>
                </a:lnTo>
                <a:lnTo>
                  <a:pt x="107557" y="0"/>
                </a:lnTo>
                <a:lnTo>
                  <a:pt x="122244" y="977"/>
                </a:lnTo>
                <a:lnTo>
                  <a:pt x="162154" y="14622"/>
                </a:lnTo>
                <a:lnTo>
                  <a:pt x="193198" y="41671"/>
                </a:lnTo>
                <a:lnTo>
                  <a:pt x="211984" y="78697"/>
                </a:lnTo>
                <a:lnTo>
                  <a:pt x="216023" y="107231"/>
                </a:lnTo>
                <a:lnTo>
                  <a:pt x="215048" y="121979"/>
                </a:lnTo>
                <a:lnTo>
                  <a:pt x="201433" y="162011"/>
                </a:lnTo>
                <a:lnTo>
                  <a:pt x="174449" y="193117"/>
                </a:lnTo>
                <a:lnTo>
                  <a:pt x="137526" y="211945"/>
                </a:lnTo>
                <a:lnTo>
                  <a:pt x="109084" y="216021"/>
                </a:lnTo>
                <a:lnTo>
                  <a:pt x="94289" y="215049"/>
                </a:lnTo>
                <a:lnTo>
                  <a:pt x="54165" y="201469"/>
                </a:lnTo>
                <a:lnTo>
                  <a:pt x="23009" y="174550"/>
                </a:lnTo>
                <a:lnTo>
                  <a:pt x="4133" y="137708"/>
                </a:lnTo>
                <a:lnTo>
                  <a:pt x="0" y="108075"/>
                </a:lnTo>
                <a:close/>
              </a:path>
            </a:pathLst>
          </a:custGeom>
          <a:ln w="9524">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3" name="object 123"/>
          <p:cNvSpPr txBox="1"/>
          <p:nvPr/>
        </p:nvSpPr>
        <p:spPr>
          <a:xfrm>
            <a:off x="6029896" y="2392373"/>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24" name="object 124"/>
          <p:cNvSpPr/>
          <p:nvPr/>
        </p:nvSpPr>
        <p:spPr>
          <a:xfrm>
            <a:off x="7245007" y="2363153"/>
            <a:ext cx="162401" cy="162401"/>
          </a:xfrm>
          <a:custGeom>
            <a:avLst/>
            <a:gdLst/>
            <a:ahLst/>
            <a:cxnLst/>
            <a:rect l="l" t="t" r="r" b="b"/>
            <a:pathLst>
              <a:path w="216534" h="216535">
                <a:moveTo>
                  <a:pt x="107654" y="0"/>
                </a:moveTo>
                <a:lnTo>
                  <a:pt x="65730" y="8604"/>
                </a:lnTo>
                <a:lnTo>
                  <a:pt x="31511" y="31774"/>
                </a:lnTo>
                <a:lnTo>
                  <a:pt x="8447" y="66043"/>
                </a:lnTo>
                <a:lnTo>
                  <a:pt x="36" y="107297"/>
                </a:lnTo>
                <a:lnTo>
                  <a:pt x="0" y="109256"/>
                </a:lnTo>
                <a:lnTo>
                  <a:pt x="1142" y="123769"/>
                </a:lnTo>
                <a:lnTo>
                  <a:pt x="15198" y="163198"/>
                </a:lnTo>
                <a:lnTo>
                  <a:pt x="42619" y="193815"/>
                </a:lnTo>
                <a:lnTo>
                  <a:pt x="80092" y="212218"/>
                </a:lnTo>
                <a:lnTo>
                  <a:pt x="109021" y="216022"/>
                </a:lnTo>
                <a:lnTo>
                  <a:pt x="123547" y="214921"/>
                </a:lnTo>
                <a:lnTo>
                  <a:pt x="163039" y="200944"/>
                </a:lnTo>
                <a:lnTo>
                  <a:pt x="193734" y="173568"/>
                </a:lnTo>
                <a:lnTo>
                  <a:pt x="212198" y="136155"/>
                </a:lnTo>
                <a:lnTo>
                  <a:pt x="216017" y="107297"/>
                </a:lnTo>
                <a:lnTo>
                  <a:pt x="214952" y="92736"/>
                </a:lnTo>
                <a:lnTo>
                  <a:pt x="201046" y="53139"/>
                </a:lnTo>
                <a:lnTo>
                  <a:pt x="173727" y="22354"/>
                </a:lnTo>
                <a:lnTo>
                  <a:pt x="136406" y="3832"/>
                </a:lnTo>
                <a:lnTo>
                  <a:pt x="107654"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5" name="object 125"/>
          <p:cNvSpPr/>
          <p:nvPr/>
        </p:nvSpPr>
        <p:spPr>
          <a:xfrm>
            <a:off x="7245001" y="2363153"/>
            <a:ext cx="162401" cy="162401"/>
          </a:xfrm>
          <a:custGeom>
            <a:avLst/>
            <a:gdLst/>
            <a:ahLst/>
            <a:cxnLst/>
            <a:rect l="l" t="t" r="r" b="b"/>
            <a:pathLst>
              <a:path w="216534" h="216535">
                <a:moveTo>
                  <a:pt x="0" y="107949"/>
                </a:moveTo>
                <a:lnTo>
                  <a:pt x="8455" y="66043"/>
                </a:lnTo>
                <a:lnTo>
                  <a:pt x="31518" y="31774"/>
                </a:lnTo>
                <a:lnTo>
                  <a:pt x="65738" y="8604"/>
                </a:lnTo>
                <a:lnTo>
                  <a:pt x="107661" y="0"/>
                </a:lnTo>
                <a:lnTo>
                  <a:pt x="122340" y="979"/>
                </a:lnTo>
                <a:lnTo>
                  <a:pt x="162237" y="14647"/>
                </a:lnTo>
                <a:lnTo>
                  <a:pt x="193269" y="41728"/>
                </a:lnTo>
                <a:lnTo>
                  <a:pt x="212025" y="78771"/>
                </a:lnTo>
                <a:lnTo>
                  <a:pt x="216025" y="107297"/>
                </a:lnTo>
                <a:lnTo>
                  <a:pt x="215049" y="122034"/>
                </a:lnTo>
                <a:lnTo>
                  <a:pt x="201425" y="162046"/>
                </a:lnTo>
                <a:lnTo>
                  <a:pt x="174426" y="193141"/>
                </a:lnTo>
                <a:lnTo>
                  <a:pt x="137485" y="211958"/>
                </a:lnTo>
                <a:lnTo>
                  <a:pt x="109029" y="216022"/>
                </a:lnTo>
                <a:lnTo>
                  <a:pt x="94251" y="215050"/>
                </a:lnTo>
                <a:lnTo>
                  <a:pt x="54164" y="201474"/>
                </a:lnTo>
                <a:lnTo>
                  <a:pt x="23025" y="174550"/>
                </a:lnTo>
                <a:lnTo>
                  <a:pt x="4146" y="137681"/>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6" name="object 126"/>
          <p:cNvSpPr txBox="1"/>
          <p:nvPr/>
        </p:nvSpPr>
        <p:spPr>
          <a:xfrm>
            <a:off x="7295387" y="2401517"/>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27" name="object 127"/>
          <p:cNvSpPr/>
          <p:nvPr/>
        </p:nvSpPr>
        <p:spPr>
          <a:xfrm>
            <a:off x="5979610" y="2900840"/>
            <a:ext cx="162401" cy="162401"/>
          </a:xfrm>
          <a:custGeom>
            <a:avLst/>
            <a:gdLst/>
            <a:ahLst/>
            <a:cxnLst/>
            <a:rect l="l" t="t" r="r" b="b"/>
            <a:pathLst>
              <a:path w="216534" h="216535">
                <a:moveTo>
                  <a:pt x="107550" y="0"/>
                </a:moveTo>
                <a:lnTo>
                  <a:pt x="65663" y="8635"/>
                </a:lnTo>
                <a:lnTo>
                  <a:pt x="31477" y="31824"/>
                </a:lnTo>
                <a:lnTo>
                  <a:pt x="8438" y="66119"/>
                </a:lnTo>
                <a:lnTo>
                  <a:pt x="49" y="107231"/>
                </a:lnTo>
                <a:lnTo>
                  <a:pt x="0" y="109322"/>
                </a:lnTo>
                <a:lnTo>
                  <a:pt x="1135" y="123813"/>
                </a:lnTo>
                <a:lnTo>
                  <a:pt x="15182" y="163203"/>
                </a:lnTo>
                <a:lnTo>
                  <a:pt x="42613" y="193809"/>
                </a:lnTo>
                <a:lnTo>
                  <a:pt x="80115" y="212215"/>
                </a:lnTo>
                <a:lnTo>
                  <a:pt x="109077" y="216021"/>
                </a:lnTo>
                <a:lnTo>
                  <a:pt x="123596" y="214913"/>
                </a:lnTo>
                <a:lnTo>
                  <a:pt x="163069" y="200923"/>
                </a:lnTo>
                <a:lnTo>
                  <a:pt x="193747" y="173537"/>
                </a:lnTo>
                <a:lnTo>
                  <a:pt x="212200" y="136108"/>
                </a:lnTo>
                <a:lnTo>
                  <a:pt x="216016" y="107231"/>
                </a:lnTo>
                <a:lnTo>
                  <a:pt x="214929" y="92663"/>
                </a:lnTo>
                <a:lnTo>
                  <a:pt x="200982" y="53074"/>
                </a:lnTo>
                <a:lnTo>
                  <a:pt x="173648" y="22318"/>
                </a:lnTo>
                <a:lnTo>
                  <a:pt x="136316" y="3824"/>
                </a:lnTo>
                <a:lnTo>
                  <a:pt x="107550"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8" name="object 128"/>
          <p:cNvSpPr/>
          <p:nvPr/>
        </p:nvSpPr>
        <p:spPr>
          <a:xfrm>
            <a:off x="5979605" y="2900840"/>
            <a:ext cx="162401" cy="162401"/>
          </a:xfrm>
          <a:custGeom>
            <a:avLst/>
            <a:gdLst/>
            <a:ahLst/>
            <a:cxnLst/>
            <a:rect l="l" t="t" r="r" b="b"/>
            <a:pathLst>
              <a:path w="216534" h="216535">
                <a:moveTo>
                  <a:pt x="0" y="108075"/>
                </a:moveTo>
                <a:lnTo>
                  <a:pt x="8445" y="66119"/>
                </a:lnTo>
                <a:lnTo>
                  <a:pt x="31484" y="31824"/>
                </a:lnTo>
                <a:lnTo>
                  <a:pt x="65670" y="8635"/>
                </a:lnTo>
                <a:lnTo>
                  <a:pt x="107557" y="0"/>
                </a:lnTo>
                <a:lnTo>
                  <a:pt x="122244" y="977"/>
                </a:lnTo>
                <a:lnTo>
                  <a:pt x="162154" y="14622"/>
                </a:lnTo>
                <a:lnTo>
                  <a:pt x="193198" y="41671"/>
                </a:lnTo>
                <a:lnTo>
                  <a:pt x="211984" y="78697"/>
                </a:lnTo>
                <a:lnTo>
                  <a:pt x="216023" y="107231"/>
                </a:lnTo>
                <a:lnTo>
                  <a:pt x="215048" y="121979"/>
                </a:lnTo>
                <a:lnTo>
                  <a:pt x="201433" y="162011"/>
                </a:lnTo>
                <a:lnTo>
                  <a:pt x="174449" y="193117"/>
                </a:lnTo>
                <a:lnTo>
                  <a:pt x="137526" y="211945"/>
                </a:lnTo>
                <a:lnTo>
                  <a:pt x="109084" y="216021"/>
                </a:lnTo>
                <a:lnTo>
                  <a:pt x="94289" y="215049"/>
                </a:lnTo>
                <a:lnTo>
                  <a:pt x="54165" y="201469"/>
                </a:lnTo>
                <a:lnTo>
                  <a:pt x="23009" y="174550"/>
                </a:lnTo>
                <a:lnTo>
                  <a:pt x="4133" y="137708"/>
                </a:lnTo>
                <a:lnTo>
                  <a:pt x="0" y="108075"/>
                </a:lnTo>
                <a:close/>
              </a:path>
            </a:pathLst>
          </a:custGeom>
          <a:ln w="9524">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9" name="object 129"/>
          <p:cNvSpPr txBox="1"/>
          <p:nvPr/>
        </p:nvSpPr>
        <p:spPr>
          <a:xfrm>
            <a:off x="6029896" y="2939394"/>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30" name="object 130"/>
          <p:cNvSpPr/>
          <p:nvPr/>
        </p:nvSpPr>
        <p:spPr>
          <a:xfrm>
            <a:off x="7245005" y="2977801"/>
            <a:ext cx="162401" cy="161925"/>
          </a:xfrm>
          <a:custGeom>
            <a:avLst/>
            <a:gdLst/>
            <a:ahLst/>
            <a:cxnLst/>
            <a:rect l="l" t="t" r="r" b="b"/>
            <a:pathLst>
              <a:path w="216534" h="215900">
                <a:moveTo>
                  <a:pt x="107656" y="0"/>
                </a:moveTo>
                <a:lnTo>
                  <a:pt x="65732" y="8586"/>
                </a:lnTo>
                <a:lnTo>
                  <a:pt x="31513" y="31726"/>
                </a:lnTo>
                <a:lnTo>
                  <a:pt x="8449" y="65990"/>
                </a:lnTo>
                <a:lnTo>
                  <a:pt x="38" y="107295"/>
                </a:lnTo>
                <a:lnTo>
                  <a:pt x="0" y="109067"/>
                </a:lnTo>
                <a:lnTo>
                  <a:pt x="1120" y="123599"/>
                </a:lnTo>
                <a:lnTo>
                  <a:pt x="15136" y="163063"/>
                </a:lnTo>
                <a:lnTo>
                  <a:pt x="42542" y="193690"/>
                </a:lnTo>
                <a:lnTo>
                  <a:pt x="80004" y="212093"/>
                </a:lnTo>
                <a:lnTo>
                  <a:pt x="108920" y="215895"/>
                </a:lnTo>
                <a:lnTo>
                  <a:pt x="123458" y="214810"/>
                </a:lnTo>
                <a:lnTo>
                  <a:pt x="162986" y="200883"/>
                </a:lnTo>
                <a:lnTo>
                  <a:pt x="193712" y="173552"/>
                </a:lnTo>
                <a:lnTo>
                  <a:pt x="212196" y="136161"/>
                </a:lnTo>
                <a:lnTo>
                  <a:pt x="216019" y="107295"/>
                </a:lnTo>
                <a:lnTo>
                  <a:pt x="214954" y="92708"/>
                </a:lnTo>
                <a:lnTo>
                  <a:pt x="201048" y="53083"/>
                </a:lnTo>
                <a:lnTo>
                  <a:pt x="173729" y="22316"/>
                </a:lnTo>
                <a:lnTo>
                  <a:pt x="136408" y="3823"/>
                </a:lnTo>
                <a:lnTo>
                  <a:pt x="107656"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1" name="object 131"/>
          <p:cNvSpPr/>
          <p:nvPr/>
        </p:nvSpPr>
        <p:spPr>
          <a:xfrm>
            <a:off x="7245001" y="2977801"/>
            <a:ext cx="162401" cy="161925"/>
          </a:xfrm>
          <a:custGeom>
            <a:avLst/>
            <a:gdLst/>
            <a:ahLst/>
            <a:cxnLst/>
            <a:rect l="l" t="t" r="r" b="b"/>
            <a:pathLst>
              <a:path w="216534" h="215900">
                <a:moveTo>
                  <a:pt x="0" y="107949"/>
                </a:moveTo>
                <a:lnTo>
                  <a:pt x="8455" y="65990"/>
                </a:lnTo>
                <a:lnTo>
                  <a:pt x="31518" y="31726"/>
                </a:lnTo>
                <a:lnTo>
                  <a:pt x="65738" y="8586"/>
                </a:lnTo>
                <a:lnTo>
                  <a:pt x="107661" y="0"/>
                </a:lnTo>
                <a:lnTo>
                  <a:pt x="122340" y="976"/>
                </a:lnTo>
                <a:lnTo>
                  <a:pt x="162237" y="14619"/>
                </a:lnTo>
                <a:lnTo>
                  <a:pt x="193269" y="41674"/>
                </a:lnTo>
                <a:lnTo>
                  <a:pt x="212025" y="78726"/>
                </a:lnTo>
                <a:lnTo>
                  <a:pt x="216025" y="107295"/>
                </a:lnTo>
                <a:lnTo>
                  <a:pt x="215048" y="122039"/>
                </a:lnTo>
                <a:lnTo>
                  <a:pt x="201409" y="162041"/>
                </a:lnTo>
                <a:lnTo>
                  <a:pt x="174381" y="193097"/>
                </a:lnTo>
                <a:lnTo>
                  <a:pt x="137405" y="211863"/>
                </a:lnTo>
                <a:lnTo>
                  <a:pt x="108926" y="215895"/>
                </a:lnTo>
                <a:lnTo>
                  <a:pt x="94156" y="214924"/>
                </a:lnTo>
                <a:lnTo>
                  <a:pt x="54082" y="201350"/>
                </a:lnTo>
                <a:lnTo>
                  <a:pt x="22954" y="174421"/>
                </a:lnTo>
                <a:lnTo>
                  <a:pt x="4104" y="137527"/>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2" name="object 132"/>
          <p:cNvSpPr txBox="1"/>
          <p:nvPr/>
        </p:nvSpPr>
        <p:spPr>
          <a:xfrm>
            <a:off x="7295387" y="3016260"/>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33" name="object 133"/>
          <p:cNvSpPr/>
          <p:nvPr/>
        </p:nvSpPr>
        <p:spPr>
          <a:xfrm>
            <a:off x="5981038" y="3120391"/>
            <a:ext cx="162401" cy="162401"/>
          </a:xfrm>
          <a:custGeom>
            <a:avLst/>
            <a:gdLst/>
            <a:ahLst/>
            <a:cxnLst/>
            <a:rect l="l" t="t" r="r" b="b"/>
            <a:pathLst>
              <a:path w="216534" h="216535">
                <a:moveTo>
                  <a:pt x="107528" y="0"/>
                </a:moveTo>
                <a:lnTo>
                  <a:pt x="65678" y="8606"/>
                </a:lnTo>
                <a:lnTo>
                  <a:pt x="31496" y="31790"/>
                </a:lnTo>
                <a:lnTo>
                  <a:pt x="8446" y="66097"/>
                </a:lnTo>
                <a:lnTo>
                  <a:pt x="50" y="107214"/>
                </a:lnTo>
                <a:lnTo>
                  <a:pt x="0" y="109317"/>
                </a:lnTo>
                <a:lnTo>
                  <a:pt x="1135" y="123809"/>
                </a:lnTo>
                <a:lnTo>
                  <a:pt x="15180" y="163201"/>
                </a:lnTo>
                <a:lnTo>
                  <a:pt x="42610" y="193808"/>
                </a:lnTo>
                <a:lnTo>
                  <a:pt x="80110" y="212215"/>
                </a:lnTo>
                <a:lnTo>
                  <a:pt x="109070" y="216020"/>
                </a:lnTo>
                <a:lnTo>
                  <a:pt x="123604" y="214899"/>
                </a:lnTo>
                <a:lnTo>
                  <a:pt x="163096" y="200885"/>
                </a:lnTo>
                <a:lnTo>
                  <a:pt x="193766" y="173498"/>
                </a:lnTo>
                <a:lnTo>
                  <a:pt x="212204" y="136080"/>
                </a:lnTo>
                <a:lnTo>
                  <a:pt x="216016" y="107214"/>
                </a:lnTo>
                <a:lnTo>
                  <a:pt x="214927" y="92649"/>
                </a:lnTo>
                <a:lnTo>
                  <a:pt x="200976" y="53065"/>
                </a:lnTo>
                <a:lnTo>
                  <a:pt x="173638" y="22314"/>
                </a:lnTo>
                <a:lnTo>
                  <a:pt x="136301" y="3823"/>
                </a:lnTo>
                <a:lnTo>
                  <a:pt x="107528" y="0"/>
                </a:lnTo>
                <a:close/>
              </a:path>
            </a:pathLst>
          </a:custGeom>
          <a:solidFill>
            <a:srgbClr val="92D050"/>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4" name="object 134"/>
          <p:cNvSpPr/>
          <p:nvPr/>
        </p:nvSpPr>
        <p:spPr>
          <a:xfrm>
            <a:off x="5981033" y="3120391"/>
            <a:ext cx="162401" cy="162401"/>
          </a:xfrm>
          <a:custGeom>
            <a:avLst/>
            <a:gdLst/>
            <a:ahLst/>
            <a:cxnLst/>
            <a:rect l="l" t="t" r="r" b="b"/>
            <a:pathLst>
              <a:path w="216534" h="216535">
                <a:moveTo>
                  <a:pt x="0" y="108076"/>
                </a:moveTo>
                <a:lnTo>
                  <a:pt x="8453" y="66097"/>
                </a:lnTo>
                <a:lnTo>
                  <a:pt x="31503" y="31790"/>
                </a:lnTo>
                <a:lnTo>
                  <a:pt x="65685" y="8606"/>
                </a:lnTo>
                <a:lnTo>
                  <a:pt x="107535" y="0"/>
                </a:lnTo>
                <a:lnTo>
                  <a:pt x="122226" y="977"/>
                </a:lnTo>
                <a:lnTo>
                  <a:pt x="162143" y="14619"/>
                </a:lnTo>
                <a:lnTo>
                  <a:pt x="193191" y="41664"/>
                </a:lnTo>
                <a:lnTo>
                  <a:pt x="211980" y="78684"/>
                </a:lnTo>
                <a:lnTo>
                  <a:pt x="216023" y="107214"/>
                </a:lnTo>
                <a:lnTo>
                  <a:pt x="215050" y="121957"/>
                </a:lnTo>
                <a:lnTo>
                  <a:pt x="201447" y="161975"/>
                </a:lnTo>
                <a:lnTo>
                  <a:pt x="174475" y="193077"/>
                </a:lnTo>
                <a:lnTo>
                  <a:pt x="137544" y="211920"/>
                </a:lnTo>
                <a:lnTo>
                  <a:pt x="109077" y="216020"/>
                </a:lnTo>
                <a:lnTo>
                  <a:pt x="94283" y="215048"/>
                </a:lnTo>
                <a:lnTo>
                  <a:pt x="54162" y="201468"/>
                </a:lnTo>
                <a:lnTo>
                  <a:pt x="23007" y="174548"/>
                </a:lnTo>
                <a:lnTo>
                  <a:pt x="4132" y="137705"/>
                </a:lnTo>
                <a:lnTo>
                  <a:pt x="0" y="108076"/>
                </a:lnTo>
                <a:close/>
              </a:path>
            </a:pathLst>
          </a:custGeom>
          <a:ln w="9525">
            <a:solidFill>
              <a:srgbClr val="92D05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5" name="object 135"/>
          <p:cNvSpPr txBox="1"/>
          <p:nvPr/>
        </p:nvSpPr>
        <p:spPr>
          <a:xfrm>
            <a:off x="6031230" y="3159135"/>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3</a:t>
            </a:r>
            <a:endParaRPr sz="600">
              <a:latin typeface="標楷體" panose="03000509000000000000" pitchFamily="65" charset="-120"/>
              <a:ea typeface="標楷體" panose="03000509000000000000" pitchFamily="65" charset="-120"/>
              <a:cs typeface="微軟正黑體"/>
            </a:endParaRPr>
          </a:p>
        </p:txBody>
      </p:sp>
      <p:sp>
        <p:nvSpPr>
          <p:cNvPr id="136" name="object 136"/>
          <p:cNvSpPr/>
          <p:nvPr/>
        </p:nvSpPr>
        <p:spPr>
          <a:xfrm>
            <a:off x="3951547" y="4596480"/>
            <a:ext cx="162401" cy="162401"/>
          </a:xfrm>
          <a:custGeom>
            <a:avLst/>
            <a:gdLst/>
            <a:ahLst/>
            <a:cxnLst/>
            <a:rect l="l" t="t" r="r" b="b"/>
            <a:pathLst>
              <a:path w="216535" h="216535">
                <a:moveTo>
                  <a:pt x="107633" y="0"/>
                </a:moveTo>
                <a:lnTo>
                  <a:pt x="65745" y="8576"/>
                </a:lnTo>
                <a:lnTo>
                  <a:pt x="31529" y="31740"/>
                </a:lnTo>
                <a:lnTo>
                  <a:pt x="8455" y="66021"/>
                </a:lnTo>
                <a:lnTo>
                  <a:pt x="37" y="107280"/>
                </a:lnTo>
                <a:lnTo>
                  <a:pt x="0" y="109251"/>
                </a:lnTo>
                <a:lnTo>
                  <a:pt x="1141" y="123765"/>
                </a:lnTo>
                <a:lnTo>
                  <a:pt x="15196" y="163196"/>
                </a:lnTo>
                <a:lnTo>
                  <a:pt x="42616" y="193814"/>
                </a:lnTo>
                <a:lnTo>
                  <a:pt x="80087" y="212217"/>
                </a:lnTo>
                <a:lnTo>
                  <a:pt x="109015" y="216021"/>
                </a:lnTo>
                <a:lnTo>
                  <a:pt x="123555" y="214906"/>
                </a:lnTo>
                <a:lnTo>
                  <a:pt x="163066" y="200906"/>
                </a:lnTo>
                <a:lnTo>
                  <a:pt x="193753" y="173528"/>
                </a:lnTo>
                <a:lnTo>
                  <a:pt x="212202" y="136127"/>
                </a:lnTo>
                <a:lnTo>
                  <a:pt x="216017" y="107280"/>
                </a:lnTo>
                <a:lnTo>
                  <a:pt x="214950" y="92721"/>
                </a:lnTo>
                <a:lnTo>
                  <a:pt x="201040" y="53130"/>
                </a:lnTo>
                <a:lnTo>
                  <a:pt x="173717" y="22351"/>
                </a:lnTo>
                <a:lnTo>
                  <a:pt x="136391" y="3831"/>
                </a:lnTo>
                <a:lnTo>
                  <a:pt x="107633"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7" name="object 137"/>
          <p:cNvSpPr/>
          <p:nvPr/>
        </p:nvSpPr>
        <p:spPr>
          <a:xfrm>
            <a:off x="3951541" y="4596480"/>
            <a:ext cx="162401" cy="162401"/>
          </a:xfrm>
          <a:custGeom>
            <a:avLst/>
            <a:gdLst/>
            <a:ahLst/>
            <a:cxnLst/>
            <a:rect l="l" t="t" r="r" b="b"/>
            <a:pathLst>
              <a:path w="216535" h="216535">
                <a:moveTo>
                  <a:pt x="0" y="107949"/>
                </a:moveTo>
                <a:lnTo>
                  <a:pt x="8462" y="66021"/>
                </a:lnTo>
                <a:lnTo>
                  <a:pt x="31537" y="31740"/>
                </a:lnTo>
                <a:lnTo>
                  <a:pt x="65753" y="8576"/>
                </a:lnTo>
                <a:lnTo>
                  <a:pt x="107640" y="0"/>
                </a:lnTo>
                <a:lnTo>
                  <a:pt x="122323" y="979"/>
                </a:lnTo>
                <a:lnTo>
                  <a:pt x="162226" y="14645"/>
                </a:lnTo>
                <a:lnTo>
                  <a:pt x="193262" y="41721"/>
                </a:lnTo>
                <a:lnTo>
                  <a:pt x="212022" y="78758"/>
                </a:lnTo>
                <a:lnTo>
                  <a:pt x="216024" y="107280"/>
                </a:lnTo>
                <a:lnTo>
                  <a:pt x="215050" y="122012"/>
                </a:lnTo>
                <a:lnTo>
                  <a:pt x="201439" y="162009"/>
                </a:lnTo>
                <a:lnTo>
                  <a:pt x="174451" y="193101"/>
                </a:lnTo>
                <a:lnTo>
                  <a:pt x="137503" y="211933"/>
                </a:lnTo>
                <a:lnTo>
                  <a:pt x="109022" y="216021"/>
                </a:lnTo>
                <a:lnTo>
                  <a:pt x="94246" y="215050"/>
                </a:lnTo>
                <a:lnTo>
                  <a:pt x="54161" y="201473"/>
                </a:lnTo>
                <a:lnTo>
                  <a:pt x="23023" y="174549"/>
                </a:lnTo>
                <a:lnTo>
                  <a:pt x="4144" y="137678"/>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8" name="object 138"/>
          <p:cNvSpPr txBox="1"/>
          <p:nvPr/>
        </p:nvSpPr>
        <p:spPr>
          <a:xfrm>
            <a:off x="4001452" y="4635415"/>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39" name="object 139"/>
          <p:cNvSpPr/>
          <p:nvPr/>
        </p:nvSpPr>
        <p:spPr>
          <a:xfrm>
            <a:off x="3961453" y="3994690"/>
            <a:ext cx="162401" cy="162401"/>
          </a:xfrm>
          <a:custGeom>
            <a:avLst/>
            <a:gdLst/>
            <a:ahLst/>
            <a:cxnLst/>
            <a:rect l="l" t="t" r="r" b="b"/>
            <a:pathLst>
              <a:path w="216535" h="216535">
                <a:moveTo>
                  <a:pt x="107633" y="0"/>
                </a:moveTo>
                <a:lnTo>
                  <a:pt x="65745" y="8576"/>
                </a:lnTo>
                <a:lnTo>
                  <a:pt x="31529" y="31740"/>
                </a:lnTo>
                <a:lnTo>
                  <a:pt x="8455" y="66021"/>
                </a:lnTo>
                <a:lnTo>
                  <a:pt x="37" y="107280"/>
                </a:lnTo>
                <a:lnTo>
                  <a:pt x="0" y="109251"/>
                </a:lnTo>
                <a:lnTo>
                  <a:pt x="1141" y="123765"/>
                </a:lnTo>
                <a:lnTo>
                  <a:pt x="15196" y="163196"/>
                </a:lnTo>
                <a:lnTo>
                  <a:pt x="42616" y="193814"/>
                </a:lnTo>
                <a:lnTo>
                  <a:pt x="80087" y="212217"/>
                </a:lnTo>
                <a:lnTo>
                  <a:pt x="109015" y="216021"/>
                </a:lnTo>
                <a:lnTo>
                  <a:pt x="123555" y="214906"/>
                </a:lnTo>
                <a:lnTo>
                  <a:pt x="163066" y="200906"/>
                </a:lnTo>
                <a:lnTo>
                  <a:pt x="193753" y="173528"/>
                </a:lnTo>
                <a:lnTo>
                  <a:pt x="212202" y="136127"/>
                </a:lnTo>
                <a:lnTo>
                  <a:pt x="216017" y="107280"/>
                </a:lnTo>
                <a:lnTo>
                  <a:pt x="214950" y="92721"/>
                </a:lnTo>
                <a:lnTo>
                  <a:pt x="201040" y="53130"/>
                </a:lnTo>
                <a:lnTo>
                  <a:pt x="173717" y="22351"/>
                </a:lnTo>
                <a:lnTo>
                  <a:pt x="136391" y="3831"/>
                </a:lnTo>
                <a:lnTo>
                  <a:pt x="107633"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0" name="object 140"/>
          <p:cNvSpPr/>
          <p:nvPr/>
        </p:nvSpPr>
        <p:spPr>
          <a:xfrm>
            <a:off x="3961447" y="3994690"/>
            <a:ext cx="162401" cy="162401"/>
          </a:xfrm>
          <a:custGeom>
            <a:avLst/>
            <a:gdLst/>
            <a:ahLst/>
            <a:cxnLst/>
            <a:rect l="l" t="t" r="r" b="b"/>
            <a:pathLst>
              <a:path w="216535" h="216535">
                <a:moveTo>
                  <a:pt x="0" y="107949"/>
                </a:moveTo>
                <a:lnTo>
                  <a:pt x="8462" y="66021"/>
                </a:lnTo>
                <a:lnTo>
                  <a:pt x="31537" y="31740"/>
                </a:lnTo>
                <a:lnTo>
                  <a:pt x="65753" y="8576"/>
                </a:lnTo>
                <a:lnTo>
                  <a:pt x="107640" y="0"/>
                </a:lnTo>
                <a:lnTo>
                  <a:pt x="122323" y="979"/>
                </a:lnTo>
                <a:lnTo>
                  <a:pt x="162226" y="14645"/>
                </a:lnTo>
                <a:lnTo>
                  <a:pt x="193262" y="41721"/>
                </a:lnTo>
                <a:lnTo>
                  <a:pt x="212022" y="78758"/>
                </a:lnTo>
                <a:lnTo>
                  <a:pt x="216024" y="107280"/>
                </a:lnTo>
                <a:lnTo>
                  <a:pt x="215050" y="122012"/>
                </a:lnTo>
                <a:lnTo>
                  <a:pt x="201439" y="162009"/>
                </a:lnTo>
                <a:lnTo>
                  <a:pt x="174451" y="193101"/>
                </a:lnTo>
                <a:lnTo>
                  <a:pt x="137503" y="211933"/>
                </a:lnTo>
                <a:lnTo>
                  <a:pt x="109022" y="216021"/>
                </a:lnTo>
                <a:lnTo>
                  <a:pt x="94246" y="215050"/>
                </a:lnTo>
                <a:lnTo>
                  <a:pt x="54161" y="201473"/>
                </a:lnTo>
                <a:lnTo>
                  <a:pt x="23023" y="174549"/>
                </a:lnTo>
                <a:lnTo>
                  <a:pt x="4144" y="137678"/>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1" name="object 141"/>
          <p:cNvSpPr txBox="1"/>
          <p:nvPr/>
        </p:nvSpPr>
        <p:spPr>
          <a:xfrm>
            <a:off x="4011358" y="4033530"/>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42" name="object 142"/>
          <p:cNvSpPr/>
          <p:nvPr/>
        </p:nvSpPr>
        <p:spPr>
          <a:xfrm>
            <a:off x="2619284" y="2445735"/>
            <a:ext cx="161925" cy="162401"/>
          </a:xfrm>
          <a:custGeom>
            <a:avLst/>
            <a:gdLst/>
            <a:ahLst/>
            <a:cxnLst/>
            <a:rect l="l" t="t" r="r" b="b"/>
            <a:pathLst>
              <a:path w="215900" h="216535">
                <a:moveTo>
                  <a:pt x="107634" y="0"/>
                </a:moveTo>
                <a:lnTo>
                  <a:pt x="65693" y="8576"/>
                </a:lnTo>
                <a:lnTo>
                  <a:pt x="31483" y="31740"/>
                </a:lnTo>
                <a:lnTo>
                  <a:pt x="8439" y="66021"/>
                </a:lnTo>
                <a:lnTo>
                  <a:pt x="32" y="107384"/>
                </a:lnTo>
                <a:lnTo>
                  <a:pt x="0" y="109094"/>
                </a:lnTo>
                <a:lnTo>
                  <a:pt x="1120" y="123626"/>
                </a:lnTo>
                <a:lnTo>
                  <a:pt x="15112" y="163111"/>
                </a:lnTo>
                <a:lnTo>
                  <a:pt x="42477" y="193777"/>
                </a:lnTo>
                <a:lnTo>
                  <a:pt x="79910" y="212212"/>
                </a:lnTo>
                <a:lnTo>
                  <a:pt x="108826" y="216023"/>
                </a:lnTo>
                <a:lnTo>
                  <a:pt x="123386" y="214930"/>
                </a:lnTo>
                <a:lnTo>
                  <a:pt x="162932" y="200970"/>
                </a:lnTo>
                <a:lnTo>
                  <a:pt x="193630" y="173608"/>
                </a:lnTo>
                <a:lnTo>
                  <a:pt x="212079" y="136217"/>
                </a:lnTo>
                <a:lnTo>
                  <a:pt x="215892" y="107384"/>
                </a:lnTo>
                <a:lnTo>
                  <a:pt x="214840" y="92813"/>
                </a:lnTo>
                <a:lnTo>
                  <a:pt x="200981" y="53186"/>
                </a:lnTo>
                <a:lnTo>
                  <a:pt x="173703" y="22375"/>
                </a:lnTo>
                <a:lnTo>
                  <a:pt x="136399" y="3835"/>
                </a:lnTo>
                <a:lnTo>
                  <a:pt x="107634"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3" name="object 143"/>
          <p:cNvSpPr/>
          <p:nvPr/>
        </p:nvSpPr>
        <p:spPr>
          <a:xfrm>
            <a:off x="2619279" y="2445735"/>
            <a:ext cx="161925" cy="162401"/>
          </a:xfrm>
          <a:custGeom>
            <a:avLst/>
            <a:gdLst/>
            <a:ahLst/>
            <a:cxnLst/>
            <a:rect l="l" t="t" r="r" b="b"/>
            <a:pathLst>
              <a:path w="215900" h="216535">
                <a:moveTo>
                  <a:pt x="0" y="107949"/>
                </a:moveTo>
                <a:lnTo>
                  <a:pt x="8444" y="66021"/>
                </a:lnTo>
                <a:lnTo>
                  <a:pt x="31489" y="31740"/>
                </a:lnTo>
                <a:lnTo>
                  <a:pt x="65699" y="8576"/>
                </a:lnTo>
                <a:lnTo>
                  <a:pt x="107640" y="0"/>
                </a:lnTo>
                <a:lnTo>
                  <a:pt x="122328" y="980"/>
                </a:lnTo>
                <a:lnTo>
                  <a:pt x="162221" y="14661"/>
                </a:lnTo>
                <a:lnTo>
                  <a:pt x="193218" y="41766"/>
                </a:lnTo>
                <a:lnTo>
                  <a:pt x="211927" y="78838"/>
                </a:lnTo>
                <a:lnTo>
                  <a:pt x="215898" y="107384"/>
                </a:lnTo>
                <a:lnTo>
                  <a:pt x="214924" y="122108"/>
                </a:lnTo>
                <a:lnTo>
                  <a:pt x="201315" y="162092"/>
                </a:lnTo>
                <a:lnTo>
                  <a:pt x="174322" y="193172"/>
                </a:lnTo>
                <a:lnTo>
                  <a:pt x="137347" y="211974"/>
                </a:lnTo>
                <a:lnTo>
                  <a:pt x="108832" y="216023"/>
                </a:lnTo>
                <a:lnTo>
                  <a:pt x="94060" y="215049"/>
                </a:lnTo>
                <a:lnTo>
                  <a:pt x="54005" y="201449"/>
                </a:lnTo>
                <a:lnTo>
                  <a:pt x="22917" y="174482"/>
                </a:lnTo>
                <a:lnTo>
                  <a:pt x="4100" y="137557"/>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4" name="object 144"/>
          <p:cNvSpPr txBox="1"/>
          <p:nvPr/>
        </p:nvSpPr>
        <p:spPr>
          <a:xfrm>
            <a:off x="2668999" y="2484289"/>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45" name="object 145"/>
          <p:cNvSpPr/>
          <p:nvPr/>
        </p:nvSpPr>
        <p:spPr>
          <a:xfrm>
            <a:off x="2612426" y="2829592"/>
            <a:ext cx="162401" cy="161925"/>
          </a:xfrm>
          <a:custGeom>
            <a:avLst/>
            <a:gdLst/>
            <a:ahLst/>
            <a:cxnLst/>
            <a:rect l="l" t="t" r="r" b="b"/>
            <a:pathLst>
              <a:path w="216535" h="215900">
                <a:moveTo>
                  <a:pt x="107656" y="0"/>
                </a:moveTo>
                <a:lnTo>
                  <a:pt x="65732" y="8586"/>
                </a:lnTo>
                <a:lnTo>
                  <a:pt x="31513" y="31726"/>
                </a:lnTo>
                <a:lnTo>
                  <a:pt x="8449" y="65990"/>
                </a:lnTo>
                <a:lnTo>
                  <a:pt x="38" y="107295"/>
                </a:lnTo>
                <a:lnTo>
                  <a:pt x="0" y="109067"/>
                </a:lnTo>
                <a:lnTo>
                  <a:pt x="1120" y="123599"/>
                </a:lnTo>
                <a:lnTo>
                  <a:pt x="15136" y="163063"/>
                </a:lnTo>
                <a:lnTo>
                  <a:pt x="42542" y="193690"/>
                </a:lnTo>
                <a:lnTo>
                  <a:pt x="80004" y="212093"/>
                </a:lnTo>
                <a:lnTo>
                  <a:pt x="108920" y="215895"/>
                </a:lnTo>
                <a:lnTo>
                  <a:pt x="123458" y="214810"/>
                </a:lnTo>
                <a:lnTo>
                  <a:pt x="162986" y="200883"/>
                </a:lnTo>
                <a:lnTo>
                  <a:pt x="193712" y="173552"/>
                </a:lnTo>
                <a:lnTo>
                  <a:pt x="212196" y="136161"/>
                </a:lnTo>
                <a:lnTo>
                  <a:pt x="216019" y="107295"/>
                </a:lnTo>
                <a:lnTo>
                  <a:pt x="214954" y="92708"/>
                </a:lnTo>
                <a:lnTo>
                  <a:pt x="201048" y="53083"/>
                </a:lnTo>
                <a:lnTo>
                  <a:pt x="173729" y="22316"/>
                </a:lnTo>
                <a:lnTo>
                  <a:pt x="136408" y="3823"/>
                </a:lnTo>
                <a:lnTo>
                  <a:pt x="107656"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6" name="object 146"/>
          <p:cNvSpPr/>
          <p:nvPr/>
        </p:nvSpPr>
        <p:spPr>
          <a:xfrm>
            <a:off x="2612422" y="2829592"/>
            <a:ext cx="162401" cy="161925"/>
          </a:xfrm>
          <a:custGeom>
            <a:avLst/>
            <a:gdLst/>
            <a:ahLst/>
            <a:cxnLst/>
            <a:rect l="l" t="t" r="r" b="b"/>
            <a:pathLst>
              <a:path w="216535" h="215900">
                <a:moveTo>
                  <a:pt x="0" y="107949"/>
                </a:moveTo>
                <a:lnTo>
                  <a:pt x="8455" y="65990"/>
                </a:lnTo>
                <a:lnTo>
                  <a:pt x="31518" y="31726"/>
                </a:lnTo>
                <a:lnTo>
                  <a:pt x="65738" y="8586"/>
                </a:lnTo>
                <a:lnTo>
                  <a:pt x="107661" y="0"/>
                </a:lnTo>
                <a:lnTo>
                  <a:pt x="122340" y="976"/>
                </a:lnTo>
                <a:lnTo>
                  <a:pt x="162237" y="14619"/>
                </a:lnTo>
                <a:lnTo>
                  <a:pt x="193269" y="41674"/>
                </a:lnTo>
                <a:lnTo>
                  <a:pt x="212025" y="78726"/>
                </a:lnTo>
                <a:lnTo>
                  <a:pt x="216025" y="107295"/>
                </a:lnTo>
                <a:lnTo>
                  <a:pt x="215048" y="122039"/>
                </a:lnTo>
                <a:lnTo>
                  <a:pt x="201409" y="162041"/>
                </a:lnTo>
                <a:lnTo>
                  <a:pt x="174381" y="193097"/>
                </a:lnTo>
                <a:lnTo>
                  <a:pt x="137405" y="211863"/>
                </a:lnTo>
                <a:lnTo>
                  <a:pt x="108926" y="215895"/>
                </a:lnTo>
                <a:lnTo>
                  <a:pt x="94156" y="214924"/>
                </a:lnTo>
                <a:lnTo>
                  <a:pt x="54082" y="201350"/>
                </a:lnTo>
                <a:lnTo>
                  <a:pt x="22954" y="174421"/>
                </a:lnTo>
                <a:lnTo>
                  <a:pt x="4104" y="137527"/>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7" name="object 147"/>
          <p:cNvSpPr txBox="1"/>
          <p:nvPr/>
        </p:nvSpPr>
        <p:spPr>
          <a:xfrm>
            <a:off x="2662333" y="2868147"/>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48" name="object 148"/>
          <p:cNvSpPr/>
          <p:nvPr/>
        </p:nvSpPr>
        <p:spPr>
          <a:xfrm>
            <a:off x="4042225" y="2944845"/>
            <a:ext cx="162401" cy="162401"/>
          </a:xfrm>
          <a:custGeom>
            <a:avLst/>
            <a:gdLst/>
            <a:ahLst/>
            <a:cxnLst/>
            <a:rect l="l" t="t" r="r" b="b"/>
            <a:pathLst>
              <a:path w="216535" h="216535">
                <a:moveTo>
                  <a:pt x="107633" y="0"/>
                </a:moveTo>
                <a:lnTo>
                  <a:pt x="65745" y="8576"/>
                </a:lnTo>
                <a:lnTo>
                  <a:pt x="31529" y="31740"/>
                </a:lnTo>
                <a:lnTo>
                  <a:pt x="8455" y="66021"/>
                </a:lnTo>
                <a:lnTo>
                  <a:pt x="37" y="107280"/>
                </a:lnTo>
                <a:lnTo>
                  <a:pt x="0" y="109251"/>
                </a:lnTo>
                <a:lnTo>
                  <a:pt x="1141" y="123765"/>
                </a:lnTo>
                <a:lnTo>
                  <a:pt x="15196" y="163196"/>
                </a:lnTo>
                <a:lnTo>
                  <a:pt x="42616" y="193814"/>
                </a:lnTo>
                <a:lnTo>
                  <a:pt x="80087" y="212217"/>
                </a:lnTo>
                <a:lnTo>
                  <a:pt x="109015" y="216021"/>
                </a:lnTo>
                <a:lnTo>
                  <a:pt x="123555" y="214906"/>
                </a:lnTo>
                <a:lnTo>
                  <a:pt x="163066" y="200906"/>
                </a:lnTo>
                <a:lnTo>
                  <a:pt x="193753" y="173528"/>
                </a:lnTo>
                <a:lnTo>
                  <a:pt x="212202" y="136127"/>
                </a:lnTo>
                <a:lnTo>
                  <a:pt x="216017" y="107280"/>
                </a:lnTo>
                <a:lnTo>
                  <a:pt x="214950" y="92721"/>
                </a:lnTo>
                <a:lnTo>
                  <a:pt x="201040" y="53130"/>
                </a:lnTo>
                <a:lnTo>
                  <a:pt x="173717" y="22351"/>
                </a:lnTo>
                <a:lnTo>
                  <a:pt x="136391" y="3831"/>
                </a:lnTo>
                <a:lnTo>
                  <a:pt x="107633" y="0"/>
                </a:lnTo>
                <a:close/>
              </a:path>
            </a:pathLst>
          </a:custGeom>
          <a:solidFill>
            <a:srgbClr val="00AFE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9" name="object 149"/>
          <p:cNvSpPr/>
          <p:nvPr/>
        </p:nvSpPr>
        <p:spPr>
          <a:xfrm>
            <a:off x="4042220" y="2944845"/>
            <a:ext cx="162401" cy="162401"/>
          </a:xfrm>
          <a:custGeom>
            <a:avLst/>
            <a:gdLst/>
            <a:ahLst/>
            <a:cxnLst/>
            <a:rect l="l" t="t" r="r" b="b"/>
            <a:pathLst>
              <a:path w="216535" h="216535">
                <a:moveTo>
                  <a:pt x="0" y="107949"/>
                </a:moveTo>
                <a:lnTo>
                  <a:pt x="8462" y="66021"/>
                </a:lnTo>
                <a:lnTo>
                  <a:pt x="31537" y="31740"/>
                </a:lnTo>
                <a:lnTo>
                  <a:pt x="65753" y="8576"/>
                </a:lnTo>
                <a:lnTo>
                  <a:pt x="107640" y="0"/>
                </a:lnTo>
                <a:lnTo>
                  <a:pt x="122323" y="979"/>
                </a:lnTo>
                <a:lnTo>
                  <a:pt x="162226" y="14645"/>
                </a:lnTo>
                <a:lnTo>
                  <a:pt x="193262" y="41721"/>
                </a:lnTo>
                <a:lnTo>
                  <a:pt x="212022" y="78758"/>
                </a:lnTo>
                <a:lnTo>
                  <a:pt x="216024" y="107280"/>
                </a:lnTo>
                <a:lnTo>
                  <a:pt x="215050" y="122012"/>
                </a:lnTo>
                <a:lnTo>
                  <a:pt x="201439" y="162009"/>
                </a:lnTo>
                <a:lnTo>
                  <a:pt x="174451" y="193101"/>
                </a:lnTo>
                <a:lnTo>
                  <a:pt x="137503" y="211933"/>
                </a:lnTo>
                <a:lnTo>
                  <a:pt x="109022" y="216021"/>
                </a:lnTo>
                <a:lnTo>
                  <a:pt x="94246" y="215050"/>
                </a:lnTo>
                <a:lnTo>
                  <a:pt x="54161" y="201473"/>
                </a:lnTo>
                <a:lnTo>
                  <a:pt x="23023" y="174549"/>
                </a:lnTo>
                <a:lnTo>
                  <a:pt x="4144" y="137678"/>
                </a:lnTo>
                <a:lnTo>
                  <a:pt x="0" y="107949"/>
                </a:lnTo>
                <a:close/>
              </a:path>
            </a:pathLst>
          </a:custGeom>
          <a:ln w="9524">
            <a:solidFill>
              <a:srgbClr val="00AFE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0" name="object 150"/>
          <p:cNvSpPr txBox="1"/>
          <p:nvPr/>
        </p:nvSpPr>
        <p:spPr>
          <a:xfrm>
            <a:off x="4092226" y="2983304"/>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6</a:t>
            </a:r>
            <a:endParaRPr sz="600">
              <a:latin typeface="標楷體" panose="03000509000000000000" pitchFamily="65" charset="-120"/>
              <a:ea typeface="標楷體" panose="03000509000000000000" pitchFamily="65" charset="-120"/>
              <a:cs typeface="微軟正黑體"/>
            </a:endParaRPr>
          </a:p>
        </p:txBody>
      </p:sp>
      <p:sp>
        <p:nvSpPr>
          <p:cNvPr id="151" name="object 151"/>
          <p:cNvSpPr/>
          <p:nvPr/>
        </p:nvSpPr>
        <p:spPr>
          <a:xfrm>
            <a:off x="2626525" y="2055400"/>
            <a:ext cx="162401" cy="162401"/>
          </a:xfrm>
          <a:custGeom>
            <a:avLst/>
            <a:gdLst/>
            <a:ahLst/>
            <a:cxnLst/>
            <a:rect l="l" t="t" r="r" b="b"/>
            <a:pathLst>
              <a:path w="216535" h="216535">
                <a:moveTo>
                  <a:pt x="107633" y="0"/>
                </a:moveTo>
                <a:lnTo>
                  <a:pt x="65745" y="8576"/>
                </a:lnTo>
                <a:lnTo>
                  <a:pt x="31529" y="31740"/>
                </a:lnTo>
                <a:lnTo>
                  <a:pt x="8455" y="66021"/>
                </a:lnTo>
                <a:lnTo>
                  <a:pt x="37" y="107280"/>
                </a:lnTo>
                <a:lnTo>
                  <a:pt x="0" y="109251"/>
                </a:lnTo>
                <a:lnTo>
                  <a:pt x="1141" y="123765"/>
                </a:lnTo>
                <a:lnTo>
                  <a:pt x="15196" y="163196"/>
                </a:lnTo>
                <a:lnTo>
                  <a:pt x="42616" y="193814"/>
                </a:lnTo>
                <a:lnTo>
                  <a:pt x="80087" y="212217"/>
                </a:lnTo>
                <a:lnTo>
                  <a:pt x="109015" y="216021"/>
                </a:lnTo>
                <a:lnTo>
                  <a:pt x="123555" y="214906"/>
                </a:lnTo>
                <a:lnTo>
                  <a:pt x="163066" y="200906"/>
                </a:lnTo>
                <a:lnTo>
                  <a:pt x="193753" y="173528"/>
                </a:lnTo>
                <a:lnTo>
                  <a:pt x="212202" y="136127"/>
                </a:lnTo>
                <a:lnTo>
                  <a:pt x="216017" y="107280"/>
                </a:lnTo>
                <a:lnTo>
                  <a:pt x="214950" y="92721"/>
                </a:lnTo>
                <a:lnTo>
                  <a:pt x="201040" y="53130"/>
                </a:lnTo>
                <a:lnTo>
                  <a:pt x="173717" y="22351"/>
                </a:lnTo>
                <a:lnTo>
                  <a:pt x="136391" y="3831"/>
                </a:lnTo>
                <a:lnTo>
                  <a:pt x="107633"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2" name="object 152"/>
          <p:cNvSpPr/>
          <p:nvPr/>
        </p:nvSpPr>
        <p:spPr>
          <a:xfrm>
            <a:off x="2626519" y="2055400"/>
            <a:ext cx="162401" cy="162401"/>
          </a:xfrm>
          <a:custGeom>
            <a:avLst/>
            <a:gdLst/>
            <a:ahLst/>
            <a:cxnLst/>
            <a:rect l="l" t="t" r="r" b="b"/>
            <a:pathLst>
              <a:path w="216535" h="216535">
                <a:moveTo>
                  <a:pt x="0" y="107949"/>
                </a:moveTo>
                <a:lnTo>
                  <a:pt x="8462" y="66021"/>
                </a:lnTo>
                <a:lnTo>
                  <a:pt x="31537" y="31740"/>
                </a:lnTo>
                <a:lnTo>
                  <a:pt x="65753" y="8576"/>
                </a:lnTo>
                <a:lnTo>
                  <a:pt x="107640" y="0"/>
                </a:lnTo>
                <a:lnTo>
                  <a:pt x="122323" y="979"/>
                </a:lnTo>
                <a:lnTo>
                  <a:pt x="162226" y="14645"/>
                </a:lnTo>
                <a:lnTo>
                  <a:pt x="193262" y="41721"/>
                </a:lnTo>
                <a:lnTo>
                  <a:pt x="212022" y="78758"/>
                </a:lnTo>
                <a:lnTo>
                  <a:pt x="216024" y="107280"/>
                </a:lnTo>
                <a:lnTo>
                  <a:pt x="215050" y="122012"/>
                </a:lnTo>
                <a:lnTo>
                  <a:pt x="201439" y="162009"/>
                </a:lnTo>
                <a:lnTo>
                  <a:pt x="174451" y="193101"/>
                </a:lnTo>
                <a:lnTo>
                  <a:pt x="137503" y="211933"/>
                </a:lnTo>
                <a:lnTo>
                  <a:pt x="109022" y="216021"/>
                </a:lnTo>
                <a:lnTo>
                  <a:pt x="94246" y="215050"/>
                </a:lnTo>
                <a:lnTo>
                  <a:pt x="54161" y="201473"/>
                </a:lnTo>
                <a:lnTo>
                  <a:pt x="23023" y="174549"/>
                </a:lnTo>
                <a:lnTo>
                  <a:pt x="4144" y="137678"/>
                </a:lnTo>
                <a:lnTo>
                  <a:pt x="0" y="107949"/>
                </a:lnTo>
                <a:close/>
              </a:path>
            </a:pathLst>
          </a:custGeom>
          <a:ln w="9524">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3" name="object 153"/>
          <p:cNvSpPr txBox="1"/>
          <p:nvPr/>
        </p:nvSpPr>
        <p:spPr>
          <a:xfrm>
            <a:off x="2676334" y="2093859"/>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54" name="object 154"/>
          <p:cNvSpPr/>
          <p:nvPr/>
        </p:nvSpPr>
        <p:spPr>
          <a:xfrm>
            <a:off x="4030793" y="3159824"/>
            <a:ext cx="161925" cy="161925"/>
          </a:xfrm>
          <a:custGeom>
            <a:avLst/>
            <a:gdLst/>
            <a:ahLst/>
            <a:cxnLst/>
            <a:rect l="l" t="t" r="r" b="b"/>
            <a:pathLst>
              <a:path w="215900" h="215900">
                <a:moveTo>
                  <a:pt x="107635" y="0"/>
                </a:moveTo>
                <a:lnTo>
                  <a:pt x="65695" y="8558"/>
                </a:lnTo>
                <a:lnTo>
                  <a:pt x="31485" y="31692"/>
                </a:lnTo>
                <a:lnTo>
                  <a:pt x="8440" y="65967"/>
                </a:lnTo>
                <a:lnTo>
                  <a:pt x="33" y="107383"/>
                </a:lnTo>
                <a:lnTo>
                  <a:pt x="0" y="108904"/>
                </a:lnTo>
                <a:lnTo>
                  <a:pt x="1098" y="123456"/>
                </a:lnTo>
                <a:lnTo>
                  <a:pt x="15049" y="162976"/>
                </a:lnTo>
                <a:lnTo>
                  <a:pt x="42399" y="193653"/>
                </a:lnTo>
                <a:lnTo>
                  <a:pt x="79822" y="212086"/>
                </a:lnTo>
                <a:lnTo>
                  <a:pt x="108724" y="215896"/>
                </a:lnTo>
                <a:lnTo>
                  <a:pt x="123297" y="214819"/>
                </a:lnTo>
                <a:lnTo>
                  <a:pt x="162878" y="200909"/>
                </a:lnTo>
                <a:lnTo>
                  <a:pt x="193608" y="173592"/>
                </a:lnTo>
                <a:lnTo>
                  <a:pt x="212076" y="136223"/>
                </a:lnTo>
                <a:lnTo>
                  <a:pt x="215894" y="107383"/>
                </a:lnTo>
                <a:lnTo>
                  <a:pt x="214842" y="92786"/>
                </a:lnTo>
                <a:lnTo>
                  <a:pt x="200983" y="53130"/>
                </a:lnTo>
                <a:lnTo>
                  <a:pt x="173705" y="22337"/>
                </a:lnTo>
                <a:lnTo>
                  <a:pt x="136401" y="3827"/>
                </a:lnTo>
                <a:lnTo>
                  <a:pt x="107635"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5" name="object 155"/>
          <p:cNvSpPr/>
          <p:nvPr/>
        </p:nvSpPr>
        <p:spPr>
          <a:xfrm>
            <a:off x="4030789" y="3159824"/>
            <a:ext cx="161925" cy="161925"/>
          </a:xfrm>
          <a:custGeom>
            <a:avLst/>
            <a:gdLst/>
            <a:ahLst/>
            <a:cxnLst/>
            <a:rect l="l" t="t" r="r" b="b"/>
            <a:pathLst>
              <a:path w="215900" h="215900">
                <a:moveTo>
                  <a:pt x="0" y="107949"/>
                </a:moveTo>
                <a:lnTo>
                  <a:pt x="8444" y="65967"/>
                </a:lnTo>
                <a:lnTo>
                  <a:pt x="31489" y="31692"/>
                </a:lnTo>
                <a:lnTo>
                  <a:pt x="65699" y="8558"/>
                </a:lnTo>
                <a:lnTo>
                  <a:pt x="107640" y="0"/>
                </a:lnTo>
                <a:lnTo>
                  <a:pt x="122328" y="977"/>
                </a:lnTo>
                <a:lnTo>
                  <a:pt x="162221" y="14633"/>
                </a:lnTo>
                <a:lnTo>
                  <a:pt x="193218" y="41712"/>
                </a:lnTo>
                <a:lnTo>
                  <a:pt x="211927" y="78793"/>
                </a:lnTo>
                <a:lnTo>
                  <a:pt x="215898" y="107383"/>
                </a:lnTo>
                <a:lnTo>
                  <a:pt x="214923" y="122113"/>
                </a:lnTo>
                <a:lnTo>
                  <a:pt x="201299" y="162087"/>
                </a:lnTo>
                <a:lnTo>
                  <a:pt x="174278" y="193128"/>
                </a:lnTo>
                <a:lnTo>
                  <a:pt x="137268" y="211879"/>
                </a:lnTo>
                <a:lnTo>
                  <a:pt x="108729" y="215896"/>
                </a:lnTo>
                <a:lnTo>
                  <a:pt x="93964" y="214923"/>
                </a:lnTo>
                <a:lnTo>
                  <a:pt x="53923" y="201325"/>
                </a:lnTo>
                <a:lnTo>
                  <a:pt x="22845" y="174352"/>
                </a:lnTo>
                <a:lnTo>
                  <a:pt x="4058" y="137402"/>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6" name="object 156"/>
          <p:cNvSpPr txBox="1"/>
          <p:nvPr/>
        </p:nvSpPr>
        <p:spPr>
          <a:xfrm>
            <a:off x="4080795" y="3198474"/>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57" name="object 157"/>
          <p:cNvSpPr/>
          <p:nvPr/>
        </p:nvSpPr>
        <p:spPr>
          <a:xfrm>
            <a:off x="6064094" y="5392608"/>
            <a:ext cx="161925" cy="162401"/>
          </a:xfrm>
          <a:custGeom>
            <a:avLst/>
            <a:gdLst/>
            <a:ahLst/>
            <a:cxnLst/>
            <a:rect l="l" t="t" r="r" b="b"/>
            <a:pathLst>
              <a:path w="215900" h="216535">
                <a:moveTo>
                  <a:pt x="107592" y="0"/>
                </a:moveTo>
                <a:lnTo>
                  <a:pt x="65667" y="8584"/>
                </a:lnTo>
                <a:lnTo>
                  <a:pt x="31470" y="31750"/>
                </a:lnTo>
                <a:lnTo>
                  <a:pt x="8435" y="66041"/>
                </a:lnTo>
                <a:lnTo>
                  <a:pt x="37" y="107357"/>
                </a:lnTo>
                <a:lnTo>
                  <a:pt x="0" y="109083"/>
                </a:lnTo>
                <a:lnTo>
                  <a:pt x="1113" y="123613"/>
                </a:lnTo>
                <a:lnTo>
                  <a:pt x="15093" y="163092"/>
                </a:lnTo>
                <a:lnTo>
                  <a:pt x="42459" y="193754"/>
                </a:lnTo>
                <a:lnTo>
                  <a:pt x="79902" y="212186"/>
                </a:lnTo>
                <a:lnTo>
                  <a:pt x="108828" y="215997"/>
                </a:lnTo>
                <a:lnTo>
                  <a:pt x="123388" y="214905"/>
                </a:lnTo>
                <a:lnTo>
                  <a:pt x="162933" y="200953"/>
                </a:lnTo>
                <a:lnTo>
                  <a:pt x="193631" y="173598"/>
                </a:lnTo>
                <a:lnTo>
                  <a:pt x="212079" y="136204"/>
                </a:lnTo>
                <a:lnTo>
                  <a:pt x="215892" y="107357"/>
                </a:lnTo>
                <a:lnTo>
                  <a:pt x="214831" y="92778"/>
                </a:lnTo>
                <a:lnTo>
                  <a:pt x="200956" y="53149"/>
                </a:lnTo>
                <a:lnTo>
                  <a:pt x="173672" y="22353"/>
                </a:lnTo>
                <a:lnTo>
                  <a:pt x="136363" y="3831"/>
                </a:lnTo>
                <a:lnTo>
                  <a:pt x="107592" y="0"/>
                </a:lnTo>
                <a:close/>
              </a:path>
            </a:pathLst>
          </a:custGeom>
          <a:solidFill>
            <a:srgbClr val="7D36B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8" name="object 158"/>
          <p:cNvSpPr/>
          <p:nvPr/>
        </p:nvSpPr>
        <p:spPr>
          <a:xfrm>
            <a:off x="6064091" y="5392608"/>
            <a:ext cx="161925" cy="162401"/>
          </a:xfrm>
          <a:custGeom>
            <a:avLst/>
            <a:gdLst/>
            <a:ahLst/>
            <a:cxnLst/>
            <a:rect l="l" t="t" r="r" b="b"/>
            <a:pathLst>
              <a:path w="215900" h="216535">
                <a:moveTo>
                  <a:pt x="0" y="108000"/>
                </a:moveTo>
                <a:lnTo>
                  <a:pt x="8441" y="66041"/>
                </a:lnTo>
                <a:lnTo>
                  <a:pt x="31476" y="31750"/>
                </a:lnTo>
                <a:lnTo>
                  <a:pt x="65672" y="8584"/>
                </a:lnTo>
                <a:lnTo>
                  <a:pt x="107597" y="0"/>
                </a:lnTo>
                <a:lnTo>
                  <a:pt x="122289" y="978"/>
                </a:lnTo>
                <a:lnTo>
                  <a:pt x="162188" y="14645"/>
                </a:lnTo>
                <a:lnTo>
                  <a:pt x="193189" y="41732"/>
                </a:lnTo>
                <a:lnTo>
                  <a:pt x="211910" y="78799"/>
                </a:lnTo>
                <a:lnTo>
                  <a:pt x="215898" y="107357"/>
                </a:lnTo>
                <a:lnTo>
                  <a:pt x="214924" y="122089"/>
                </a:lnTo>
                <a:lnTo>
                  <a:pt x="201315" y="162083"/>
                </a:lnTo>
                <a:lnTo>
                  <a:pt x="174322" y="193158"/>
                </a:lnTo>
                <a:lnTo>
                  <a:pt x="137348" y="211951"/>
                </a:lnTo>
                <a:lnTo>
                  <a:pt x="108833" y="215997"/>
                </a:lnTo>
                <a:lnTo>
                  <a:pt x="94056" y="215024"/>
                </a:lnTo>
                <a:lnTo>
                  <a:pt x="53989" y="201425"/>
                </a:lnTo>
                <a:lnTo>
                  <a:pt x="22896" y="174461"/>
                </a:lnTo>
                <a:lnTo>
                  <a:pt x="4087" y="137542"/>
                </a:lnTo>
                <a:lnTo>
                  <a:pt x="0" y="108000"/>
                </a:lnTo>
                <a:close/>
              </a:path>
            </a:pathLst>
          </a:custGeom>
          <a:ln w="9525">
            <a:solidFill>
              <a:srgbClr val="7D36B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9" name="object 159"/>
          <p:cNvSpPr txBox="1"/>
          <p:nvPr/>
        </p:nvSpPr>
        <p:spPr>
          <a:xfrm>
            <a:off x="6108953" y="5423696"/>
            <a:ext cx="74295" cy="115416"/>
          </a:xfrm>
          <a:prstGeom prst="rect">
            <a:avLst/>
          </a:prstGeom>
        </p:spPr>
        <p:txBody>
          <a:bodyPr vert="horz" wrap="square" lIns="0" tIns="0" rIns="0" bIns="0" rtlCol="0">
            <a:spAutoFit/>
          </a:bodyPr>
          <a:lstStyle/>
          <a:p>
            <a:pPr marL="9525"/>
            <a:r>
              <a:rPr sz="750" spc="-8" dirty="0">
                <a:solidFill>
                  <a:srgbClr val="FFFFFF"/>
                </a:solidFill>
                <a:latin typeface="標楷體" panose="03000509000000000000" pitchFamily="65" charset="-120"/>
                <a:ea typeface="標楷體" panose="03000509000000000000" pitchFamily="65" charset="-120"/>
                <a:cs typeface="微軟正黑體"/>
              </a:rPr>
              <a:t>5</a:t>
            </a:r>
            <a:endParaRPr sz="750">
              <a:latin typeface="標楷體" panose="03000509000000000000" pitchFamily="65" charset="-120"/>
              <a:ea typeface="標楷體" panose="03000509000000000000" pitchFamily="65" charset="-120"/>
              <a:cs typeface="微軟正黑體"/>
            </a:endParaRPr>
          </a:p>
        </p:txBody>
      </p:sp>
      <p:sp>
        <p:nvSpPr>
          <p:cNvPr id="160" name="object 160"/>
          <p:cNvSpPr txBox="1"/>
          <p:nvPr/>
        </p:nvSpPr>
        <p:spPr>
          <a:xfrm>
            <a:off x="6268497" y="5376664"/>
            <a:ext cx="819150" cy="332399"/>
          </a:xfrm>
          <a:prstGeom prst="rect">
            <a:avLst/>
          </a:prstGeom>
        </p:spPr>
        <p:txBody>
          <a:bodyPr vert="horz" wrap="square" lIns="0" tIns="0" rIns="0" bIns="0" rtlCol="0">
            <a:spAutoFit/>
          </a:bodyPr>
          <a:lstStyle/>
          <a:p>
            <a:pPr marL="9525" marR="3810">
              <a:lnSpc>
                <a:spcPct val="120000"/>
              </a:lnSpc>
            </a:pPr>
            <a:r>
              <a:rPr sz="900" dirty="0">
                <a:latin typeface="標楷體" panose="03000509000000000000" pitchFamily="65" charset="-120"/>
                <a:ea typeface="標楷體" panose="03000509000000000000" pitchFamily="65" charset="-120"/>
                <a:cs typeface="微軟正黑體"/>
              </a:rPr>
              <a:t>互聯網新聞資訊 服務管理規定</a:t>
            </a:r>
            <a:endParaRPr sz="900">
              <a:latin typeface="標楷體" panose="03000509000000000000" pitchFamily="65" charset="-120"/>
              <a:ea typeface="標楷體" panose="03000509000000000000" pitchFamily="65" charset="-120"/>
              <a:cs typeface="微軟正黑體"/>
            </a:endParaRPr>
          </a:p>
        </p:txBody>
      </p:sp>
      <p:sp>
        <p:nvSpPr>
          <p:cNvPr id="161" name="object 161"/>
          <p:cNvSpPr/>
          <p:nvPr/>
        </p:nvSpPr>
        <p:spPr>
          <a:xfrm>
            <a:off x="2163893" y="4264343"/>
            <a:ext cx="161925" cy="162401"/>
          </a:xfrm>
          <a:custGeom>
            <a:avLst/>
            <a:gdLst/>
            <a:ahLst/>
            <a:cxnLst/>
            <a:rect l="l" t="t" r="r" b="b"/>
            <a:pathLst>
              <a:path w="215900" h="216535">
                <a:moveTo>
                  <a:pt x="107529" y="0"/>
                </a:moveTo>
                <a:lnTo>
                  <a:pt x="65626" y="8606"/>
                </a:lnTo>
                <a:lnTo>
                  <a:pt x="31450" y="31790"/>
                </a:lnTo>
                <a:lnTo>
                  <a:pt x="8430" y="66097"/>
                </a:lnTo>
                <a:lnTo>
                  <a:pt x="45" y="107318"/>
                </a:lnTo>
                <a:lnTo>
                  <a:pt x="0" y="109160"/>
                </a:lnTo>
                <a:lnTo>
                  <a:pt x="1113" y="123671"/>
                </a:lnTo>
                <a:lnTo>
                  <a:pt x="15096" y="163117"/>
                </a:lnTo>
                <a:lnTo>
                  <a:pt x="42471" y="193772"/>
                </a:lnTo>
                <a:lnTo>
                  <a:pt x="79934" y="212209"/>
                </a:lnTo>
                <a:lnTo>
                  <a:pt x="108882" y="216022"/>
                </a:lnTo>
                <a:lnTo>
                  <a:pt x="123435" y="214923"/>
                </a:lnTo>
                <a:lnTo>
                  <a:pt x="162962" y="200950"/>
                </a:lnTo>
                <a:lnTo>
                  <a:pt x="193644" y="173577"/>
                </a:lnTo>
                <a:lnTo>
                  <a:pt x="212081" y="136170"/>
                </a:lnTo>
                <a:lnTo>
                  <a:pt x="215892" y="107318"/>
                </a:lnTo>
                <a:lnTo>
                  <a:pt x="214817" y="92740"/>
                </a:lnTo>
                <a:lnTo>
                  <a:pt x="200917" y="53121"/>
                </a:lnTo>
                <a:lnTo>
                  <a:pt x="173624" y="22339"/>
                </a:lnTo>
                <a:lnTo>
                  <a:pt x="136309" y="3828"/>
                </a:lnTo>
                <a:lnTo>
                  <a:pt x="107529" y="0"/>
                </a:lnTo>
                <a:close/>
              </a:path>
            </a:pathLst>
          </a:custGeom>
          <a:solidFill>
            <a:srgbClr val="7D36B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2" name="object 162"/>
          <p:cNvSpPr/>
          <p:nvPr/>
        </p:nvSpPr>
        <p:spPr>
          <a:xfrm>
            <a:off x="2163889" y="4264343"/>
            <a:ext cx="161925" cy="162401"/>
          </a:xfrm>
          <a:custGeom>
            <a:avLst/>
            <a:gdLst/>
            <a:ahLst/>
            <a:cxnLst/>
            <a:rect l="l" t="t" r="r" b="b"/>
            <a:pathLst>
              <a:path w="215900" h="216535">
                <a:moveTo>
                  <a:pt x="0" y="108076"/>
                </a:moveTo>
                <a:lnTo>
                  <a:pt x="8435" y="66097"/>
                </a:lnTo>
                <a:lnTo>
                  <a:pt x="31455" y="31790"/>
                </a:lnTo>
                <a:lnTo>
                  <a:pt x="65631" y="8606"/>
                </a:lnTo>
                <a:lnTo>
                  <a:pt x="107534" y="0"/>
                </a:lnTo>
                <a:lnTo>
                  <a:pt x="122232" y="978"/>
                </a:lnTo>
                <a:lnTo>
                  <a:pt x="162138" y="14635"/>
                </a:lnTo>
                <a:lnTo>
                  <a:pt x="193146" y="41708"/>
                </a:lnTo>
                <a:lnTo>
                  <a:pt x="211885" y="78764"/>
                </a:lnTo>
                <a:lnTo>
                  <a:pt x="215897" y="107318"/>
                </a:lnTo>
                <a:lnTo>
                  <a:pt x="214924" y="122052"/>
                </a:lnTo>
                <a:lnTo>
                  <a:pt x="201323" y="162057"/>
                </a:lnTo>
                <a:lnTo>
                  <a:pt x="174345" y="193148"/>
                </a:lnTo>
                <a:lnTo>
                  <a:pt x="137389" y="211962"/>
                </a:lnTo>
                <a:lnTo>
                  <a:pt x="108887" y="216022"/>
                </a:lnTo>
                <a:lnTo>
                  <a:pt x="94097" y="215048"/>
                </a:lnTo>
                <a:lnTo>
                  <a:pt x="54006" y="201444"/>
                </a:lnTo>
                <a:lnTo>
                  <a:pt x="22901" y="174481"/>
                </a:lnTo>
                <a:lnTo>
                  <a:pt x="4087" y="137585"/>
                </a:lnTo>
                <a:lnTo>
                  <a:pt x="0" y="108076"/>
                </a:lnTo>
                <a:close/>
              </a:path>
            </a:pathLst>
          </a:custGeom>
          <a:ln w="9525">
            <a:solidFill>
              <a:srgbClr val="7D36B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3" name="object 163"/>
          <p:cNvSpPr txBox="1"/>
          <p:nvPr/>
        </p:nvSpPr>
        <p:spPr>
          <a:xfrm>
            <a:off x="2223134" y="4312803"/>
            <a:ext cx="44768" cy="89768"/>
          </a:xfrm>
          <a:prstGeom prst="rect">
            <a:avLst/>
          </a:prstGeom>
        </p:spPr>
        <p:txBody>
          <a:bodyPr vert="horz" wrap="square" lIns="0" tIns="0" rIns="0" bIns="0" rtlCol="0">
            <a:spAutoFit/>
          </a:bodyPr>
          <a:lstStyle/>
          <a:p>
            <a:pPr>
              <a:lnSpc>
                <a:spcPts val="716"/>
              </a:lnSpc>
            </a:pPr>
            <a:r>
              <a:rPr sz="600" dirty="0">
                <a:solidFill>
                  <a:srgbClr val="FFFFFF"/>
                </a:solidFill>
                <a:latin typeface="標楷體" panose="03000509000000000000" pitchFamily="65" charset="-120"/>
                <a:ea typeface="標楷體" panose="03000509000000000000" pitchFamily="65" charset="-120"/>
                <a:cs typeface="微軟正黑體"/>
              </a:rPr>
              <a:t>5</a:t>
            </a:r>
            <a:endParaRPr sz="600">
              <a:latin typeface="標楷體" panose="03000509000000000000" pitchFamily="65" charset="-120"/>
              <a:ea typeface="標楷體" panose="03000509000000000000" pitchFamily="65" charset="-120"/>
              <a:cs typeface="微軟正黑體"/>
            </a:endParaRPr>
          </a:p>
        </p:txBody>
      </p:sp>
      <p:sp>
        <p:nvSpPr>
          <p:cNvPr id="164" name="object 164"/>
          <p:cNvSpPr/>
          <p:nvPr/>
        </p:nvSpPr>
        <p:spPr>
          <a:xfrm>
            <a:off x="4105281" y="2451355"/>
            <a:ext cx="162401" cy="162401"/>
          </a:xfrm>
          <a:custGeom>
            <a:avLst/>
            <a:gdLst/>
            <a:ahLst/>
            <a:cxnLst/>
            <a:rect l="l" t="t" r="r" b="b"/>
            <a:pathLst>
              <a:path w="216535" h="216535">
                <a:moveTo>
                  <a:pt x="107654" y="0"/>
                </a:moveTo>
                <a:lnTo>
                  <a:pt x="65730" y="8604"/>
                </a:lnTo>
                <a:lnTo>
                  <a:pt x="31511" y="31774"/>
                </a:lnTo>
                <a:lnTo>
                  <a:pt x="8447" y="66043"/>
                </a:lnTo>
                <a:lnTo>
                  <a:pt x="36" y="107297"/>
                </a:lnTo>
                <a:lnTo>
                  <a:pt x="0" y="109256"/>
                </a:lnTo>
                <a:lnTo>
                  <a:pt x="1142" y="123769"/>
                </a:lnTo>
                <a:lnTo>
                  <a:pt x="15198" y="163198"/>
                </a:lnTo>
                <a:lnTo>
                  <a:pt x="42619" y="193815"/>
                </a:lnTo>
                <a:lnTo>
                  <a:pt x="80092" y="212218"/>
                </a:lnTo>
                <a:lnTo>
                  <a:pt x="109021" y="216022"/>
                </a:lnTo>
                <a:lnTo>
                  <a:pt x="123547" y="214921"/>
                </a:lnTo>
                <a:lnTo>
                  <a:pt x="163039" y="200944"/>
                </a:lnTo>
                <a:lnTo>
                  <a:pt x="193734" y="173568"/>
                </a:lnTo>
                <a:lnTo>
                  <a:pt x="212198" y="136155"/>
                </a:lnTo>
                <a:lnTo>
                  <a:pt x="216017" y="107297"/>
                </a:lnTo>
                <a:lnTo>
                  <a:pt x="214952" y="92736"/>
                </a:lnTo>
                <a:lnTo>
                  <a:pt x="201046" y="53139"/>
                </a:lnTo>
                <a:lnTo>
                  <a:pt x="173727" y="22354"/>
                </a:lnTo>
                <a:lnTo>
                  <a:pt x="136406" y="3832"/>
                </a:lnTo>
                <a:lnTo>
                  <a:pt x="107654"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5" name="object 165"/>
          <p:cNvSpPr/>
          <p:nvPr/>
        </p:nvSpPr>
        <p:spPr>
          <a:xfrm>
            <a:off x="4105276" y="2451355"/>
            <a:ext cx="162401" cy="162401"/>
          </a:xfrm>
          <a:custGeom>
            <a:avLst/>
            <a:gdLst/>
            <a:ahLst/>
            <a:cxnLst/>
            <a:rect l="l" t="t" r="r" b="b"/>
            <a:pathLst>
              <a:path w="216535" h="216535">
                <a:moveTo>
                  <a:pt x="0" y="107949"/>
                </a:moveTo>
                <a:lnTo>
                  <a:pt x="8455" y="66043"/>
                </a:lnTo>
                <a:lnTo>
                  <a:pt x="31518" y="31774"/>
                </a:lnTo>
                <a:lnTo>
                  <a:pt x="65738" y="8604"/>
                </a:lnTo>
                <a:lnTo>
                  <a:pt x="107661" y="0"/>
                </a:lnTo>
                <a:lnTo>
                  <a:pt x="122340" y="979"/>
                </a:lnTo>
                <a:lnTo>
                  <a:pt x="162237" y="14647"/>
                </a:lnTo>
                <a:lnTo>
                  <a:pt x="193269" y="41728"/>
                </a:lnTo>
                <a:lnTo>
                  <a:pt x="212025" y="78771"/>
                </a:lnTo>
                <a:lnTo>
                  <a:pt x="216025" y="107297"/>
                </a:lnTo>
                <a:lnTo>
                  <a:pt x="215049" y="122034"/>
                </a:lnTo>
                <a:lnTo>
                  <a:pt x="201425" y="162046"/>
                </a:lnTo>
                <a:lnTo>
                  <a:pt x="174426" y="193141"/>
                </a:lnTo>
                <a:lnTo>
                  <a:pt x="137485" y="211958"/>
                </a:lnTo>
                <a:lnTo>
                  <a:pt x="109029" y="216022"/>
                </a:lnTo>
                <a:lnTo>
                  <a:pt x="94251" y="215050"/>
                </a:lnTo>
                <a:lnTo>
                  <a:pt x="54164" y="201474"/>
                </a:lnTo>
                <a:lnTo>
                  <a:pt x="23025" y="174550"/>
                </a:lnTo>
                <a:lnTo>
                  <a:pt x="4146" y="137681"/>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6" name="object 166"/>
          <p:cNvSpPr txBox="1"/>
          <p:nvPr/>
        </p:nvSpPr>
        <p:spPr>
          <a:xfrm>
            <a:off x="4155376" y="2489814"/>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67" name="object 167"/>
          <p:cNvSpPr/>
          <p:nvPr/>
        </p:nvSpPr>
        <p:spPr>
          <a:xfrm>
            <a:off x="4112614" y="2061020"/>
            <a:ext cx="161925" cy="162401"/>
          </a:xfrm>
          <a:custGeom>
            <a:avLst/>
            <a:gdLst/>
            <a:ahLst/>
            <a:cxnLst/>
            <a:rect l="l" t="t" r="r" b="b"/>
            <a:pathLst>
              <a:path w="215900" h="216535">
                <a:moveTo>
                  <a:pt x="107634" y="0"/>
                </a:moveTo>
                <a:lnTo>
                  <a:pt x="65693" y="8576"/>
                </a:lnTo>
                <a:lnTo>
                  <a:pt x="31483" y="31740"/>
                </a:lnTo>
                <a:lnTo>
                  <a:pt x="8439" y="66021"/>
                </a:lnTo>
                <a:lnTo>
                  <a:pt x="32" y="107384"/>
                </a:lnTo>
                <a:lnTo>
                  <a:pt x="0" y="109094"/>
                </a:lnTo>
                <a:lnTo>
                  <a:pt x="1120" y="123626"/>
                </a:lnTo>
                <a:lnTo>
                  <a:pt x="15112" y="163111"/>
                </a:lnTo>
                <a:lnTo>
                  <a:pt x="42477" y="193777"/>
                </a:lnTo>
                <a:lnTo>
                  <a:pt x="79910" y="212212"/>
                </a:lnTo>
                <a:lnTo>
                  <a:pt x="108826" y="216023"/>
                </a:lnTo>
                <a:lnTo>
                  <a:pt x="123386" y="214930"/>
                </a:lnTo>
                <a:lnTo>
                  <a:pt x="162932" y="200970"/>
                </a:lnTo>
                <a:lnTo>
                  <a:pt x="193630" y="173608"/>
                </a:lnTo>
                <a:lnTo>
                  <a:pt x="212079" y="136217"/>
                </a:lnTo>
                <a:lnTo>
                  <a:pt x="215892" y="107384"/>
                </a:lnTo>
                <a:lnTo>
                  <a:pt x="214840" y="92813"/>
                </a:lnTo>
                <a:lnTo>
                  <a:pt x="200981" y="53186"/>
                </a:lnTo>
                <a:lnTo>
                  <a:pt x="173703" y="22375"/>
                </a:lnTo>
                <a:lnTo>
                  <a:pt x="136399" y="3835"/>
                </a:lnTo>
                <a:lnTo>
                  <a:pt x="107634" y="0"/>
                </a:lnTo>
                <a:close/>
              </a:path>
            </a:pathLst>
          </a:custGeom>
          <a:solidFill>
            <a:srgbClr val="D7584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8" name="object 168"/>
          <p:cNvSpPr/>
          <p:nvPr/>
        </p:nvSpPr>
        <p:spPr>
          <a:xfrm>
            <a:off x="4112609" y="2061020"/>
            <a:ext cx="161925" cy="162401"/>
          </a:xfrm>
          <a:custGeom>
            <a:avLst/>
            <a:gdLst/>
            <a:ahLst/>
            <a:cxnLst/>
            <a:rect l="l" t="t" r="r" b="b"/>
            <a:pathLst>
              <a:path w="215900" h="216535">
                <a:moveTo>
                  <a:pt x="0" y="107949"/>
                </a:moveTo>
                <a:lnTo>
                  <a:pt x="8444" y="66021"/>
                </a:lnTo>
                <a:lnTo>
                  <a:pt x="31489" y="31740"/>
                </a:lnTo>
                <a:lnTo>
                  <a:pt x="65699" y="8576"/>
                </a:lnTo>
                <a:lnTo>
                  <a:pt x="107640" y="0"/>
                </a:lnTo>
                <a:lnTo>
                  <a:pt x="122328" y="980"/>
                </a:lnTo>
                <a:lnTo>
                  <a:pt x="162221" y="14661"/>
                </a:lnTo>
                <a:lnTo>
                  <a:pt x="193218" y="41766"/>
                </a:lnTo>
                <a:lnTo>
                  <a:pt x="211927" y="78838"/>
                </a:lnTo>
                <a:lnTo>
                  <a:pt x="215898" y="107384"/>
                </a:lnTo>
                <a:lnTo>
                  <a:pt x="214924" y="122108"/>
                </a:lnTo>
                <a:lnTo>
                  <a:pt x="201315" y="162092"/>
                </a:lnTo>
                <a:lnTo>
                  <a:pt x="174322" y="193172"/>
                </a:lnTo>
                <a:lnTo>
                  <a:pt x="137347" y="211974"/>
                </a:lnTo>
                <a:lnTo>
                  <a:pt x="108832" y="216023"/>
                </a:lnTo>
                <a:lnTo>
                  <a:pt x="94060" y="215049"/>
                </a:lnTo>
                <a:lnTo>
                  <a:pt x="54005" y="201449"/>
                </a:lnTo>
                <a:lnTo>
                  <a:pt x="22917" y="174482"/>
                </a:lnTo>
                <a:lnTo>
                  <a:pt x="4100" y="137557"/>
                </a:lnTo>
                <a:lnTo>
                  <a:pt x="0" y="107949"/>
                </a:lnTo>
                <a:close/>
              </a:path>
            </a:pathLst>
          </a:custGeom>
          <a:ln w="9525">
            <a:solidFill>
              <a:srgbClr val="D7584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9" name="object 169"/>
          <p:cNvSpPr txBox="1"/>
          <p:nvPr/>
        </p:nvSpPr>
        <p:spPr>
          <a:xfrm>
            <a:off x="4162615" y="2099289"/>
            <a:ext cx="63818" cy="92333"/>
          </a:xfrm>
          <a:prstGeom prst="rect">
            <a:avLst/>
          </a:prstGeom>
        </p:spPr>
        <p:txBody>
          <a:bodyPr vert="horz" wrap="square" lIns="0" tIns="0" rIns="0" bIns="0" rtlCol="0">
            <a:spAutoFit/>
          </a:bodyPr>
          <a:lstStyle/>
          <a:p>
            <a:pPr marL="9525"/>
            <a:r>
              <a:rPr sz="600" dirty="0">
                <a:solidFill>
                  <a:srgbClr val="FFFFFF"/>
                </a:solidFill>
                <a:latin typeface="標楷體" panose="03000509000000000000" pitchFamily="65" charset="-120"/>
                <a:ea typeface="標楷體" panose="03000509000000000000" pitchFamily="65" charset="-120"/>
                <a:cs typeface="微軟正黑體"/>
              </a:rPr>
              <a:t>1</a:t>
            </a:r>
            <a:endParaRPr sz="600">
              <a:latin typeface="標楷體" panose="03000509000000000000" pitchFamily="65" charset="-120"/>
              <a:ea typeface="標楷體" panose="03000509000000000000" pitchFamily="65" charset="-120"/>
              <a:cs typeface="微軟正黑體"/>
            </a:endParaRPr>
          </a:p>
        </p:txBody>
      </p:sp>
      <p:sp>
        <p:nvSpPr>
          <p:cNvPr id="172" name="投影片編號版面配置區 171"/>
          <p:cNvSpPr>
            <a:spLocks noGrp="1"/>
          </p:cNvSpPr>
          <p:nvPr>
            <p:ph type="sldNum" sz="quarter" idx="4294967295"/>
          </p:nvPr>
        </p:nvSpPr>
        <p:spPr/>
        <p:txBody>
          <a:bodyPr/>
          <a:lstStyle/>
          <a:p>
            <a:pPr>
              <a:defRPr/>
            </a:pPr>
            <a:endParaRPr lang="en-US" altLang="zh-TW" dirty="0">
              <a:solidFill>
                <a:srgbClr val="000000"/>
              </a:solidFill>
            </a:endParaRPr>
          </a:p>
        </p:txBody>
      </p:sp>
      <p:sp>
        <p:nvSpPr>
          <p:cNvPr id="171"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78</a:t>
            </a:fld>
            <a:endParaRPr lang="en-US" altLang="zh-TW" dirty="0"/>
          </a:p>
        </p:txBody>
      </p:sp>
    </p:spTree>
    <p:extLst>
      <p:ext uri="{BB962C8B-B14F-4D97-AF65-F5344CB8AC3E}">
        <p14:creationId xmlns:p14="http://schemas.microsoft.com/office/powerpoint/2010/main" val="3216719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0882" y="237838"/>
            <a:ext cx="7211518" cy="63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b="1" dirty="0" err="1">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新加坡Cybersecurity</a:t>
            </a:r>
            <a:r>
              <a:rPr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 </a:t>
            </a:r>
            <a:r>
              <a:rPr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Act</a:t>
            </a:r>
            <a:endParaRPr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3"/>
          <p:cNvSpPr/>
          <p:nvPr/>
        </p:nvSpPr>
        <p:spPr>
          <a:xfrm>
            <a:off x="1431226" y="2233136"/>
            <a:ext cx="1654016" cy="163353"/>
          </a:xfrm>
          <a:custGeom>
            <a:avLst/>
            <a:gdLst/>
            <a:ahLst/>
            <a:cxnLst/>
            <a:rect l="l" t="t" r="r" b="b"/>
            <a:pathLst>
              <a:path w="2205354" h="217805">
                <a:moveTo>
                  <a:pt x="2204974" y="217297"/>
                </a:moveTo>
                <a:lnTo>
                  <a:pt x="1829689" y="0"/>
                </a:lnTo>
                <a:lnTo>
                  <a:pt x="0" y="0"/>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 name="object 4"/>
          <p:cNvSpPr/>
          <p:nvPr/>
        </p:nvSpPr>
        <p:spPr>
          <a:xfrm>
            <a:off x="6026658" y="2355437"/>
            <a:ext cx="1654016" cy="163353"/>
          </a:xfrm>
          <a:custGeom>
            <a:avLst/>
            <a:gdLst/>
            <a:ahLst/>
            <a:cxnLst/>
            <a:rect l="l" t="t" r="r" b="b"/>
            <a:pathLst>
              <a:path w="2205354" h="217805">
                <a:moveTo>
                  <a:pt x="0" y="217296"/>
                </a:moveTo>
                <a:lnTo>
                  <a:pt x="375411" y="0"/>
                </a:lnTo>
                <a:lnTo>
                  <a:pt x="2205101" y="0"/>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 name="object 5"/>
          <p:cNvSpPr/>
          <p:nvPr/>
        </p:nvSpPr>
        <p:spPr>
          <a:xfrm>
            <a:off x="1341121" y="4694015"/>
            <a:ext cx="1654016" cy="163353"/>
          </a:xfrm>
          <a:custGeom>
            <a:avLst/>
            <a:gdLst/>
            <a:ahLst/>
            <a:cxnLst/>
            <a:rect l="l" t="t" r="r" b="b"/>
            <a:pathLst>
              <a:path w="2205354" h="217804">
                <a:moveTo>
                  <a:pt x="2205101" y="0"/>
                </a:moveTo>
                <a:lnTo>
                  <a:pt x="1829689" y="217297"/>
                </a:lnTo>
                <a:lnTo>
                  <a:pt x="0" y="217297"/>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 name="object 6"/>
          <p:cNvSpPr/>
          <p:nvPr/>
        </p:nvSpPr>
        <p:spPr>
          <a:xfrm>
            <a:off x="5983986" y="4665440"/>
            <a:ext cx="1654016" cy="163353"/>
          </a:xfrm>
          <a:custGeom>
            <a:avLst/>
            <a:gdLst/>
            <a:ahLst/>
            <a:cxnLst/>
            <a:rect l="l" t="t" r="r" b="b"/>
            <a:pathLst>
              <a:path w="2205354" h="217804">
                <a:moveTo>
                  <a:pt x="0" y="217297"/>
                </a:moveTo>
                <a:lnTo>
                  <a:pt x="375284" y="0"/>
                </a:lnTo>
                <a:lnTo>
                  <a:pt x="2204974" y="0"/>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 name="object 7"/>
          <p:cNvSpPr/>
          <p:nvPr/>
        </p:nvSpPr>
        <p:spPr>
          <a:xfrm>
            <a:off x="4752214" y="2190751"/>
            <a:ext cx="1429226" cy="1429226"/>
          </a:xfrm>
          <a:custGeom>
            <a:avLst/>
            <a:gdLst/>
            <a:ahLst/>
            <a:cxnLst/>
            <a:rect l="l" t="t" r="r" b="b"/>
            <a:pathLst>
              <a:path w="1905634" h="1905635">
                <a:moveTo>
                  <a:pt x="952754" y="0"/>
                </a:moveTo>
                <a:lnTo>
                  <a:pt x="874617" y="3157"/>
                </a:lnTo>
                <a:lnTo>
                  <a:pt x="798219" y="12467"/>
                </a:lnTo>
                <a:lnTo>
                  <a:pt x="723806" y="27683"/>
                </a:lnTo>
                <a:lnTo>
                  <a:pt x="651621" y="48561"/>
                </a:lnTo>
                <a:lnTo>
                  <a:pt x="581912" y="74856"/>
                </a:lnTo>
                <a:lnTo>
                  <a:pt x="514922" y="106323"/>
                </a:lnTo>
                <a:lnTo>
                  <a:pt x="450897" y="142715"/>
                </a:lnTo>
                <a:lnTo>
                  <a:pt x="390083" y="183790"/>
                </a:lnTo>
                <a:lnTo>
                  <a:pt x="332724" y="229301"/>
                </a:lnTo>
                <a:lnTo>
                  <a:pt x="279066" y="279003"/>
                </a:lnTo>
                <a:lnTo>
                  <a:pt x="229355" y="332651"/>
                </a:lnTo>
                <a:lnTo>
                  <a:pt x="183835" y="390000"/>
                </a:lnTo>
                <a:lnTo>
                  <a:pt x="142751" y="450806"/>
                </a:lnTo>
                <a:lnTo>
                  <a:pt x="106350" y="514822"/>
                </a:lnTo>
                <a:lnTo>
                  <a:pt x="74876" y="581804"/>
                </a:lnTo>
                <a:lnTo>
                  <a:pt x="48574" y="651507"/>
                </a:lnTo>
                <a:lnTo>
                  <a:pt x="27691" y="723686"/>
                </a:lnTo>
                <a:lnTo>
                  <a:pt x="12470" y="798096"/>
                </a:lnTo>
                <a:lnTo>
                  <a:pt x="3158" y="874491"/>
                </a:lnTo>
                <a:lnTo>
                  <a:pt x="0" y="952626"/>
                </a:lnTo>
                <a:lnTo>
                  <a:pt x="3158" y="1030763"/>
                </a:lnTo>
                <a:lnTo>
                  <a:pt x="12470" y="1107161"/>
                </a:lnTo>
                <a:lnTo>
                  <a:pt x="27691" y="1181574"/>
                </a:lnTo>
                <a:lnTo>
                  <a:pt x="48574" y="1253759"/>
                </a:lnTo>
                <a:lnTo>
                  <a:pt x="74876" y="1323468"/>
                </a:lnTo>
                <a:lnTo>
                  <a:pt x="106350" y="1390458"/>
                </a:lnTo>
                <a:lnTo>
                  <a:pt x="142751" y="1454483"/>
                </a:lnTo>
                <a:lnTo>
                  <a:pt x="183835" y="1515297"/>
                </a:lnTo>
                <a:lnTo>
                  <a:pt x="229355" y="1572656"/>
                </a:lnTo>
                <a:lnTo>
                  <a:pt x="279066" y="1626314"/>
                </a:lnTo>
                <a:lnTo>
                  <a:pt x="332724" y="1676025"/>
                </a:lnTo>
                <a:lnTo>
                  <a:pt x="390083" y="1721545"/>
                </a:lnTo>
                <a:lnTo>
                  <a:pt x="450897" y="1762629"/>
                </a:lnTo>
                <a:lnTo>
                  <a:pt x="514922" y="1799030"/>
                </a:lnTo>
                <a:lnTo>
                  <a:pt x="581912" y="1830504"/>
                </a:lnTo>
                <a:lnTo>
                  <a:pt x="651621" y="1856806"/>
                </a:lnTo>
                <a:lnTo>
                  <a:pt x="723806" y="1877689"/>
                </a:lnTo>
                <a:lnTo>
                  <a:pt x="798219" y="1892910"/>
                </a:lnTo>
                <a:lnTo>
                  <a:pt x="874617" y="1902222"/>
                </a:lnTo>
                <a:lnTo>
                  <a:pt x="952754" y="1905381"/>
                </a:lnTo>
                <a:lnTo>
                  <a:pt x="1030889" y="1902222"/>
                </a:lnTo>
                <a:lnTo>
                  <a:pt x="1107284" y="1892910"/>
                </a:lnTo>
                <a:lnTo>
                  <a:pt x="1181694" y="1877689"/>
                </a:lnTo>
                <a:lnTo>
                  <a:pt x="1253873" y="1856806"/>
                </a:lnTo>
                <a:lnTo>
                  <a:pt x="1323576" y="1830504"/>
                </a:lnTo>
                <a:lnTo>
                  <a:pt x="1390558" y="1799030"/>
                </a:lnTo>
                <a:lnTo>
                  <a:pt x="1454574" y="1762629"/>
                </a:lnTo>
                <a:lnTo>
                  <a:pt x="1515380" y="1721545"/>
                </a:lnTo>
                <a:lnTo>
                  <a:pt x="1572729" y="1676025"/>
                </a:lnTo>
                <a:lnTo>
                  <a:pt x="1626377" y="1626314"/>
                </a:lnTo>
                <a:lnTo>
                  <a:pt x="1676079" y="1572656"/>
                </a:lnTo>
                <a:lnTo>
                  <a:pt x="1721590" y="1515297"/>
                </a:lnTo>
                <a:lnTo>
                  <a:pt x="1762665" y="1454483"/>
                </a:lnTo>
                <a:lnTo>
                  <a:pt x="1799057" y="1390458"/>
                </a:lnTo>
                <a:lnTo>
                  <a:pt x="1830524" y="1323468"/>
                </a:lnTo>
                <a:lnTo>
                  <a:pt x="1856819" y="1253759"/>
                </a:lnTo>
                <a:lnTo>
                  <a:pt x="1877697" y="1181574"/>
                </a:lnTo>
                <a:lnTo>
                  <a:pt x="1892913" y="1107161"/>
                </a:lnTo>
                <a:lnTo>
                  <a:pt x="1902223" y="1030763"/>
                </a:lnTo>
                <a:lnTo>
                  <a:pt x="1905381" y="952626"/>
                </a:lnTo>
                <a:lnTo>
                  <a:pt x="1902223" y="874491"/>
                </a:lnTo>
                <a:lnTo>
                  <a:pt x="1892913" y="798096"/>
                </a:lnTo>
                <a:lnTo>
                  <a:pt x="1877697" y="723686"/>
                </a:lnTo>
                <a:lnTo>
                  <a:pt x="1856819" y="651507"/>
                </a:lnTo>
                <a:lnTo>
                  <a:pt x="1830524" y="581804"/>
                </a:lnTo>
                <a:lnTo>
                  <a:pt x="1799057" y="514822"/>
                </a:lnTo>
                <a:lnTo>
                  <a:pt x="1762665" y="450806"/>
                </a:lnTo>
                <a:lnTo>
                  <a:pt x="1721590" y="390000"/>
                </a:lnTo>
                <a:lnTo>
                  <a:pt x="1676079" y="332651"/>
                </a:lnTo>
                <a:lnTo>
                  <a:pt x="1626377" y="279003"/>
                </a:lnTo>
                <a:lnTo>
                  <a:pt x="1572729" y="229301"/>
                </a:lnTo>
                <a:lnTo>
                  <a:pt x="1515380" y="183790"/>
                </a:lnTo>
                <a:lnTo>
                  <a:pt x="1454574" y="142715"/>
                </a:lnTo>
                <a:lnTo>
                  <a:pt x="1390558" y="106323"/>
                </a:lnTo>
                <a:lnTo>
                  <a:pt x="1323576" y="74856"/>
                </a:lnTo>
                <a:lnTo>
                  <a:pt x="1253873" y="48561"/>
                </a:lnTo>
                <a:lnTo>
                  <a:pt x="1181694" y="27683"/>
                </a:lnTo>
                <a:lnTo>
                  <a:pt x="1107284" y="12467"/>
                </a:lnTo>
                <a:lnTo>
                  <a:pt x="1030889" y="3157"/>
                </a:lnTo>
                <a:lnTo>
                  <a:pt x="952754" y="0"/>
                </a:lnTo>
                <a:close/>
              </a:path>
            </a:pathLst>
          </a:custGeom>
          <a:solidFill>
            <a:srgbClr val="D9D9D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 name="object 8"/>
          <p:cNvSpPr/>
          <p:nvPr/>
        </p:nvSpPr>
        <p:spPr>
          <a:xfrm>
            <a:off x="4752214" y="2190751"/>
            <a:ext cx="1429226" cy="1429226"/>
          </a:xfrm>
          <a:custGeom>
            <a:avLst/>
            <a:gdLst/>
            <a:ahLst/>
            <a:cxnLst/>
            <a:rect l="l" t="t" r="r" b="b"/>
            <a:pathLst>
              <a:path w="1905634" h="1905635">
                <a:moveTo>
                  <a:pt x="0" y="952626"/>
                </a:moveTo>
                <a:lnTo>
                  <a:pt x="3158" y="874491"/>
                </a:lnTo>
                <a:lnTo>
                  <a:pt x="12470" y="798096"/>
                </a:lnTo>
                <a:lnTo>
                  <a:pt x="27691" y="723686"/>
                </a:lnTo>
                <a:lnTo>
                  <a:pt x="48574" y="651507"/>
                </a:lnTo>
                <a:lnTo>
                  <a:pt x="74876" y="581804"/>
                </a:lnTo>
                <a:lnTo>
                  <a:pt x="106350" y="514822"/>
                </a:lnTo>
                <a:lnTo>
                  <a:pt x="142751" y="450806"/>
                </a:lnTo>
                <a:lnTo>
                  <a:pt x="183835" y="390000"/>
                </a:lnTo>
                <a:lnTo>
                  <a:pt x="229355" y="332651"/>
                </a:lnTo>
                <a:lnTo>
                  <a:pt x="279066" y="279003"/>
                </a:lnTo>
                <a:lnTo>
                  <a:pt x="332724" y="229301"/>
                </a:lnTo>
                <a:lnTo>
                  <a:pt x="390083" y="183790"/>
                </a:lnTo>
                <a:lnTo>
                  <a:pt x="450897" y="142715"/>
                </a:lnTo>
                <a:lnTo>
                  <a:pt x="514922" y="106323"/>
                </a:lnTo>
                <a:lnTo>
                  <a:pt x="581912" y="74856"/>
                </a:lnTo>
                <a:lnTo>
                  <a:pt x="651621" y="48561"/>
                </a:lnTo>
                <a:lnTo>
                  <a:pt x="723806" y="27683"/>
                </a:lnTo>
                <a:lnTo>
                  <a:pt x="798219" y="12467"/>
                </a:lnTo>
                <a:lnTo>
                  <a:pt x="874617" y="3157"/>
                </a:lnTo>
                <a:lnTo>
                  <a:pt x="952754" y="0"/>
                </a:lnTo>
                <a:lnTo>
                  <a:pt x="1030889" y="3157"/>
                </a:lnTo>
                <a:lnTo>
                  <a:pt x="1107284" y="12467"/>
                </a:lnTo>
                <a:lnTo>
                  <a:pt x="1181694" y="27683"/>
                </a:lnTo>
                <a:lnTo>
                  <a:pt x="1253873" y="48561"/>
                </a:lnTo>
                <a:lnTo>
                  <a:pt x="1323576" y="74856"/>
                </a:lnTo>
                <a:lnTo>
                  <a:pt x="1390558" y="106323"/>
                </a:lnTo>
                <a:lnTo>
                  <a:pt x="1454574" y="142715"/>
                </a:lnTo>
                <a:lnTo>
                  <a:pt x="1515380" y="183790"/>
                </a:lnTo>
                <a:lnTo>
                  <a:pt x="1572729" y="229301"/>
                </a:lnTo>
                <a:lnTo>
                  <a:pt x="1626377" y="279003"/>
                </a:lnTo>
                <a:lnTo>
                  <a:pt x="1676079" y="332651"/>
                </a:lnTo>
                <a:lnTo>
                  <a:pt x="1721590" y="390000"/>
                </a:lnTo>
                <a:lnTo>
                  <a:pt x="1762665" y="450806"/>
                </a:lnTo>
                <a:lnTo>
                  <a:pt x="1799057" y="514822"/>
                </a:lnTo>
                <a:lnTo>
                  <a:pt x="1830524" y="581804"/>
                </a:lnTo>
                <a:lnTo>
                  <a:pt x="1856819" y="651507"/>
                </a:lnTo>
                <a:lnTo>
                  <a:pt x="1877697" y="723686"/>
                </a:lnTo>
                <a:lnTo>
                  <a:pt x="1892913" y="798096"/>
                </a:lnTo>
                <a:lnTo>
                  <a:pt x="1902223" y="874491"/>
                </a:lnTo>
                <a:lnTo>
                  <a:pt x="1905381" y="952626"/>
                </a:lnTo>
                <a:lnTo>
                  <a:pt x="1902223" y="1030763"/>
                </a:lnTo>
                <a:lnTo>
                  <a:pt x="1892913" y="1107161"/>
                </a:lnTo>
                <a:lnTo>
                  <a:pt x="1877697" y="1181574"/>
                </a:lnTo>
                <a:lnTo>
                  <a:pt x="1856819" y="1253759"/>
                </a:lnTo>
                <a:lnTo>
                  <a:pt x="1830524" y="1323468"/>
                </a:lnTo>
                <a:lnTo>
                  <a:pt x="1799057" y="1390458"/>
                </a:lnTo>
                <a:lnTo>
                  <a:pt x="1762665" y="1454483"/>
                </a:lnTo>
                <a:lnTo>
                  <a:pt x="1721590" y="1515297"/>
                </a:lnTo>
                <a:lnTo>
                  <a:pt x="1676079" y="1572656"/>
                </a:lnTo>
                <a:lnTo>
                  <a:pt x="1626377" y="1626314"/>
                </a:lnTo>
                <a:lnTo>
                  <a:pt x="1572729" y="1676025"/>
                </a:lnTo>
                <a:lnTo>
                  <a:pt x="1515380" y="1721545"/>
                </a:lnTo>
                <a:lnTo>
                  <a:pt x="1454574" y="1762629"/>
                </a:lnTo>
                <a:lnTo>
                  <a:pt x="1390558" y="1799030"/>
                </a:lnTo>
                <a:lnTo>
                  <a:pt x="1323576" y="1830504"/>
                </a:lnTo>
                <a:lnTo>
                  <a:pt x="1253873" y="1856806"/>
                </a:lnTo>
                <a:lnTo>
                  <a:pt x="1181694" y="1877689"/>
                </a:lnTo>
                <a:lnTo>
                  <a:pt x="1107284" y="1892910"/>
                </a:lnTo>
                <a:lnTo>
                  <a:pt x="1030889" y="1902222"/>
                </a:lnTo>
                <a:lnTo>
                  <a:pt x="952754" y="1905381"/>
                </a:lnTo>
                <a:lnTo>
                  <a:pt x="874617" y="1902222"/>
                </a:lnTo>
                <a:lnTo>
                  <a:pt x="798219" y="1892910"/>
                </a:lnTo>
                <a:lnTo>
                  <a:pt x="723806" y="1877689"/>
                </a:lnTo>
                <a:lnTo>
                  <a:pt x="651621" y="1856806"/>
                </a:lnTo>
                <a:lnTo>
                  <a:pt x="581912" y="1830504"/>
                </a:lnTo>
                <a:lnTo>
                  <a:pt x="514922" y="1799030"/>
                </a:lnTo>
                <a:lnTo>
                  <a:pt x="450897" y="1762629"/>
                </a:lnTo>
                <a:lnTo>
                  <a:pt x="390083" y="1721545"/>
                </a:lnTo>
                <a:lnTo>
                  <a:pt x="332724" y="1676025"/>
                </a:lnTo>
                <a:lnTo>
                  <a:pt x="279066" y="1626314"/>
                </a:lnTo>
                <a:lnTo>
                  <a:pt x="229355" y="1572656"/>
                </a:lnTo>
                <a:lnTo>
                  <a:pt x="183835" y="1515297"/>
                </a:lnTo>
                <a:lnTo>
                  <a:pt x="142751" y="1454483"/>
                </a:lnTo>
                <a:lnTo>
                  <a:pt x="106350" y="1390458"/>
                </a:lnTo>
                <a:lnTo>
                  <a:pt x="74876" y="1323468"/>
                </a:lnTo>
                <a:lnTo>
                  <a:pt x="48574" y="1253759"/>
                </a:lnTo>
                <a:lnTo>
                  <a:pt x="27691" y="1181574"/>
                </a:lnTo>
                <a:lnTo>
                  <a:pt x="12470" y="1107161"/>
                </a:lnTo>
                <a:lnTo>
                  <a:pt x="3158" y="1030763"/>
                </a:lnTo>
                <a:lnTo>
                  <a:pt x="0" y="952626"/>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 name="object 9"/>
          <p:cNvSpPr/>
          <p:nvPr/>
        </p:nvSpPr>
        <p:spPr>
          <a:xfrm>
            <a:off x="4798123" y="2236565"/>
            <a:ext cx="1337310" cy="1337310"/>
          </a:xfrm>
          <a:custGeom>
            <a:avLst/>
            <a:gdLst/>
            <a:ahLst/>
            <a:cxnLst/>
            <a:rect l="l" t="t" r="r" b="b"/>
            <a:pathLst>
              <a:path w="1783079" h="1783079">
                <a:moveTo>
                  <a:pt x="891540" y="0"/>
                </a:moveTo>
                <a:lnTo>
                  <a:pt x="818420" y="2955"/>
                </a:lnTo>
                <a:lnTo>
                  <a:pt x="746928" y="11668"/>
                </a:lnTo>
                <a:lnTo>
                  <a:pt x="677294" y="25910"/>
                </a:lnTo>
                <a:lnTo>
                  <a:pt x="609746" y="45451"/>
                </a:lnTo>
                <a:lnTo>
                  <a:pt x="544514" y="70062"/>
                </a:lnTo>
                <a:lnTo>
                  <a:pt x="481828" y="99513"/>
                </a:lnTo>
                <a:lnTo>
                  <a:pt x="421916" y="133574"/>
                </a:lnTo>
                <a:lnTo>
                  <a:pt x="365010" y="172016"/>
                </a:lnTo>
                <a:lnTo>
                  <a:pt x="311337" y="214611"/>
                </a:lnTo>
                <a:lnTo>
                  <a:pt x="261127" y="261127"/>
                </a:lnTo>
                <a:lnTo>
                  <a:pt x="214611" y="311337"/>
                </a:lnTo>
                <a:lnTo>
                  <a:pt x="172016" y="365010"/>
                </a:lnTo>
                <a:lnTo>
                  <a:pt x="133574" y="421916"/>
                </a:lnTo>
                <a:lnTo>
                  <a:pt x="99513" y="481828"/>
                </a:lnTo>
                <a:lnTo>
                  <a:pt x="70062" y="544514"/>
                </a:lnTo>
                <a:lnTo>
                  <a:pt x="45451" y="609746"/>
                </a:lnTo>
                <a:lnTo>
                  <a:pt x="25910" y="677294"/>
                </a:lnTo>
                <a:lnTo>
                  <a:pt x="11668" y="746928"/>
                </a:lnTo>
                <a:lnTo>
                  <a:pt x="2955" y="818420"/>
                </a:lnTo>
                <a:lnTo>
                  <a:pt x="0" y="891539"/>
                </a:lnTo>
                <a:lnTo>
                  <a:pt x="2955" y="964659"/>
                </a:lnTo>
                <a:lnTo>
                  <a:pt x="11668" y="1036151"/>
                </a:lnTo>
                <a:lnTo>
                  <a:pt x="25910" y="1105785"/>
                </a:lnTo>
                <a:lnTo>
                  <a:pt x="45451" y="1173333"/>
                </a:lnTo>
                <a:lnTo>
                  <a:pt x="70062" y="1238565"/>
                </a:lnTo>
                <a:lnTo>
                  <a:pt x="99513" y="1301251"/>
                </a:lnTo>
                <a:lnTo>
                  <a:pt x="133574" y="1361163"/>
                </a:lnTo>
                <a:lnTo>
                  <a:pt x="172016" y="1418069"/>
                </a:lnTo>
                <a:lnTo>
                  <a:pt x="214611" y="1471742"/>
                </a:lnTo>
                <a:lnTo>
                  <a:pt x="261127" y="1521952"/>
                </a:lnTo>
                <a:lnTo>
                  <a:pt x="311337" y="1568468"/>
                </a:lnTo>
                <a:lnTo>
                  <a:pt x="365010" y="1611063"/>
                </a:lnTo>
                <a:lnTo>
                  <a:pt x="421916" y="1649505"/>
                </a:lnTo>
                <a:lnTo>
                  <a:pt x="481828" y="1683566"/>
                </a:lnTo>
                <a:lnTo>
                  <a:pt x="544514" y="1713017"/>
                </a:lnTo>
                <a:lnTo>
                  <a:pt x="609746" y="1737628"/>
                </a:lnTo>
                <a:lnTo>
                  <a:pt x="677294" y="1757169"/>
                </a:lnTo>
                <a:lnTo>
                  <a:pt x="746928" y="1771411"/>
                </a:lnTo>
                <a:lnTo>
                  <a:pt x="818420" y="1780124"/>
                </a:lnTo>
                <a:lnTo>
                  <a:pt x="891540" y="1783080"/>
                </a:lnTo>
                <a:lnTo>
                  <a:pt x="964659" y="1780124"/>
                </a:lnTo>
                <a:lnTo>
                  <a:pt x="1036151" y="1771411"/>
                </a:lnTo>
                <a:lnTo>
                  <a:pt x="1105785" y="1757169"/>
                </a:lnTo>
                <a:lnTo>
                  <a:pt x="1173333" y="1737628"/>
                </a:lnTo>
                <a:lnTo>
                  <a:pt x="1238565" y="1713017"/>
                </a:lnTo>
                <a:lnTo>
                  <a:pt x="1301251" y="1683566"/>
                </a:lnTo>
                <a:lnTo>
                  <a:pt x="1361163" y="1649505"/>
                </a:lnTo>
                <a:lnTo>
                  <a:pt x="1418069" y="1611063"/>
                </a:lnTo>
                <a:lnTo>
                  <a:pt x="1471742" y="1568468"/>
                </a:lnTo>
                <a:lnTo>
                  <a:pt x="1521952" y="1521952"/>
                </a:lnTo>
                <a:lnTo>
                  <a:pt x="1568468" y="1471742"/>
                </a:lnTo>
                <a:lnTo>
                  <a:pt x="1611063" y="1418069"/>
                </a:lnTo>
                <a:lnTo>
                  <a:pt x="1649505" y="1361163"/>
                </a:lnTo>
                <a:lnTo>
                  <a:pt x="1683566" y="1301251"/>
                </a:lnTo>
                <a:lnTo>
                  <a:pt x="1713017" y="1238565"/>
                </a:lnTo>
                <a:lnTo>
                  <a:pt x="1737628" y="1173333"/>
                </a:lnTo>
                <a:lnTo>
                  <a:pt x="1757169" y="1105785"/>
                </a:lnTo>
                <a:lnTo>
                  <a:pt x="1771411" y="1036151"/>
                </a:lnTo>
                <a:lnTo>
                  <a:pt x="1780124" y="964659"/>
                </a:lnTo>
                <a:lnTo>
                  <a:pt x="1783079" y="891539"/>
                </a:lnTo>
                <a:lnTo>
                  <a:pt x="1780124" y="818420"/>
                </a:lnTo>
                <a:lnTo>
                  <a:pt x="1771411" y="746928"/>
                </a:lnTo>
                <a:lnTo>
                  <a:pt x="1757169" y="677294"/>
                </a:lnTo>
                <a:lnTo>
                  <a:pt x="1737628" y="609746"/>
                </a:lnTo>
                <a:lnTo>
                  <a:pt x="1713017" y="544514"/>
                </a:lnTo>
                <a:lnTo>
                  <a:pt x="1683566" y="481828"/>
                </a:lnTo>
                <a:lnTo>
                  <a:pt x="1649505" y="421916"/>
                </a:lnTo>
                <a:lnTo>
                  <a:pt x="1611063" y="365010"/>
                </a:lnTo>
                <a:lnTo>
                  <a:pt x="1568468" y="311337"/>
                </a:lnTo>
                <a:lnTo>
                  <a:pt x="1521952" y="261127"/>
                </a:lnTo>
                <a:lnTo>
                  <a:pt x="1471742" y="214611"/>
                </a:lnTo>
                <a:lnTo>
                  <a:pt x="1418069" y="172016"/>
                </a:lnTo>
                <a:lnTo>
                  <a:pt x="1361163" y="133574"/>
                </a:lnTo>
                <a:lnTo>
                  <a:pt x="1301251" y="99513"/>
                </a:lnTo>
                <a:lnTo>
                  <a:pt x="1238565" y="70062"/>
                </a:lnTo>
                <a:lnTo>
                  <a:pt x="1173333" y="45451"/>
                </a:lnTo>
                <a:lnTo>
                  <a:pt x="1105785" y="25910"/>
                </a:lnTo>
                <a:lnTo>
                  <a:pt x="1036151" y="11668"/>
                </a:lnTo>
                <a:lnTo>
                  <a:pt x="964659" y="2955"/>
                </a:lnTo>
                <a:lnTo>
                  <a:pt x="891540" y="0"/>
                </a:lnTo>
                <a:close/>
              </a:path>
            </a:pathLst>
          </a:custGeom>
          <a:solidFill>
            <a:srgbClr val="85BB2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 name="object 10"/>
          <p:cNvSpPr/>
          <p:nvPr/>
        </p:nvSpPr>
        <p:spPr>
          <a:xfrm>
            <a:off x="4798123" y="2236565"/>
            <a:ext cx="1337310" cy="1337310"/>
          </a:xfrm>
          <a:custGeom>
            <a:avLst/>
            <a:gdLst/>
            <a:ahLst/>
            <a:cxnLst/>
            <a:rect l="l" t="t" r="r" b="b"/>
            <a:pathLst>
              <a:path w="1783079" h="1783079">
                <a:moveTo>
                  <a:pt x="0" y="891539"/>
                </a:moveTo>
                <a:lnTo>
                  <a:pt x="2955" y="818420"/>
                </a:lnTo>
                <a:lnTo>
                  <a:pt x="11668" y="746928"/>
                </a:lnTo>
                <a:lnTo>
                  <a:pt x="25910" y="677294"/>
                </a:lnTo>
                <a:lnTo>
                  <a:pt x="45451" y="609746"/>
                </a:lnTo>
                <a:lnTo>
                  <a:pt x="70062" y="544514"/>
                </a:lnTo>
                <a:lnTo>
                  <a:pt x="99513" y="481828"/>
                </a:lnTo>
                <a:lnTo>
                  <a:pt x="133574" y="421916"/>
                </a:lnTo>
                <a:lnTo>
                  <a:pt x="172016" y="365010"/>
                </a:lnTo>
                <a:lnTo>
                  <a:pt x="214611" y="311337"/>
                </a:lnTo>
                <a:lnTo>
                  <a:pt x="261127" y="261127"/>
                </a:lnTo>
                <a:lnTo>
                  <a:pt x="311337" y="214611"/>
                </a:lnTo>
                <a:lnTo>
                  <a:pt x="365010" y="172016"/>
                </a:lnTo>
                <a:lnTo>
                  <a:pt x="421916" y="133574"/>
                </a:lnTo>
                <a:lnTo>
                  <a:pt x="481828" y="99513"/>
                </a:lnTo>
                <a:lnTo>
                  <a:pt x="544514" y="70062"/>
                </a:lnTo>
                <a:lnTo>
                  <a:pt x="609746" y="45451"/>
                </a:lnTo>
                <a:lnTo>
                  <a:pt x="677294" y="25910"/>
                </a:lnTo>
                <a:lnTo>
                  <a:pt x="746928" y="11668"/>
                </a:lnTo>
                <a:lnTo>
                  <a:pt x="818420" y="2955"/>
                </a:lnTo>
                <a:lnTo>
                  <a:pt x="891540" y="0"/>
                </a:lnTo>
                <a:lnTo>
                  <a:pt x="964659" y="2955"/>
                </a:lnTo>
                <a:lnTo>
                  <a:pt x="1036151" y="11668"/>
                </a:lnTo>
                <a:lnTo>
                  <a:pt x="1105785" y="25910"/>
                </a:lnTo>
                <a:lnTo>
                  <a:pt x="1173333" y="45451"/>
                </a:lnTo>
                <a:lnTo>
                  <a:pt x="1238565" y="70062"/>
                </a:lnTo>
                <a:lnTo>
                  <a:pt x="1301251" y="99513"/>
                </a:lnTo>
                <a:lnTo>
                  <a:pt x="1361163" y="133574"/>
                </a:lnTo>
                <a:lnTo>
                  <a:pt x="1418069" y="172016"/>
                </a:lnTo>
                <a:lnTo>
                  <a:pt x="1471742" y="214611"/>
                </a:lnTo>
                <a:lnTo>
                  <a:pt x="1521952" y="261127"/>
                </a:lnTo>
                <a:lnTo>
                  <a:pt x="1568468" y="311337"/>
                </a:lnTo>
                <a:lnTo>
                  <a:pt x="1611063" y="365010"/>
                </a:lnTo>
                <a:lnTo>
                  <a:pt x="1649505" y="421916"/>
                </a:lnTo>
                <a:lnTo>
                  <a:pt x="1683566" y="481828"/>
                </a:lnTo>
                <a:lnTo>
                  <a:pt x="1713017" y="544514"/>
                </a:lnTo>
                <a:lnTo>
                  <a:pt x="1737628" y="609746"/>
                </a:lnTo>
                <a:lnTo>
                  <a:pt x="1757169" y="677294"/>
                </a:lnTo>
                <a:lnTo>
                  <a:pt x="1771411" y="746928"/>
                </a:lnTo>
                <a:lnTo>
                  <a:pt x="1780124" y="818420"/>
                </a:lnTo>
                <a:lnTo>
                  <a:pt x="1783079" y="891539"/>
                </a:lnTo>
                <a:lnTo>
                  <a:pt x="1780124" y="964659"/>
                </a:lnTo>
                <a:lnTo>
                  <a:pt x="1771411" y="1036151"/>
                </a:lnTo>
                <a:lnTo>
                  <a:pt x="1757169" y="1105785"/>
                </a:lnTo>
                <a:lnTo>
                  <a:pt x="1737628" y="1173333"/>
                </a:lnTo>
                <a:lnTo>
                  <a:pt x="1713017" y="1238565"/>
                </a:lnTo>
                <a:lnTo>
                  <a:pt x="1683566" y="1301251"/>
                </a:lnTo>
                <a:lnTo>
                  <a:pt x="1649505" y="1361163"/>
                </a:lnTo>
                <a:lnTo>
                  <a:pt x="1611063" y="1418069"/>
                </a:lnTo>
                <a:lnTo>
                  <a:pt x="1568468" y="1471742"/>
                </a:lnTo>
                <a:lnTo>
                  <a:pt x="1521952" y="1521952"/>
                </a:lnTo>
                <a:lnTo>
                  <a:pt x="1471742" y="1568468"/>
                </a:lnTo>
                <a:lnTo>
                  <a:pt x="1418069" y="1611063"/>
                </a:lnTo>
                <a:lnTo>
                  <a:pt x="1361163" y="1649505"/>
                </a:lnTo>
                <a:lnTo>
                  <a:pt x="1301251" y="1683566"/>
                </a:lnTo>
                <a:lnTo>
                  <a:pt x="1238565" y="1713017"/>
                </a:lnTo>
                <a:lnTo>
                  <a:pt x="1173333" y="1737628"/>
                </a:lnTo>
                <a:lnTo>
                  <a:pt x="1105785" y="1757169"/>
                </a:lnTo>
                <a:lnTo>
                  <a:pt x="1036151" y="1771411"/>
                </a:lnTo>
                <a:lnTo>
                  <a:pt x="964659" y="1780124"/>
                </a:lnTo>
                <a:lnTo>
                  <a:pt x="891540" y="1783080"/>
                </a:lnTo>
                <a:lnTo>
                  <a:pt x="818420" y="1780124"/>
                </a:lnTo>
                <a:lnTo>
                  <a:pt x="746928" y="1771411"/>
                </a:lnTo>
                <a:lnTo>
                  <a:pt x="677294" y="1757169"/>
                </a:lnTo>
                <a:lnTo>
                  <a:pt x="609746" y="1737628"/>
                </a:lnTo>
                <a:lnTo>
                  <a:pt x="544514" y="1713017"/>
                </a:lnTo>
                <a:lnTo>
                  <a:pt x="481828" y="1683566"/>
                </a:lnTo>
                <a:lnTo>
                  <a:pt x="421916" y="1649505"/>
                </a:lnTo>
                <a:lnTo>
                  <a:pt x="365010" y="1611063"/>
                </a:lnTo>
                <a:lnTo>
                  <a:pt x="311337" y="1568468"/>
                </a:lnTo>
                <a:lnTo>
                  <a:pt x="261127" y="1521952"/>
                </a:lnTo>
                <a:lnTo>
                  <a:pt x="214611" y="1471742"/>
                </a:lnTo>
                <a:lnTo>
                  <a:pt x="172016" y="1418069"/>
                </a:lnTo>
                <a:lnTo>
                  <a:pt x="133574" y="1361163"/>
                </a:lnTo>
                <a:lnTo>
                  <a:pt x="99513" y="1301251"/>
                </a:lnTo>
                <a:lnTo>
                  <a:pt x="70062" y="1238565"/>
                </a:lnTo>
                <a:lnTo>
                  <a:pt x="45451" y="1173333"/>
                </a:lnTo>
                <a:lnTo>
                  <a:pt x="25910" y="1105785"/>
                </a:lnTo>
                <a:lnTo>
                  <a:pt x="11668" y="1036151"/>
                </a:lnTo>
                <a:lnTo>
                  <a:pt x="2955" y="964659"/>
                </a:lnTo>
                <a:lnTo>
                  <a:pt x="0" y="891539"/>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 name="object 11"/>
          <p:cNvSpPr/>
          <p:nvPr/>
        </p:nvSpPr>
        <p:spPr>
          <a:xfrm>
            <a:off x="4706398" y="4174713"/>
            <a:ext cx="1429226" cy="1429226"/>
          </a:xfrm>
          <a:custGeom>
            <a:avLst/>
            <a:gdLst/>
            <a:ahLst/>
            <a:cxnLst/>
            <a:rect l="l" t="t" r="r" b="b"/>
            <a:pathLst>
              <a:path w="1905634" h="1905635">
                <a:moveTo>
                  <a:pt x="952626" y="0"/>
                </a:moveTo>
                <a:lnTo>
                  <a:pt x="874491" y="3157"/>
                </a:lnTo>
                <a:lnTo>
                  <a:pt x="798096" y="12467"/>
                </a:lnTo>
                <a:lnTo>
                  <a:pt x="723686" y="27683"/>
                </a:lnTo>
                <a:lnTo>
                  <a:pt x="651507" y="48561"/>
                </a:lnTo>
                <a:lnTo>
                  <a:pt x="581804" y="74856"/>
                </a:lnTo>
                <a:lnTo>
                  <a:pt x="514822" y="106323"/>
                </a:lnTo>
                <a:lnTo>
                  <a:pt x="450806" y="142715"/>
                </a:lnTo>
                <a:lnTo>
                  <a:pt x="390000" y="183790"/>
                </a:lnTo>
                <a:lnTo>
                  <a:pt x="332651" y="229301"/>
                </a:lnTo>
                <a:lnTo>
                  <a:pt x="279003" y="279003"/>
                </a:lnTo>
                <a:lnTo>
                  <a:pt x="229301" y="332651"/>
                </a:lnTo>
                <a:lnTo>
                  <a:pt x="183790" y="390000"/>
                </a:lnTo>
                <a:lnTo>
                  <a:pt x="142715" y="450806"/>
                </a:lnTo>
                <a:lnTo>
                  <a:pt x="106323" y="514822"/>
                </a:lnTo>
                <a:lnTo>
                  <a:pt x="74856" y="581804"/>
                </a:lnTo>
                <a:lnTo>
                  <a:pt x="48561" y="651507"/>
                </a:lnTo>
                <a:lnTo>
                  <a:pt x="27683" y="723686"/>
                </a:lnTo>
                <a:lnTo>
                  <a:pt x="12467" y="798096"/>
                </a:lnTo>
                <a:lnTo>
                  <a:pt x="3157" y="874491"/>
                </a:lnTo>
                <a:lnTo>
                  <a:pt x="0" y="952627"/>
                </a:lnTo>
                <a:lnTo>
                  <a:pt x="3157" y="1030764"/>
                </a:lnTo>
                <a:lnTo>
                  <a:pt x="12467" y="1107162"/>
                </a:lnTo>
                <a:lnTo>
                  <a:pt x="27683" y="1181575"/>
                </a:lnTo>
                <a:lnTo>
                  <a:pt x="48561" y="1253758"/>
                </a:lnTo>
                <a:lnTo>
                  <a:pt x="74856" y="1323466"/>
                </a:lnTo>
                <a:lnTo>
                  <a:pt x="106323" y="1390453"/>
                </a:lnTo>
                <a:lnTo>
                  <a:pt x="142715" y="1454474"/>
                </a:lnTo>
                <a:lnTo>
                  <a:pt x="183790" y="1515285"/>
                </a:lnTo>
                <a:lnTo>
                  <a:pt x="229301" y="1572640"/>
                </a:lnTo>
                <a:lnTo>
                  <a:pt x="279003" y="1626293"/>
                </a:lnTo>
                <a:lnTo>
                  <a:pt x="332651" y="1676000"/>
                </a:lnTo>
                <a:lnTo>
                  <a:pt x="390000" y="1721516"/>
                </a:lnTo>
                <a:lnTo>
                  <a:pt x="450806" y="1762595"/>
                </a:lnTo>
                <a:lnTo>
                  <a:pt x="514822" y="1798993"/>
                </a:lnTo>
                <a:lnTo>
                  <a:pt x="581804" y="1830463"/>
                </a:lnTo>
                <a:lnTo>
                  <a:pt x="651507" y="1856761"/>
                </a:lnTo>
                <a:lnTo>
                  <a:pt x="723686" y="1877642"/>
                </a:lnTo>
                <a:lnTo>
                  <a:pt x="798096" y="1892861"/>
                </a:lnTo>
                <a:lnTo>
                  <a:pt x="874491" y="1902172"/>
                </a:lnTo>
                <a:lnTo>
                  <a:pt x="952626" y="1905330"/>
                </a:lnTo>
                <a:lnTo>
                  <a:pt x="1030763" y="1902172"/>
                </a:lnTo>
                <a:lnTo>
                  <a:pt x="1107161" y="1892861"/>
                </a:lnTo>
                <a:lnTo>
                  <a:pt x="1181574" y="1877642"/>
                </a:lnTo>
                <a:lnTo>
                  <a:pt x="1253759" y="1856761"/>
                </a:lnTo>
                <a:lnTo>
                  <a:pt x="1323468" y="1830463"/>
                </a:lnTo>
                <a:lnTo>
                  <a:pt x="1390458" y="1798993"/>
                </a:lnTo>
                <a:lnTo>
                  <a:pt x="1454483" y="1762595"/>
                </a:lnTo>
                <a:lnTo>
                  <a:pt x="1515297" y="1721516"/>
                </a:lnTo>
                <a:lnTo>
                  <a:pt x="1572656" y="1676000"/>
                </a:lnTo>
                <a:lnTo>
                  <a:pt x="1626314" y="1626293"/>
                </a:lnTo>
                <a:lnTo>
                  <a:pt x="1676025" y="1572640"/>
                </a:lnTo>
                <a:lnTo>
                  <a:pt x="1721545" y="1515285"/>
                </a:lnTo>
                <a:lnTo>
                  <a:pt x="1762629" y="1454474"/>
                </a:lnTo>
                <a:lnTo>
                  <a:pt x="1799030" y="1390453"/>
                </a:lnTo>
                <a:lnTo>
                  <a:pt x="1830504" y="1323466"/>
                </a:lnTo>
                <a:lnTo>
                  <a:pt x="1856806" y="1253758"/>
                </a:lnTo>
                <a:lnTo>
                  <a:pt x="1877689" y="1181575"/>
                </a:lnTo>
                <a:lnTo>
                  <a:pt x="1892910" y="1107162"/>
                </a:lnTo>
                <a:lnTo>
                  <a:pt x="1902222" y="1030764"/>
                </a:lnTo>
                <a:lnTo>
                  <a:pt x="1905380" y="952627"/>
                </a:lnTo>
                <a:lnTo>
                  <a:pt x="1902222" y="874491"/>
                </a:lnTo>
                <a:lnTo>
                  <a:pt x="1892910" y="798096"/>
                </a:lnTo>
                <a:lnTo>
                  <a:pt x="1877689" y="723686"/>
                </a:lnTo>
                <a:lnTo>
                  <a:pt x="1856806" y="651507"/>
                </a:lnTo>
                <a:lnTo>
                  <a:pt x="1830504" y="581804"/>
                </a:lnTo>
                <a:lnTo>
                  <a:pt x="1799030" y="514822"/>
                </a:lnTo>
                <a:lnTo>
                  <a:pt x="1762629" y="450806"/>
                </a:lnTo>
                <a:lnTo>
                  <a:pt x="1721545" y="390000"/>
                </a:lnTo>
                <a:lnTo>
                  <a:pt x="1676025" y="332651"/>
                </a:lnTo>
                <a:lnTo>
                  <a:pt x="1626314" y="279003"/>
                </a:lnTo>
                <a:lnTo>
                  <a:pt x="1572656" y="229301"/>
                </a:lnTo>
                <a:lnTo>
                  <a:pt x="1515297" y="183790"/>
                </a:lnTo>
                <a:lnTo>
                  <a:pt x="1454483" y="142715"/>
                </a:lnTo>
                <a:lnTo>
                  <a:pt x="1390458" y="106323"/>
                </a:lnTo>
                <a:lnTo>
                  <a:pt x="1323468" y="74856"/>
                </a:lnTo>
                <a:lnTo>
                  <a:pt x="1253759" y="48561"/>
                </a:lnTo>
                <a:lnTo>
                  <a:pt x="1181574" y="27683"/>
                </a:lnTo>
                <a:lnTo>
                  <a:pt x="1107161" y="12467"/>
                </a:lnTo>
                <a:lnTo>
                  <a:pt x="1030763" y="3157"/>
                </a:lnTo>
                <a:lnTo>
                  <a:pt x="952626" y="0"/>
                </a:lnTo>
                <a:close/>
              </a:path>
            </a:pathLst>
          </a:custGeom>
          <a:solidFill>
            <a:srgbClr val="D9D9D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 name="object 12"/>
          <p:cNvSpPr/>
          <p:nvPr/>
        </p:nvSpPr>
        <p:spPr>
          <a:xfrm>
            <a:off x="4706398" y="4174713"/>
            <a:ext cx="1429226" cy="1429226"/>
          </a:xfrm>
          <a:custGeom>
            <a:avLst/>
            <a:gdLst/>
            <a:ahLst/>
            <a:cxnLst/>
            <a:rect l="l" t="t" r="r" b="b"/>
            <a:pathLst>
              <a:path w="1905634" h="1905635">
                <a:moveTo>
                  <a:pt x="0" y="952627"/>
                </a:moveTo>
                <a:lnTo>
                  <a:pt x="3157" y="874491"/>
                </a:lnTo>
                <a:lnTo>
                  <a:pt x="12467" y="798096"/>
                </a:lnTo>
                <a:lnTo>
                  <a:pt x="27683" y="723686"/>
                </a:lnTo>
                <a:lnTo>
                  <a:pt x="48561" y="651507"/>
                </a:lnTo>
                <a:lnTo>
                  <a:pt x="74856" y="581804"/>
                </a:lnTo>
                <a:lnTo>
                  <a:pt x="106323" y="514822"/>
                </a:lnTo>
                <a:lnTo>
                  <a:pt x="142715" y="450806"/>
                </a:lnTo>
                <a:lnTo>
                  <a:pt x="183790" y="390000"/>
                </a:lnTo>
                <a:lnTo>
                  <a:pt x="229301" y="332651"/>
                </a:lnTo>
                <a:lnTo>
                  <a:pt x="279003" y="279003"/>
                </a:lnTo>
                <a:lnTo>
                  <a:pt x="332651" y="229301"/>
                </a:lnTo>
                <a:lnTo>
                  <a:pt x="390000" y="183790"/>
                </a:lnTo>
                <a:lnTo>
                  <a:pt x="450806" y="142715"/>
                </a:lnTo>
                <a:lnTo>
                  <a:pt x="514822" y="106323"/>
                </a:lnTo>
                <a:lnTo>
                  <a:pt x="581804" y="74856"/>
                </a:lnTo>
                <a:lnTo>
                  <a:pt x="651507" y="48561"/>
                </a:lnTo>
                <a:lnTo>
                  <a:pt x="723686" y="27683"/>
                </a:lnTo>
                <a:lnTo>
                  <a:pt x="798096" y="12467"/>
                </a:lnTo>
                <a:lnTo>
                  <a:pt x="874491" y="3157"/>
                </a:lnTo>
                <a:lnTo>
                  <a:pt x="952626" y="0"/>
                </a:lnTo>
                <a:lnTo>
                  <a:pt x="1030763" y="3157"/>
                </a:lnTo>
                <a:lnTo>
                  <a:pt x="1107161" y="12467"/>
                </a:lnTo>
                <a:lnTo>
                  <a:pt x="1181574" y="27683"/>
                </a:lnTo>
                <a:lnTo>
                  <a:pt x="1253759" y="48561"/>
                </a:lnTo>
                <a:lnTo>
                  <a:pt x="1323468" y="74856"/>
                </a:lnTo>
                <a:lnTo>
                  <a:pt x="1390458" y="106323"/>
                </a:lnTo>
                <a:lnTo>
                  <a:pt x="1454483" y="142715"/>
                </a:lnTo>
                <a:lnTo>
                  <a:pt x="1515297" y="183790"/>
                </a:lnTo>
                <a:lnTo>
                  <a:pt x="1572656" y="229301"/>
                </a:lnTo>
                <a:lnTo>
                  <a:pt x="1626314" y="279003"/>
                </a:lnTo>
                <a:lnTo>
                  <a:pt x="1676025" y="332651"/>
                </a:lnTo>
                <a:lnTo>
                  <a:pt x="1721545" y="390000"/>
                </a:lnTo>
                <a:lnTo>
                  <a:pt x="1762629" y="450806"/>
                </a:lnTo>
                <a:lnTo>
                  <a:pt x="1799030" y="514822"/>
                </a:lnTo>
                <a:lnTo>
                  <a:pt x="1830504" y="581804"/>
                </a:lnTo>
                <a:lnTo>
                  <a:pt x="1856806" y="651507"/>
                </a:lnTo>
                <a:lnTo>
                  <a:pt x="1877689" y="723686"/>
                </a:lnTo>
                <a:lnTo>
                  <a:pt x="1892910" y="798096"/>
                </a:lnTo>
                <a:lnTo>
                  <a:pt x="1902222" y="874491"/>
                </a:lnTo>
                <a:lnTo>
                  <a:pt x="1905380" y="952627"/>
                </a:lnTo>
                <a:lnTo>
                  <a:pt x="1902222" y="1030764"/>
                </a:lnTo>
                <a:lnTo>
                  <a:pt x="1892910" y="1107162"/>
                </a:lnTo>
                <a:lnTo>
                  <a:pt x="1877689" y="1181575"/>
                </a:lnTo>
                <a:lnTo>
                  <a:pt x="1856806" y="1253758"/>
                </a:lnTo>
                <a:lnTo>
                  <a:pt x="1830504" y="1323466"/>
                </a:lnTo>
                <a:lnTo>
                  <a:pt x="1799030" y="1390453"/>
                </a:lnTo>
                <a:lnTo>
                  <a:pt x="1762629" y="1454474"/>
                </a:lnTo>
                <a:lnTo>
                  <a:pt x="1721545" y="1515285"/>
                </a:lnTo>
                <a:lnTo>
                  <a:pt x="1676025" y="1572640"/>
                </a:lnTo>
                <a:lnTo>
                  <a:pt x="1626314" y="1626293"/>
                </a:lnTo>
                <a:lnTo>
                  <a:pt x="1572656" y="1676000"/>
                </a:lnTo>
                <a:lnTo>
                  <a:pt x="1515297" y="1721516"/>
                </a:lnTo>
                <a:lnTo>
                  <a:pt x="1454483" y="1762595"/>
                </a:lnTo>
                <a:lnTo>
                  <a:pt x="1390458" y="1798993"/>
                </a:lnTo>
                <a:lnTo>
                  <a:pt x="1323468" y="1830463"/>
                </a:lnTo>
                <a:lnTo>
                  <a:pt x="1253759" y="1856761"/>
                </a:lnTo>
                <a:lnTo>
                  <a:pt x="1181574" y="1877642"/>
                </a:lnTo>
                <a:lnTo>
                  <a:pt x="1107161" y="1892861"/>
                </a:lnTo>
                <a:lnTo>
                  <a:pt x="1030763" y="1902172"/>
                </a:lnTo>
                <a:lnTo>
                  <a:pt x="952626" y="1905330"/>
                </a:lnTo>
                <a:lnTo>
                  <a:pt x="874491" y="1902172"/>
                </a:lnTo>
                <a:lnTo>
                  <a:pt x="798096" y="1892861"/>
                </a:lnTo>
                <a:lnTo>
                  <a:pt x="723686" y="1877642"/>
                </a:lnTo>
                <a:lnTo>
                  <a:pt x="651507" y="1856761"/>
                </a:lnTo>
                <a:lnTo>
                  <a:pt x="581804" y="1830463"/>
                </a:lnTo>
                <a:lnTo>
                  <a:pt x="514822" y="1798993"/>
                </a:lnTo>
                <a:lnTo>
                  <a:pt x="450806" y="1762595"/>
                </a:lnTo>
                <a:lnTo>
                  <a:pt x="390000" y="1721516"/>
                </a:lnTo>
                <a:lnTo>
                  <a:pt x="332651" y="1676000"/>
                </a:lnTo>
                <a:lnTo>
                  <a:pt x="279003" y="1626293"/>
                </a:lnTo>
                <a:lnTo>
                  <a:pt x="229301" y="1572640"/>
                </a:lnTo>
                <a:lnTo>
                  <a:pt x="183790" y="1515285"/>
                </a:lnTo>
                <a:lnTo>
                  <a:pt x="142715" y="1454474"/>
                </a:lnTo>
                <a:lnTo>
                  <a:pt x="106323" y="1390453"/>
                </a:lnTo>
                <a:lnTo>
                  <a:pt x="74856" y="1323466"/>
                </a:lnTo>
                <a:lnTo>
                  <a:pt x="48561" y="1253758"/>
                </a:lnTo>
                <a:lnTo>
                  <a:pt x="27683" y="1181575"/>
                </a:lnTo>
                <a:lnTo>
                  <a:pt x="12467" y="1107162"/>
                </a:lnTo>
                <a:lnTo>
                  <a:pt x="3157" y="1030764"/>
                </a:lnTo>
                <a:lnTo>
                  <a:pt x="0" y="952627"/>
                </a:lnTo>
                <a:close/>
              </a:path>
            </a:pathLst>
          </a:custGeom>
          <a:ln w="952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 name="object 13"/>
          <p:cNvSpPr/>
          <p:nvPr/>
        </p:nvSpPr>
        <p:spPr>
          <a:xfrm>
            <a:off x="4752213" y="4220528"/>
            <a:ext cx="1337310" cy="1337310"/>
          </a:xfrm>
          <a:custGeom>
            <a:avLst/>
            <a:gdLst/>
            <a:ahLst/>
            <a:cxnLst/>
            <a:rect l="l" t="t" r="r" b="b"/>
            <a:pathLst>
              <a:path w="1783079" h="1783079">
                <a:moveTo>
                  <a:pt x="891539" y="0"/>
                </a:moveTo>
                <a:lnTo>
                  <a:pt x="818420" y="2955"/>
                </a:lnTo>
                <a:lnTo>
                  <a:pt x="746928" y="11668"/>
                </a:lnTo>
                <a:lnTo>
                  <a:pt x="677294" y="25910"/>
                </a:lnTo>
                <a:lnTo>
                  <a:pt x="609746" y="45451"/>
                </a:lnTo>
                <a:lnTo>
                  <a:pt x="544514" y="70062"/>
                </a:lnTo>
                <a:lnTo>
                  <a:pt x="481828" y="99513"/>
                </a:lnTo>
                <a:lnTo>
                  <a:pt x="421916" y="133574"/>
                </a:lnTo>
                <a:lnTo>
                  <a:pt x="365010" y="172016"/>
                </a:lnTo>
                <a:lnTo>
                  <a:pt x="311337" y="214611"/>
                </a:lnTo>
                <a:lnTo>
                  <a:pt x="261127" y="261127"/>
                </a:lnTo>
                <a:lnTo>
                  <a:pt x="214611" y="311337"/>
                </a:lnTo>
                <a:lnTo>
                  <a:pt x="172016" y="365010"/>
                </a:lnTo>
                <a:lnTo>
                  <a:pt x="133574" y="421916"/>
                </a:lnTo>
                <a:lnTo>
                  <a:pt x="99513" y="481828"/>
                </a:lnTo>
                <a:lnTo>
                  <a:pt x="70062" y="544514"/>
                </a:lnTo>
                <a:lnTo>
                  <a:pt x="45451" y="609746"/>
                </a:lnTo>
                <a:lnTo>
                  <a:pt x="25910" y="677294"/>
                </a:lnTo>
                <a:lnTo>
                  <a:pt x="11668" y="746928"/>
                </a:lnTo>
                <a:lnTo>
                  <a:pt x="2955" y="818420"/>
                </a:lnTo>
                <a:lnTo>
                  <a:pt x="0" y="891539"/>
                </a:lnTo>
                <a:lnTo>
                  <a:pt x="2955" y="964663"/>
                </a:lnTo>
                <a:lnTo>
                  <a:pt x="11668" y="1036157"/>
                </a:lnTo>
                <a:lnTo>
                  <a:pt x="25910" y="1105794"/>
                </a:lnTo>
                <a:lnTo>
                  <a:pt x="45451" y="1173344"/>
                </a:lnTo>
                <a:lnTo>
                  <a:pt x="70062" y="1238578"/>
                </a:lnTo>
                <a:lnTo>
                  <a:pt x="99513" y="1301265"/>
                </a:lnTo>
                <a:lnTo>
                  <a:pt x="133574" y="1361177"/>
                </a:lnTo>
                <a:lnTo>
                  <a:pt x="172016" y="1418085"/>
                </a:lnTo>
                <a:lnTo>
                  <a:pt x="214611" y="1471758"/>
                </a:lnTo>
                <a:lnTo>
                  <a:pt x="261127" y="1521967"/>
                </a:lnTo>
                <a:lnTo>
                  <a:pt x="311337" y="1568484"/>
                </a:lnTo>
                <a:lnTo>
                  <a:pt x="365010" y="1611078"/>
                </a:lnTo>
                <a:lnTo>
                  <a:pt x="421916" y="1649520"/>
                </a:lnTo>
                <a:lnTo>
                  <a:pt x="481828" y="1683581"/>
                </a:lnTo>
                <a:lnTo>
                  <a:pt x="544514" y="1713031"/>
                </a:lnTo>
                <a:lnTo>
                  <a:pt x="609746" y="1737642"/>
                </a:lnTo>
                <a:lnTo>
                  <a:pt x="677294" y="1757182"/>
                </a:lnTo>
                <a:lnTo>
                  <a:pt x="746928" y="1771424"/>
                </a:lnTo>
                <a:lnTo>
                  <a:pt x="818420" y="1780137"/>
                </a:lnTo>
                <a:lnTo>
                  <a:pt x="891539" y="1783092"/>
                </a:lnTo>
                <a:lnTo>
                  <a:pt x="964659" y="1780137"/>
                </a:lnTo>
                <a:lnTo>
                  <a:pt x="1036151" y="1771424"/>
                </a:lnTo>
                <a:lnTo>
                  <a:pt x="1105785" y="1757182"/>
                </a:lnTo>
                <a:lnTo>
                  <a:pt x="1173333" y="1737642"/>
                </a:lnTo>
                <a:lnTo>
                  <a:pt x="1238565" y="1713031"/>
                </a:lnTo>
                <a:lnTo>
                  <a:pt x="1301251" y="1683581"/>
                </a:lnTo>
                <a:lnTo>
                  <a:pt x="1361163" y="1649520"/>
                </a:lnTo>
                <a:lnTo>
                  <a:pt x="1418069" y="1611078"/>
                </a:lnTo>
                <a:lnTo>
                  <a:pt x="1471742" y="1568484"/>
                </a:lnTo>
                <a:lnTo>
                  <a:pt x="1521952" y="1521967"/>
                </a:lnTo>
                <a:lnTo>
                  <a:pt x="1568468" y="1471758"/>
                </a:lnTo>
                <a:lnTo>
                  <a:pt x="1611063" y="1418085"/>
                </a:lnTo>
                <a:lnTo>
                  <a:pt x="1649505" y="1361177"/>
                </a:lnTo>
                <a:lnTo>
                  <a:pt x="1683566" y="1301265"/>
                </a:lnTo>
                <a:lnTo>
                  <a:pt x="1713017" y="1238578"/>
                </a:lnTo>
                <a:lnTo>
                  <a:pt x="1737628" y="1173344"/>
                </a:lnTo>
                <a:lnTo>
                  <a:pt x="1757169" y="1105794"/>
                </a:lnTo>
                <a:lnTo>
                  <a:pt x="1771411" y="1036157"/>
                </a:lnTo>
                <a:lnTo>
                  <a:pt x="1780124" y="964663"/>
                </a:lnTo>
                <a:lnTo>
                  <a:pt x="1783080" y="891539"/>
                </a:lnTo>
                <a:lnTo>
                  <a:pt x="1780124" y="818420"/>
                </a:lnTo>
                <a:lnTo>
                  <a:pt x="1771411" y="746928"/>
                </a:lnTo>
                <a:lnTo>
                  <a:pt x="1757169" y="677294"/>
                </a:lnTo>
                <a:lnTo>
                  <a:pt x="1737628" y="609746"/>
                </a:lnTo>
                <a:lnTo>
                  <a:pt x="1713017" y="544514"/>
                </a:lnTo>
                <a:lnTo>
                  <a:pt x="1683566" y="481828"/>
                </a:lnTo>
                <a:lnTo>
                  <a:pt x="1649505" y="421916"/>
                </a:lnTo>
                <a:lnTo>
                  <a:pt x="1611063" y="365010"/>
                </a:lnTo>
                <a:lnTo>
                  <a:pt x="1568468" y="311337"/>
                </a:lnTo>
                <a:lnTo>
                  <a:pt x="1521952" y="261127"/>
                </a:lnTo>
                <a:lnTo>
                  <a:pt x="1471742" y="214611"/>
                </a:lnTo>
                <a:lnTo>
                  <a:pt x="1418069" y="172016"/>
                </a:lnTo>
                <a:lnTo>
                  <a:pt x="1361163" y="133574"/>
                </a:lnTo>
                <a:lnTo>
                  <a:pt x="1301251" y="99513"/>
                </a:lnTo>
                <a:lnTo>
                  <a:pt x="1238565" y="70062"/>
                </a:lnTo>
                <a:lnTo>
                  <a:pt x="1173333" y="45451"/>
                </a:lnTo>
                <a:lnTo>
                  <a:pt x="1105785" y="25910"/>
                </a:lnTo>
                <a:lnTo>
                  <a:pt x="1036151" y="11668"/>
                </a:lnTo>
                <a:lnTo>
                  <a:pt x="964659" y="2955"/>
                </a:lnTo>
                <a:lnTo>
                  <a:pt x="891539" y="0"/>
                </a:lnTo>
                <a:close/>
              </a:path>
            </a:pathLst>
          </a:custGeom>
          <a:solidFill>
            <a:srgbClr val="0096A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 name="object 14"/>
          <p:cNvSpPr/>
          <p:nvPr/>
        </p:nvSpPr>
        <p:spPr>
          <a:xfrm>
            <a:off x="4752213" y="4220528"/>
            <a:ext cx="1337310" cy="1337310"/>
          </a:xfrm>
          <a:custGeom>
            <a:avLst/>
            <a:gdLst/>
            <a:ahLst/>
            <a:cxnLst/>
            <a:rect l="l" t="t" r="r" b="b"/>
            <a:pathLst>
              <a:path w="1783079" h="1783079">
                <a:moveTo>
                  <a:pt x="0" y="891539"/>
                </a:moveTo>
                <a:lnTo>
                  <a:pt x="2955" y="818420"/>
                </a:lnTo>
                <a:lnTo>
                  <a:pt x="11668" y="746928"/>
                </a:lnTo>
                <a:lnTo>
                  <a:pt x="25910" y="677294"/>
                </a:lnTo>
                <a:lnTo>
                  <a:pt x="45451" y="609746"/>
                </a:lnTo>
                <a:lnTo>
                  <a:pt x="70062" y="544514"/>
                </a:lnTo>
                <a:lnTo>
                  <a:pt x="99513" y="481828"/>
                </a:lnTo>
                <a:lnTo>
                  <a:pt x="133574" y="421916"/>
                </a:lnTo>
                <a:lnTo>
                  <a:pt x="172016" y="365010"/>
                </a:lnTo>
                <a:lnTo>
                  <a:pt x="214611" y="311337"/>
                </a:lnTo>
                <a:lnTo>
                  <a:pt x="261127" y="261127"/>
                </a:lnTo>
                <a:lnTo>
                  <a:pt x="311337" y="214611"/>
                </a:lnTo>
                <a:lnTo>
                  <a:pt x="365010" y="172016"/>
                </a:lnTo>
                <a:lnTo>
                  <a:pt x="421916" y="133574"/>
                </a:lnTo>
                <a:lnTo>
                  <a:pt x="481828" y="99513"/>
                </a:lnTo>
                <a:lnTo>
                  <a:pt x="544514" y="70062"/>
                </a:lnTo>
                <a:lnTo>
                  <a:pt x="609746" y="45451"/>
                </a:lnTo>
                <a:lnTo>
                  <a:pt x="677294" y="25910"/>
                </a:lnTo>
                <a:lnTo>
                  <a:pt x="746928" y="11668"/>
                </a:lnTo>
                <a:lnTo>
                  <a:pt x="818420" y="2955"/>
                </a:lnTo>
                <a:lnTo>
                  <a:pt x="891539" y="0"/>
                </a:lnTo>
                <a:lnTo>
                  <a:pt x="964659" y="2955"/>
                </a:lnTo>
                <a:lnTo>
                  <a:pt x="1036151" y="11668"/>
                </a:lnTo>
                <a:lnTo>
                  <a:pt x="1105785" y="25910"/>
                </a:lnTo>
                <a:lnTo>
                  <a:pt x="1173333" y="45451"/>
                </a:lnTo>
                <a:lnTo>
                  <a:pt x="1238565" y="70062"/>
                </a:lnTo>
                <a:lnTo>
                  <a:pt x="1301251" y="99513"/>
                </a:lnTo>
                <a:lnTo>
                  <a:pt x="1361163" y="133574"/>
                </a:lnTo>
                <a:lnTo>
                  <a:pt x="1418069" y="172016"/>
                </a:lnTo>
                <a:lnTo>
                  <a:pt x="1471742" y="214611"/>
                </a:lnTo>
                <a:lnTo>
                  <a:pt x="1521952" y="261127"/>
                </a:lnTo>
                <a:lnTo>
                  <a:pt x="1568468" y="311337"/>
                </a:lnTo>
                <a:lnTo>
                  <a:pt x="1611063" y="365010"/>
                </a:lnTo>
                <a:lnTo>
                  <a:pt x="1649505" y="421916"/>
                </a:lnTo>
                <a:lnTo>
                  <a:pt x="1683566" y="481828"/>
                </a:lnTo>
                <a:lnTo>
                  <a:pt x="1713017" y="544514"/>
                </a:lnTo>
                <a:lnTo>
                  <a:pt x="1737628" y="609746"/>
                </a:lnTo>
                <a:lnTo>
                  <a:pt x="1757169" y="677294"/>
                </a:lnTo>
                <a:lnTo>
                  <a:pt x="1771411" y="746928"/>
                </a:lnTo>
                <a:lnTo>
                  <a:pt x="1780124" y="818420"/>
                </a:lnTo>
                <a:lnTo>
                  <a:pt x="1783080" y="891539"/>
                </a:lnTo>
                <a:lnTo>
                  <a:pt x="1780124" y="964663"/>
                </a:lnTo>
                <a:lnTo>
                  <a:pt x="1771411" y="1036157"/>
                </a:lnTo>
                <a:lnTo>
                  <a:pt x="1757169" y="1105794"/>
                </a:lnTo>
                <a:lnTo>
                  <a:pt x="1737628" y="1173344"/>
                </a:lnTo>
                <a:lnTo>
                  <a:pt x="1713017" y="1238578"/>
                </a:lnTo>
                <a:lnTo>
                  <a:pt x="1683566" y="1301265"/>
                </a:lnTo>
                <a:lnTo>
                  <a:pt x="1649505" y="1361177"/>
                </a:lnTo>
                <a:lnTo>
                  <a:pt x="1611063" y="1418085"/>
                </a:lnTo>
                <a:lnTo>
                  <a:pt x="1568468" y="1471758"/>
                </a:lnTo>
                <a:lnTo>
                  <a:pt x="1521952" y="1521967"/>
                </a:lnTo>
                <a:lnTo>
                  <a:pt x="1471742" y="1568484"/>
                </a:lnTo>
                <a:lnTo>
                  <a:pt x="1418069" y="1611078"/>
                </a:lnTo>
                <a:lnTo>
                  <a:pt x="1361163" y="1649520"/>
                </a:lnTo>
                <a:lnTo>
                  <a:pt x="1301251" y="1683581"/>
                </a:lnTo>
                <a:lnTo>
                  <a:pt x="1238565" y="1713031"/>
                </a:lnTo>
                <a:lnTo>
                  <a:pt x="1173333" y="1737642"/>
                </a:lnTo>
                <a:lnTo>
                  <a:pt x="1105785" y="1757182"/>
                </a:lnTo>
                <a:lnTo>
                  <a:pt x="1036151" y="1771424"/>
                </a:lnTo>
                <a:lnTo>
                  <a:pt x="964659" y="1780137"/>
                </a:lnTo>
                <a:lnTo>
                  <a:pt x="891539" y="1783092"/>
                </a:lnTo>
                <a:lnTo>
                  <a:pt x="818420" y="1780137"/>
                </a:lnTo>
                <a:lnTo>
                  <a:pt x="746928" y="1771424"/>
                </a:lnTo>
                <a:lnTo>
                  <a:pt x="677294" y="1757182"/>
                </a:lnTo>
                <a:lnTo>
                  <a:pt x="609746" y="1737642"/>
                </a:lnTo>
                <a:lnTo>
                  <a:pt x="544514" y="1713031"/>
                </a:lnTo>
                <a:lnTo>
                  <a:pt x="481828" y="1683581"/>
                </a:lnTo>
                <a:lnTo>
                  <a:pt x="421916" y="1649520"/>
                </a:lnTo>
                <a:lnTo>
                  <a:pt x="365010" y="1611078"/>
                </a:lnTo>
                <a:lnTo>
                  <a:pt x="311337" y="1568484"/>
                </a:lnTo>
                <a:lnTo>
                  <a:pt x="261127" y="1521967"/>
                </a:lnTo>
                <a:lnTo>
                  <a:pt x="214611" y="1471758"/>
                </a:lnTo>
                <a:lnTo>
                  <a:pt x="172016" y="1418085"/>
                </a:lnTo>
                <a:lnTo>
                  <a:pt x="133574" y="1361177"/>
                </a:lnTo>
                <a:lnTo>
                  <a:pt x="99513" y="1301265"/>
                </a:lnTo>
                <a:lnTo>
                  <a:pt x="70062" y="1238578"/>
                </a:lnTo>
                <a:lnTo>
                  <a:pt x="45451" y="1173344"/>
                </a:lnTo>
                <a:lnTo>
                  <a:pt x="25910" y="1105794"/>
                </a:lnTo>
                <a:lnTo>
                  <a:pt x="11668" y="1036157"/>
                </a:lnTo>
                <a:lnTo>
                  <a:pt x="2955" y="964663"/>
                </a:lnTo>
                <a:lnTo>
                  <a:pt x="0" y="891539"/>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 name="object 15"/>
          <p:cNvSpPr/>
          <p:nvPr/>
        </p:nvSpPr>
        <p:spPr>
          <a:xfrm>
            <a:off x="2663857" y="3622738"/>
            <a:ext cx="1429226" cy="1429226"/>
          </a:xfrm>
          <a:custGeom>
            <a:avLst/>
            <a:gdLst/>
            <a:ahLst/>
            <a:cxnLst/>
            <a:rect l="l" t="t" r="r" b="b"/>
            <a:pathLst>
              <a:path w="1905635" h="1905635">
                <a:moveTo>
                  <a:pt x="952626" y="0"/>
                </a:moveTo>
                <a:lnTo>
                  <a:pt x="874491" y="3158"/>
                </a:lnTo>
                <a:lnTo>
                  <a:pt x="798096" y="12470"/>
                </a:lnTo>
                <a:lnTo>
                  <a:pt x="723686" y="27690"/>
                </a:lnTo>
                <a:lnTo>
                  <a:pt x="651507" y="48573"/>
                </a:lnTo>
                <a:lnTo>
                  <a:pt x="581804" y="74874"/>
                </a:lnTo>
                <a:lnTo>
                  <a:pt x="514822" y="106347"/>
                </a:lnTo>
                <a:lnTo>
                  <a:pt x="450806" y="142746"/>
                </a:lnTo>
                <a:lnTo>
                  <a:pt x="390000" y="183826"/>
                </a:lnTo>
                <a:lnTo>
                  <a:pt x="332651" y="229343"/>
                </a:lnTo>
                <a:lnTo>
                  <a:pt x="279003" y="279050"/>
                </a:lnTo>
                <a:lnTo>
                  <a:pt x="229301" y="332703"/>
                </a:lnTo>
                <a:lnTo>
                  <a:pt x="183790" y="390055"/>
                </a:lnTo>
                <a:lnTo>
                  <a:pt x="142715" y="450862"/>
                </a:lnTo>
                <a:lnTo>
                  <a:pt x="106323" y="514878"/>
                </a:lnTo>
                <a:lnTo>
                  <a:pt x="74856" y="581858"/>
                </a:lnTo>
                <a:lnTo>
                  <a:pt x="48561" y="651556"/>
                </a:lnTo>
                <a:lnTo>
                  <a:pt x="27683" y="723728"/>
                </a:lnTo>
                <a:lnTo>
                  <a:pt x="12467" y="798127"/>
                </a:lnTo>
                <a:lnTo>
                  <a:pt x="3157" y="874508"/>
                </a:lnTo>
                <a:lnTo>
                  <a:pt x="0" y="952626"/>
                </a:lnTo>
                <a:lnTo>
                  <a:pt x="3157" y="1030763"/>
                </a:lnTo>
                <a:lnTo>
                  <a:pt x="12467" y="1107160"/>
                </a:lnTo>
                <a:lnTo>
                  <a:pt x="27683" y="1181573"/>
                </a:lnTo>
                <a:lnTo>
                  <a:pt x="48561" y="1253756"/>
                </a:lnTo>
                <a:lnTo>
                  <a:pt x="74856" y="1323465"/>
                </a:lnTo>
                <a:lnTo>
                  <a:pt x="106323" y="1390453"/>
                </a:lnTo>
                <a:lnTo>
                  <a:pt x="142715" y="1454476"/>
                </a:lnTo>
                <a:lnTo>
                  <a:pt x="183790" y="1515289"/>
                </a:lnTo>
                <a:lnTo>
                  <a:pt x="229301" y="1572645"/>
                </a:lnTo>
                <a:lnTo>
                  <a:pt x="279003" y="1626301"/>
                </a:lnTo>
                <a:lnTo>
                  <a:pt x="332651" y="1676011"/>
                </a:lnTo>
                <a:lnTo>
                  <a:pt x="390000" y="1721529"/>
                </a:lnTo>
                <a:lnTo>
                  <a:pt x="450806" y="1762611"/>
                </a:lnTo>
                <a:lnTo>
                  <a:pt x="514822" y="1799010"/>
                </a:lnTo>
                <a:lnTo>
                  <a:pt x="581804" y="1830483"/>
                </a:lnTo>
                <a:lnTo>
                  <a:pt x="651507" y="1856783"/>
                </a:lnTo>
                <a:lnTo>
                  <a:pt x="723686" y="1877665"/>
                </a:lnTo>
                <a:lnTo>
                  <a:pt x="798096" y="1892885"/>
                </a:lnTo>
                <a:lnTo>
                  <a:pt x="874491" y="1902197"/>
                </a:lnTo>
                <a:lnTo>
                  <a:pt x="952626" y="1905355"/>
                </a:lnTo>
                <a:lnTo>
                  <a:pt x="1030763" y="1902197"/>
                </a:lnTo>
                <a:lnTo>
                  <a:pt x="1107161" y="1892885"/>
                </a:lnTo>
                <a:lnTo>
                  <a:pt x="1181574" y="1877665"/>
                </a:lnTo>
                <a:lnTo>
                  <a:pt x="1253759" y="1856783"/>
                </a:lnTo>
                <a:lnTo>
                  <a:pt x="1323468" y="1830483"/>
                </a:lnTo>
                <a:lnTo>
                  <a:pt x="1390458" y="1799010"/>
                </a:lnTo>
                <a:lnTo>
                  <a:pt x="1454483" y="1762611"/>
                </a:lnTo>
                <a:lnTo>
                  <a:pt x="1515297" y="1721529"/>
                </a:lnTo>
                <a:lnTo>
                  <a:pt x="1572656" y="1676011"/>
                </a:lnTo>
                <a:lnTo>
                  <a:pt x="1626314" y="1626301"/>
                </a:lnTo>
                <a:lnTo>
                  <a:pt x="1676025" y="1572645"/>
                </a:lnTo>
                <a:lnTo>
                  <a:pt x="1721545" y="1515289"/>
                </a:lnTo>
                <a:lnTo>
                  <a:pt x="1762629" y="1454476"/>
                </a:lnTo>
                <a:lnTo>
                  <a:pt x="1799030" y="1390453"/>
                </a:lnTo>
                <a:lnTo>
                  <a:pt x="1830504" y="1323465"/>
                </a:lnTo>
                <a:lnTo>
                  <a:pt x="1856806" y="1253756"/>
                </a:lnTo>
                <a:lnTo>
                  <a:pt x="1877689" y="1181573"/>
                </a:lnTo>
                <a:lnTo>
                  <a:pt x="1892910" y="1107160"/>
                </a:lnTo>
                <a:lnTo>
                  <a:pt x="1902222" y="1030763"/>
                </a:lnTo>
                <a:lnTo>
                  <a:pt x="1905380" y="952626"/>
                </a:lnTo>
                <a:lnTo>
                  <a:pt x="1902222" y="874508"/>
                </a:lnTo>
                <a:lnTo>
                  <a:pt x="1892910" y="798127"/>
                </a:lnTo>
                <a:lnTo>
                  <a:pt x="1877689" y="723728"/>
                </a:lnTo>
                <a:lnTo>
                  <a:pt x="1856806" y="651556"/>
                </a:lnTo>
                <a:lnTo>
                  <a:pt x="1830504" y="581858"/>
                </a:lnTo>
                <a:lnTo>
                  <a:pt x="1799030" y="514878"/>
                </a:lnTo>
                <a:lnTo>
                  <a:pt x="1762629" y="450862"/>
                </a:lnTo>
                <a:lnTo>
                  <a:pt x="1721545" y="390055"/>
                </a:lnTo>
                <a:lnTo>
                  <a:pt x="1676025" y="332703"/>
                </a:lnTo>
                <a:lnTo>
                  <a:pt x="1626314" y="279050"/>
                </a:lnTo>
                <a:lnTo>
                  <a:pt x="1572656" y="229343"/>
                </a:lnTo>
                <a:lnTo>
                  <a:pt x="1515297" y="183826"/>
                </a:lnTo>
                <a:lnTo>
                  <a:pt x="1454483" y="142746"/>
                </a:lnTo>
                <a:lnTo>
                  <a:pt x="1390458" y="106347"/>
                </a:lnTo>
                <a:lnTo>
                  <a:pt x="1323468" y="74874"/>
                </a:lnTo>
                <a:lnTo>
                  <a:pt x="1253759" y="48573"/>
                </a:lnTo>
                <a:lnTo>
                  <a:pt x="1181574" y="27690"/>
                </a:lnTo>
                <a:lnTo>
                  <a:pt x="1107161" y="12470"/>
                </a:lnTo>
                <a:lnTo>
                  <a:pt x="1030763" y="3158"/>
                </a:lnTo>
                <a:lnTo>
                  <a:pt x="952626" y="0"/>
                </a:lnTo>
                <a:close/>
              </a:path>
            </a:pathLst>
          </a:custGeom>
          <a:solidFill>
            <a:srgbClr val="D9D9D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 name="object 16"/>
          <p:cNvSpPr/>
          <p:nvPr/>
        </p:nvSpPr>
        <p:spPr>
          <a:xfrm>
            <a:off x="2663857" y="3622738"/>
            <a:ext cx="1429226" cy="1429226"/>
          </a:xfrm>
          <a:custGeom>
            <a:avLst/>
            <a:gdLst/>
            <a:ahLst/>
            <a:cxnLst/>
            <a:rect l="l" t="t" r="r" b="b"/>
            <a:pathLst>
              <a:path w="1905635" h="1905635">
                <a:moveTo>
                  <a:pt x="0" y="952626"/>
                </a:moveTo>
                <a:lnTo>
                  <a:pt x="3157" y="874508"/>
                </a:lnTo>
                <a:lnTo>
                  <a:pt x="12467" y="798127"/>
                </a:lnTo>
                <a:lnTo>
                  <a:pt x="27683" y="723728"/>
                </a:lnTo>
                <a:lnTo>
                  <a:pt x="48561" y="651556"/>
                </a:lnTo>
                <a:lnTo>
                  <a:pt x="74856" y="581858"/>
                </a:lnTo>
                <a:lnTo>
                  <a:pt x="106323" y="514878"/>
                </a:lnTo>
                <a:lnTo>
                  <a:pt x="142715" y="450862"/>
                </a:lnTo>
                <a:lnTo>
                  <a:pt x="183790" y="390055"/>
                </a:lnTo>
                <a:lnTo>
                  <a:pt x="229301" y="332703"/>
                </a:lnTo>
                <a:lnTo>
                  <a:pt x="279003" y="279050"/>
                </a:lnTo>
                <a:lnTo>
                  <a:pt x="332651" y="229343"/>
                </a:lnTo>
                <a:lnTo>
                  <a:pt x="390000" y="183826"/>
                </a:lnTo>
                <a:lnTo>
                  <a:pt x="450806" y="142746"/>
                </a:lnTo>
                <a:lnTo>
                  <a:pt x="514822" y="106347"/>
                </a:lnTo>
                <a:lnTo>
                  <a:pt x="581804" y="74874"/>
                </a:lnTo>
                <a:lnTo>
                  <a:pt x="651507" y="48573"/>
                </a:lnTo>
                <a:lnTo>
                  <a:pt x="723686" y="27690"/>
                </a:lnTo>
                <a:lnTo>
                  <a:pt x="798096" y="12470"/>
                </a:lnTo>
                <a:lnTo>
                  <a:pt x="874491" y="3158"/>
                </a:lnTo>
                <a:lnTo>
                  <a:pt x="952626" y="0"/>
                </a:lnTo>
                <a:lnTo>
                  <a:pt x="1030763" y="3158"/>
                </a:lnTo>
                <a:lnTo>
                  <a:pt x="1107161" y="12470"/>
                </a:lnTo>
                <a:lnTo>
                  <a:pt x="1181574" y="27690"/>
                </a:lnTo>
                <a:lnTo>
                  <a:pt x="1253759" y="48573"/>
                </a:lnTo>
                <a:lnTo>
                  <a:pt x="1323468" y="74874"/>
                </a:lnTo>
                <a:lnTo>
                  <a:pt x="1390458" y="106347"/>
                </a:lnTo>
                <a:lnTo>
                  <a:pt x="1454483" y="142746"/>
                </a:lnTo>
                <a:lnTo>
                  <a:pt x="1515297" y="183826"/>
                </a:lnTo>
                <a:lnTo>
                  <a:pt x="1572656" y="229343"/>
                </a:lnTo>
                <a:lnTo>
                  <a:pt x="1626314" y="279050"/>
                </a:lnTo>
                <a:lnTo>
                  <a:pt x="1676025" y="332703"/>
                </a:lnTo>
                <a:lnTo>
                  <a:pt x="1721545" y="390055"/>
                </a:lnTo>
                <a:lnTo>
                  <a:pt x="1762629" y="450862"/>
                </a:lnTo>
                <a:lnTo>
                  <a:pt x="1799030" y="514878"/>
                </a:lnTo>
                <a:lnTo>
                  <a:pt x="1830504" y="581858"/>
                </a:lnTo>
                <a:lnTo>
                  <a:pt x="1856806" y="651556"/>
                </a:lnTo>
                <a:lnTo>
                  <a:pt x="1877689" y="723728"/>
                </a:lnTo>
                <a:lnTo>
                  <a:pt x="1892910" y="798127"/>
                </a:lnTo>
                <a:lnTo>
                  <a:pt x="1902222" y="874508"/>
                </a:lnTo>
                <a:lnTo>
                  <a:pt x="1905380" y="952626"/>
                </a:lnTo>
                <a:lnTo>
                  <a:pt x="1902222" y="1030763"/>
                </a:lnTo>
                <a:lnTo>
                  <a:pt x="1892910" y="1107160"/>
                </a:lnTo>
                <a:lnTo>
                  <a:pt x="1877689" y="1181573"/>
                </a:lnTo>
                <a:lnTo>
                  <a:pt x="1856806" y="1253756"/>
                </a:lnTo>
                <a:lnTo>
                  <a:pt x="1830504" y="1323465"/>
                </a:lnTo>
                <a:lnTo>
                  <a:pt x="1799030" y="1390453"/>
                </a:lnTo>
                <a:lnTo>
                  <a:pt x="1762629" y="1454476"/>
                </a:lnTo>
                <a:lnTo>
                  <a:pt x="1721545" y="1515289"/>
                </a:lnTo>
                <a:lnTo>
                  <a:pt x="1676025" y="1572645"/>
                </a:lnTo>
                <a:lnTo>
                  <a:pt x="1626314" y="1626301"/>
                </a:lnTo>
                <a:lnTo>
                  <a:pt x="1572656" y="1676011"/>
                </a:lnTo>
                <a:lnTo>
                  <a:pt x="1515297" y="1721529"/>
                </a:lnTo>
                <a:lnTo>
                  <a:pt x="1454483" y="1762611"/>
                </a:lnTo>
                <a:lnTo>
                  <a:pt x="1390458" y="1799010"/>
                </a:lnTo>
                <a:lnTo>
                  <a:pt x="1323468" y="1830483"/>
                </a:lnTo>
                <a:lnTo>
                  <a:pt x="1253759" y="1856783"/>
                </a:lnTo>
                <a:lnTo>
                  <a:pt x="1181574" y="1877665"/>
                </a:lnTo>
                <a:lnTo>
                  <a:pt x="1107161" y="1892885"/>
                </a:lnTo>
                <a:lnTo>
                  <a:pt x="1030763" y="1902197"/>
                </a:lnTo>
                <a:lnTo>
                  <a:pt x="952626" y="1905355"/>
                </a:lnTo>
                <a:lnTo>
                  <a:pt x="874491" y="1902197"/>
                </a:lnTo>
                <a:lnTo>
                  <a:pt x="798096" y="1892885"/>
                </a:lnTo>
                <a:lnTo>
                  <a:pt x="723686" y="1877665"/>
                </a:lnTo>
                <a:lnTo>
                  <a:pt x="651507" y="1856783"/>
                </a:lnTo>
                <a:lnTo>
                  <a:pt x="581804" y="1830483"/>
                </a:lnTo>
                <a:lnTo>
                  <a:pt x="514822" y="1799010"/>
                </a:lnTo>
                <a:lnTo>
                  <a:pt x="450806" y="1762611"/>
                </a:lnTo>
                <a:lnTo>
                  <a:pt x="390000" y="1721529"/>
                </a:lnTo>
                <a:lnTo>
                  <a:pt x="332651" y="1676011"/>
                </a:lnTo>
                <a:lnTo>
                  <a:pt x="279003" y="1626301"/>
                </a:lnTo>
                <a:lnTo>
                  <a:pt x="229301" y="1572645"/>
                </a:lnTo>
                <a:lnTo>
                  <a:pt x="183790" y="1515289"/>
                </a:lnTo>
                <a:lnTo>
                  <a:pt x="142715" y="1454476"/>
                </a:lnTo>
                <a:lnTo>
                  <a:pt x="106323" y="1390453"/>
                </a:lnTo>
                <a:lnTo>
                  <a:pt x="74856" y="1323465"/>
                </a:lnTo>
                <a:lnTo>
                  <a:pt x="48561" y="1253756"/>
                </a:lnTo>
                <a:lnTo>
                  <a:pt x="27683" y="1181573"/>
                </a:lnTo>
                <a:lnTo>
                  <a:pt x="12467" y="1107160"/>
                </a:lnTo>
                <a:lnTo>
                  <a:pt x="3157" y="1030763"/>
                </a:lnTo>
                <a:lnTo>
                  <a:pt x="0" y="952626"/>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7" name="object 17"/>
          <p:cNvSpPr/>
          <p:nvPr/>
        </p:nvSpPr>
        <p:spPr>
          <a:xfrm>
            <a:off x="2709672" y="3668649"/>
            <a:ext cx="1337310" cy="1337310"/>
          </a:xfrm>
          <a:custGeom>
            <a:avLst/>
            <a:gdLst/>
            <a:ahLst/>
            <a:cxnLst/>
            <a:rect l="l" t="t" r="r" b="b"/>
            <a:pathLst>
              <a:path w="1783079" h="1783079">
                <a:moveTo>
                  <a:pt x="891539" y="0"/>
                </a:moveTo>
                <a:lnTo>
                  <a:pt x="818420" y="2954"/>
                </a:lnTo>
                <a:lnTo>
                  <a:pt x="746928" y="11665"/>
                </a:lnTo>
                <a:lnTo>
                  <a:pt x="677294" y="25903"/>
                </a:lnTo>
                <a:lnTo>
                  <a:pt x="609746" y="45438"/>
                </a:lnTo>
                <a:lnTo>
                  <a:pt x="544514" y="70042"/>
                </a:lnTo>
                <a:lnTo>
                  <a:pt x="481828" y="99485"/>
                </a:lnTo>
                <a:lnTo>
                  <a:pt x="421916" y="133538"/>
                </a:lnTo>
                <a:lnTo>
                  <a:pt x="365010" y="171972"/>
                </a:lnTo>
                <a:lnTo>
                  <a:pt x="311337" y="214557"/>
                </a:lnTo>
                <a:lnTo>
                  <a:pt x="261127" y="261064"/>
                </a:lnTo>
                <a:lnTo>
                  <a:pt x="214611" y="311264"/>
                </a:lnTo>
                <a:lnTo>
                  <a:pt x="172016" y="364927"/>
                </a:lnTo>
                <a:lnTo>
                  <a:pt x="133574" y="421825"/>
                </a:lnTo>
                <a:lnTo>
                  <a:pt x="99513" y="481728"/>
                </a:lnTo>
                <a:lnTo>
                  <a:pt x="70062" y="544407"/>
                </a:lnTo>
                <a:lnTo>
                  <a:pt x="45451" y="609632"/>
                </a:lnTo>
                <a:lnTo>
                  <a:pt x="25910" y="677174"/>
                </a:lnTo>
                <a:lnTo>
                  <a:pt x="11668" y="746805"/>
                </a:lnTo>
                <a:lnTo>
                  <a:pt x="2955" y="818294"/>
                </a:lnTo>
                <a:lnTo>
                  <a:pt x="0" y="891413"/>
                </a:lnTo>
                <a:lnTo>
                  <a:pt x="2955" y="964532"/>
                </a:lnTo>
                <a:lnTo>
                  <a:pt x="11668" y="1036024"/>
                </a:lnTo>
                <a:lnTo>
                  <a:pt x="25910" y="1105658"/>
                </a:lnTo>
                <a:lnTo>
                  <a:pt x="45451" y="1173206"/>
                </a:lnTo>
                <a:lnTo>
                  <a:pt x="70062" y="1238438"/>
                </a:lnTo>
                <a:lnTo>
                  <a:pt x="99513" y="1301124"/>
                </a:lnTo>
                <a:lnTo>
                  <a:pt x="133574" y="1361036"/>
                </a:lnTo>
                <a:lnTo>
                  <a:pt x="172016" y="1417942"/>
                </a:lnTo>
                <a:lnTo>
                  <a:pt x="214611" y="1471615"/>
                </a:lnTo>
                <a:lnTo>
                  <a:pt x="261127" y="1521825"/>
                </a:lnTo>
                <a:lnTo>
                  <a:pt x="311337" y="1568341"/>
                </a:lnTo>
                <a:lnTo>
                  <a:pt x="365010" y="1610936"/>
                </a:lnTo>
                <a:lnTo>
                  <a:pt x="421916" y="1649378"/>
                </a:lnTo>
                <a:lnTo>
                  <a:pt x="481828" y="1683439"/>
                </a:lnTo>
                <a:lnTo>
                  <a:pt x="544514" y="1712890"/>
                </a:lnTo>
                <a:lnTo>
                  <a:pt x="609746" y="1737501"/>
                </a:lnTo>
                <a:lnTo>
                  <a:pt x="677294" y="1757042"/>
                </a:lnTo>
                <a:lnTo>
                  <a:pt x="746928" y="1771284"/>
                </a:lnTo>
                <a:lnTo>
                  <a:pt x="818420" y="1779997"/>
                </a:lnTo>
                <a:lnTo>
                  <a:pt x="891539" y="1782953"/>
                </a:lnTo>
                <a:lnTo>
                  <a:pt x="964659" y="1779997"/>
                </a:lnTo>
                <a:lnTo>
                  <a:pt x="1036151" y="1771284"/>
                </a:lnTo>
                <a:lnTo>
                  <a:pt x="1105785" y="1757042"/>
                </a:lnTo>
                <a:lnTo>
                  <a:pt x="1173333" y="1737501"/>
                </a:lnTo>
                <a:lnTo>
                  <a:pt x="1238565" y="1712890"/>
                </a:lnTo>
                <a:lnTo>
                  <a:pt x="1301251" y="1683439"/>
                </a:lnTo>
                <a:lnTo>
                  <a:pt x="1361163" y="1649378"/>
                </a:lnTo>
                <a:lnTo>
                  <a:pt x="1418069" y="1610936"/>
                </a:lnTo>
                <a:lnTo>
                  <a:pt x="1471742" y="1568341"/>
                </a:lnTo>
                <a:lnTo>
                  <a:pt x="1521952" y="1521825"/>
                </a:lnTo>
                <a:lnTo>
                  <a:pt x="1568468" y="1471615"/>
                </a:lnTo>
                <a:lnTo>
                  <a:pt x="1611063" y="1417942"/>
                </a:lnTo>
                <a:lnTo>
                  <a:pt x="1649505" y="1361036"/>
                </a:lnTo>
                <a:lnTo>
                  <a:pt x="1683566" y="1301124"/>
                </a:lnTo>
                <a:lnTo>
                  <a:pt x="1713017" y="1238438"/>
                </a:lnTo>
                <a:lnTo>
                  <a:pt x="1737628" y="1173206"/>
                </a:lnTo>
                <a:lnTo>
                  <a:pt x="1757169" y="1105658"/>
                </a:lnTo>
                <a:lnTo>
                  <a:pt x="1771411" y="1036024"/>
                </a:lnTo>
                <a:lnTo>
                  <a:pt x="1780124" y="964532"/>
                </a:lnTo>
                <a:lnTo>
                  <a:pt x="1783079" y="891413"/>
                </a:lnTo>
                <a:lnTo>
                  <a:pt x="1780124" y="818294"/>
                </a:lnTo>
                <a:lnTo>
                  <a:pt x="1771411" y="746805"/>
                </a:lnTo>
                <a:lnTo>
                  <a:pt x="1757169" y="677174"/>
                </a:lnTo>
                <a:lnTo>
                  <a:pt x="1737628" y="609632"/>
                </a:lnTo>
                <a:lnTo>
                  <a:pt x="1713017" y="544407"/>
                </a:lnTo>
                <a:lnTo>
                  <a:pt x="1683566" y="481728"/>
                </a:lnTo>
                <a:lnTo>
                  <a:pt x="1649505" y="421825"/>
                </a:lnTo>
                <a:lnTo>
                  <a:pt x="1611063" y="364927"/>
                </a:lnTo>
                <a:lnTo>
                  <a:pt x="1568468" y="311264"/>
                </a:lnTo>
                <a:lnTo>
                  <a:pt x="1521952" y="261064"/>
                </a:lnTo>
                <a:lnTo>
                  <a:pt x="1471742" y="214557"/>
                </a:lnTo>
                <a:lnTo>
                  <a:pt x="1418069" y="171972"/>
                </a:lnTo>
                <a:lnTo>
                  <a:pt x="1361163" y="133538"/>
                </a:lnTo>
                <a:lnTo>
                  <a:pt x="1301251" y="99485"/>
                </a:lnTo>
                <a:lnTo>
                  <a:pt x="1238565" y="70042"/>
                </a:lnTo>
                <a:lnTo>
                  <a:pt x="1173333" y="45438"/>
                </a:lnTo>
                <a:lnTo>
                  <a:pt x="1105785" y="25903"/>
                </a:lnTo>
                <a:lnTo>
                  <a:pt x="1036151" y="11665"/>
                </a:lnTo>
                <a:lnTo>
                  <a:pt x="964659" y="2954"/>
                </a:lnTo>
                <a:lnTo>
                  <a:pt x="891539" y="0"/>
                </a:lnTo>
                <a:close/>
              </a:path>
            </a:pathLst>
          </a:custGeom>
          <a:solidFill>
            <a:srgbClr val="00206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8" name="object 18"/>
          <p:cNvSpPr/>
          <p:nvPr/>
        </p:nvSpPr>
        <p:spPr>
          <a:xfrm>
            <a:off x="2709672" y="3668649"/>
            <a:ext cx="1337310" cy="1337310"/>
          </a:xfrm>
          <a:custGeom>
            <a:avLst/>
            <a:gdLst/>
            <a:ahLst/>
            <a:cxnLst/>
            <a:rect l="l" t="t" r="r" b="b"/>
            <a:pathLst>
              <a:path w="1783079" h="1783079">
                <a:moveTo>
                  <a:pt x="0" y="891413"/>
                </a:moveTo>
                <a:lnTo>
                  <a:pt x="2955" y="818294"/>
                </a:lnTo>
                <a:lnTo>
                  <a:pt x="11668" y="746805"/>
                </a:lnTo>
                <a:lnTo>
                  <a:pt x="25910" y="677174"/>
                </a:lnTo>
                <a:lnTo>
                  <a:pt x="45451" y="609632"/>
                </a:lnTo>
                <a:lnTo>
                  <a:pt x="70062" y="544407"/>
                </a:lnTo>
                <a:lnTo>
                  <a:pt x="99513" y="481728"/>
                </a:lnTo>
                <a:lnTo>
                  <a:pt x="133574" y="421825"/>
                </a:lnTo>
                <a:lnTo>
                  <a:pt x="172016" y="364927"/>
                </a:lnTo>
                <a:lnTo>
                  <a:pt x="214611" y="311264"/>
                </a:lnTo>
                <a:lnTo>
                  <a:pt x="261127" y="261064"/>
                </a:lnTo>
                <a:lnTo>
                  <a:pt x="311337" y="214557"/>
                </a:lnTo>
                <a:lnTo>
                  <a:pt x="365010" y="171972"/>
                </a:lnTo>
                <a:lnTo>
                  <a:pt x="421916" y="133538"/>
                </a:lnTo>
                <a:lnTo>
                  <a:pt x="481828" y="99485"/>
                </a:lnTo>
                <a:lnTo>
                  <a:pt x="544514" y="70042"/>
                </a:lnTo>
                <a:lnTo>
                  <a:pt x="609746" y="45438"/>
                </a:lnTo>
                <a:lnTo>
                  <a:pt x="677294" y="25903"/>
                </a:lnTo>
                <a:lnTo>
                  <a:pt x="746928" y="11665"/>
                </a:lnTo>
                <a:lnTo>
                  <a:pt x="818420" y="2954"/>
                </a:lnTo>
                <a:lnTo>
                  <a:pt x="891539" y="0"/>
                </a:lnTo>
                <a:lnTo>
                  <a:pt x="964659" y="2954"/>
                </a:lnTo>
                <a:lnTo>
                  <a:pt x="1036151" y="11665"/>
                </a:lnTo>
                <a:lnTo>
                  <a:pt x="1105785" y="25903"/>
                </a:lnTo>
                <a:lnTo>
                  <a:pt x="1173333" y="45438"/>
                </a:lnTo>
                <a:lnTo>
                  <a:pt x="1238565" y="70042"/>
                </a:lnTo>
                <a:lnTo>
                  <a:pt x="1301251" y="99485"/>
                </a:lnTo>
                <a:lnTo>
                  <a:pt x="1361163" y="133538"/>
                </a:lnTo>
                <a:lnTo>
                  <a:pt x="1418069" y="171972"/>
                </a:lnTo>
                <a:lnTo>
                  <a:pt x="1471742" y="214557"/>
                </a:lnTo>
                <a:lnTo>
                  <a:pt x="1521952" y="261064"/>
                </a:lnTo>
                <a:lnTo>
                  <a:pt x="1568468" y="311264"/>
                </a:lnTo>
                <a:lnTo>
                  <a:pt x="1611063" y="364927"/>
                </a:lnTo>
                <a:lnTo>
                  <a:pt x="1649505" y="421825"/>
                </a:lnTo>
                <a:lnTo>
                  <a:pt x="1683566" y="481728"/>
                </a:lnTo>
                <a:lnTo>
                  <a:pt x="1713017" y="544407"/>
                </a:lnTo>
                <a:lnTo>
                  <a:pt x="1737628" y="609632"/>
                </a:lnTo>
                <a:lnTo>
                  <a:pt x="1757169" y="677174"/>
                </a:lnTo>
                <a:lnTo>
                  <a:pt x="1771411" y="746805"/>
                </a:lnTo>
                <a:lnTo>
                  <a:pt x="1780124" y="818294"/>
                </a:lnTo>
                <a:lnTo>
                  <a:pt x="1783079" y="891413"/>
                </a:lnTo>
                <a:lnTo>
                  <a:pt x="1780124" y="964532"/>
                </a:lnTo>
                <a:lnTo>
                  <a:pt x="1771411" y="1036024"/>
                </a:lnTo>
                <a:lnTo>
                  <a:pt x="1757169" y="1105658"/>
                </a:lnTo>
                <a:lnTo>
                  <a:pt x="1737628" y="1173206"/>
                </a:lnTo>
                <a:lnTo>
                  <a:pt x="1713017" y="1238438"/>
                </a:lnTo>
                <a:lnTo>
                  <a:pt x="1683566" y="1301124"/>
                </a:lnTo>
                <a:lnTo>
                  <a:pt x="1649505" y="1361036"/>
                </a:lnTo>
                <a:lnTo>
                  <a:pt x="1611063" y="1417942"/>
                </a:lnTo>
                <a:lnTo>
                  <a:pt x="1568468" y="1471615"/>
                </a:lnTo>
                <a:lnTo>
                  <a:pt x="1521952" y="1521825"/>
                </a:lnTo>
                <a:lnTo>
                  <a:pt x="1471742" y="1568341"/>
                </a:lnTo>
                <a:lnTo>
                  <a:pt x="1418069" y="1610936"/>
                </a:lnTo>
                <a:lnTo>
                  <a:pt x="1361163" y="1649378"/>
                </a:lnTo>
                <a:lnTo>
                  <a:pt x="1301251" y="1683439"/>
                </a:lnTo>
                <a:lnTo>
                  <a:pt x="1238565" y="1712890"/>
                </a:lnTo>
                <a:lnTo>
                  <a:pt x="1173333" y="1737501"/>
                </a:lnTo>
                <a:lnTo>
                  <a:pt x="1105785" y="1757042"/>
                </a:lnTo>
                <a:lnTo>
                  <a:pt x="1036151" y="1771284"/>
                </a:lnTo>
                <a:lnTo>
                  <a:pt x="964659" y="1779997"/>
                </a:lnTo>
                <a:lnTo>
                  <a:pt x="891539" y="1782953"/>
                </a:lnTo>
                <a:lnTo>
                  <a:pt x="818420" y="1779997"/>
                </a:lnTo>
                <a:lnTo>
                  <a:pt x="746928" y="1771284"/>
                </a:lnTo>
                <a:lnTo>
                  <a:pt x="677294" y="1757042"/>
                </a:lnTo>
                <a:lnTo>
                  <a:pt x="609746" y="1737501"/>
                </a:lnTo>
                <a:lnTo>
                  <a:pt x="544514" y="1712890"/>
                </a:lnTo>
                <a:lnTo>
                  <a:pt x="481828" y="1683439"/>
                </a:lnTo>
                <a:lnTo>
                  <a:pt x="421916" y="1649378"/>
                </a:lnTo>
                <a:lnTo>
                  <a:pt x="365010" y="1610936"/>
                </a:lnTo>
                <a:lnTo>
                  <a:pt x="311337" y="1568341"/>
                </a:lnTo>
                <a:lnTo>
                  <a:pt x="261127" y="1521825"/>
                </a:lnTo>
                <a:lnTo>
                  <a:pt x="214611" y="1471615"/>
                </a:lnTo>
                <a:lnTo>
                  <a:pt x="172016" y="1417942"/>
                </a:lnTo>
                <a:lnTo>
                  <a:pt x="133574" y="1361036"/>
                </a:lnTo>
                <a:lnTo>
                  <a:pt x="99513" y="1301124"/>
                </a:lnTo>
                <a:lnTo>
                  <a:pt x="70062" y="1238438"/>
                </a:lnTo>
                <a:lnTo>
                  <a:pt x="45451" y="1173206"/>
                </a:lnTo>
                <a:lnTo>
                  <a:pt x="25910" y="1105658"/>
                </a:lnTo>
                <a:lnTo>
                  <a:pt x="11668" y="1036024"/>
                </a:lnTo>
                <a:lnTo>
                  <a:pt x="2955" y="964532"/>
                </a:lnTo>
                <a:lnTo>
                  <a:pt x="0" y="891413"/>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9" name="object 19"/>
          <p:cNvSpPr/>
          <p:nvPr/>
        </p:nvSpPr>
        <p:spPr>
          <a:xfrm>
            <a:off x="3002852" y="2013681"/>
            <a:ext cx="1429226" cy="1429226"/>
          </a:xfrm>
          <a:custGeom>
            <a:avLst/>
            <a:gdLst/>
            <a:ahLst/>
            <a:cxnLst/>
            <a:rect l="l" t="t" r="r" b="b"/>
            <a:pathLst>
              <a:path w="1905635" h="1905635">
                <a:moveTo>
                  <a:pt x="952753" y="0"/>
                </a:moveTo>
                <a:lnTo>
                  <a:pt x="874617" y="3157"/>
                </a:lnTo>
                <a:lnTo>
                  <a:pt x="798219" y="12467"/>
                </a:lnTo>
                <a:lnTo>
                  <a:pt x="723806" y="27683"/>
                </a:lnTo>
                <a:lnTo>
                  <a:pt x="651621" y="48561"/>
                </a:lnTo>
                <a:lnTo>
                  <a:pt x="581912" y="74856"/>
                </a:lnTo>
                <a:lnTo>
                  <a:pt x="514922" y="106323"/>
                </a:lnTo>
                <a:lnTo>
                  <a:pt x="450897" y="142715"/>
                </a:lnTo>
                <a:lnTo>
                  <a:pt x="390083" y="183790"/>
                </a:lnTo>
                <a:lnTo>
                  <a:pt x="332724" y="229301"/>
                </a:lnTo>
                <a:lnTo>
                  <a:pt x="279066" y="279003"/>
                </a:lnTo>
                <a:lnTo>
                  <a:pt x="229355" y="332651"/>
                </a:lnTo>
                <a:lnTo>
                  <a:pt x="183835" y="390000"/>
                </a:lnTo>
                <a:lnTo>
                  <a:pt x="142751" y="450806"/>
                </a:lnTo>
                <a:lnTo>
                  <a:pt x="106350" y="514822"/>
                </a:lnTo>
                <a:lnTo>
                  <a:pt x="74876" y="581804"/>
                </a:lnTo>
                <a:lnTo>
                  <a:pt x="48574" y="651507"/>
                </a:lnTo>
                <a:lnTo>
                  <a:pt x="27691" y="723686"/>
                </a:lnTo>
                <a:lnTo>
                  <a:pt x="12470" y="798096"/>
                </a:lnTo>
                <a:lnTo>
                  <a:pt x="3158" y="874491"/>
                </a:lnTo>
                <a:lnTo>
                  <a:pt x="0" y="952626"/>
                </a:lnTo>
                <a:lnTo>
                  <a:pt x="3158" y="1030763"/>
                </a:lnTo>
                <a:lnTo>
                  <a:pt x="12470" y="1107161"/>
                </a:lnTo>
                <a:lnTo>
                  <a:pt x="27691" y="1181574"/>
                </a:lnTo>
                <a:lnTo>
                  <a:pt x="48574" y="1253759"/>
                </a:lnTo>
                <a:lnTo>
                  <a:pt x="74876" y="1323468"/>
                </a:lnTo>
                <a:lnTo>
                  <a:pt x="106350" y="1390458"/>
                </a:lnTo>
                <a:lnTo>
                  <a:pt x="142751" y="1454483"/>
                </a:lnTo>
                <a:lnTo>
                  <a:pt x="183835" y="1515297"/>
                </a:lnTo>
                <a:lnTo>
                  <a:pt x="229355" y="1572656"/>
                </a:lnTo>
                <a:lnTo>
                  <a:pt x="279066" y="1626314"/>
                </a:lnTo>
                <a:lnTo>
                  <a:pt x="332724" y="1676025"/>
                </a:lnTo>
                <a:lnTo>
                  <a:pt x="390083" y="1721545"/>
                </a:lnTo>
                <a:lnTo>
                  <a:pt x="450897" y="1762629"/>
                </a:lnTo>
                <a:lnTo>
                  <a:pt x="514922" y="1799030"/>
                </a:lnTo>
                <a:lnTo>
                  <a:pt x="581912" y="1830504"/>
                </a:lnTo>
                <a:lnTo>
                  <a:pt x="651621" y="1856806"/>
                </a:lnTo>
                <a:lnTo>
                  <a:pt x="723806" y="1877689"/>
                </a:lnTo>
                <a:lnTo>
                  <a:pt x="798219" y="1892910"/>
                </a:lnTo>
                <a:lnTo>
                  <a:pt x="874617" y="1902222"/>
                </a:lnTo>
                <a:lnTo>
                  <a:pt x="952753" y="1905380"/>
                </a:lnTo>
                <a:lnTo>
                  <a:pt x="1030889" y="1902222"/>
                </a:lnTo>
                <a:lnTo>
                  <a:pt x="1107284" y="1892910"/>
                </a:lnTo>
                <a:lnTo>
                  <a:pt x="1181694" y="1877689"/>
                </a:lnTo>
                <a:lnTo>
                  <a:pt x="1253873" y="1856806"/>
                </a:lnTo>
                <a:lnTo>
                  <a:pt x="1323576" y="1830504"/>
                </a:lnTo>
                <a:lnTo>
                  <a:pt x="1390558" y="1799030"/>
                </a:lnTo>
                <a:lnTo>
                  <a:pt x="1454574" y="1762629"/>
                </a:lnTo>
                <a:lnTo>
                  <a:pt x="1515380" y="1721545"/>
                </a:lnTo>
                <a:lnTo>
                  <a:pt x="1572729" y="1676025"/>
                </a:lnTo>
                <a:lnTo>
                  <a:pt x="1626377" y="1626314"/>
                </a:lnTo>
                <a:lnTo>
                  <a:pt x="1676079" y="1572656"/>
                </a:lnTo>
                <a:lnTo>
                  <a:pt x="1721590" y="1515297"/>
                </a:lnTo>
                <a:lnTo>
                  <a:pt x="1762665" y="1454483"/>
                </a:lnTo>
                <a:lnTo>
                  <a:pt x="1799057" y="1390458"/>
                </a:lnTo>
                <a:lnTo>
                  <a:pt x="1830524" y="1323468"/>
                </a:lnTo>
                <a:lnTo>
                  <a:pt x="1856819" y="1253759"/>
                </a:lnTo>
                <a:lnTo>
                  <a:pt x="1877697" y="1181574"/>
                </a:lnTo>
                <a:lnTo>
                  <a:pt x="1892913" y="1107161"/>
                </a:lnTo>
                <a:lnTo>
                  <a:pt x="1902223" y="1030763"/>
                </a:lnTo>
                <a:lnTo>
                  <a:pt x="1905381" y="952626"/>
                </a:lnTo>
                <a:lnTo>
                  <a:pt x="1902223" y="874491"/>
                </a:lnTo>
                <a:lnTo>
                  <a:pt x="1892913" y="798096"/>
                </a:lnTo>
                <a:lnTo>
                  <a:pt x="1877697" y="723686"/>
                </a:lnTo>
                <a:lnTo>
                  <a:pt x="1856819" y="651507"/>
                </a:lnTo>
                <a:lnTo>
                  <a:pt x="1830524" y="581804"/>
                </a:lnTo>
                <a:lnTo>
                  <a:pt x="1799057" y="514822"/>
                </a:lnTo>
                <a:lnTo>
                  <a:pt x="1762665" y="450806"/>
                </a:lnTo>
                <a:lnTo>
                  <a:pt x="1721590" y="390000"/>
                </a:lnTo>
                <a:lnTo>
                  <a:pt x="1676079" y="332651"/>
                </a:lnTo>
                <a:lnTo>
                  <a:pt x="1626377" y="279003"/>
                </a:lnTo>
                <a:lnTo>
                  <a:pt x="1572729" y="229301"/>
                </a:lnTo>
                <a:lnTo>
                  <a:pt x="1515380" y="183790"/>
                </a:lnTo>
                <a:lnTo>
                  <a:pt x="1454574" y="142715"/>
                </a:lnTo>
                <a:lnTo>
                  <a:pt x="1390558" y="106323"/>
                </a:lnTo>
                <a:lnTo>
                  <a:pt x="1323576" y="74856"/>
                </a:lnTo>
                <a:lnTo>
                  <a:pt x="1253873" y="48561"/>
                </a:lnTo>
                <a:lnTo>
                  <a:pt x="1181694" y="27683"/>
                </a:lnTo>
                <a:lnTo>
                  <a:pt x="1107284" y="12467"/>
                </a:lnTo>
                <a:lnTo>
                  <a:pt x="1030889" y="3157"/>
                </a:lnTo>
                <a:lnTo>
                  <a:pt x="952753" y="0"/>
                </a:lnTo>
                <a:close/>
              </a:path>
            </a:pathLst>
          </a:custGeom>
          <a:solidFill>
            <a:srgbClr val="D9D9D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0" name="object 20"/>
          <p:cNvSpPr/>
          <p:nvPr/>
        </p:nvSpPr>
        <p:spPr>
          <a:xfrm>
            <a:off x="3002852" y="2013681"/>
            <a:ext cx="1429226" cy="1429226"/>
          </a:xfrm>
          <a:custGeom>
            <a:avLst/>
            <a:gdLst/>
            <a:ahLst/>
            <a:cxnLst/>
            <a:rect l="l" t="t" r="r" b="b"/>
            <a:pathLst>
              <a:path w="1905635" h="1905635">
                <a:moveTo>
                  <a:pt x="0" y="952626"/>
                </a:moveTo>
                <a:lnTo>
                  <a:pt x="3158" y="874491"/>
                </a:lnTo>
                <a:lnTo>
                  <a:pt x="12470" y="798096"/>
                </a:lnTo>
                <a:lnTo>
                  <a:pt x="27691" y="723686"/>
                </a:lnTo>
                <a:lnTo>
                  <a:pt x="48574" y="651507"/>
                </a:lnTo>
                <a:lnTo>
                  <a:pt x="74876" y="581804"/>
                </a:lnTo>
                <a:lnTo>
                  <a:pt x="106350" y="514822"/>
                </a:lnTo>
                <a:lnTo>
                  <a:pt x="142751" y="450806"/>
                </a:lnTo>
                <a:lnTo>
                  <a:pt x="183835" y="390000"/>
                </a:lnTo>
                <a:lnTo>
                  <a:pt x="229355" y="332651"/>
                </a:lnTo>
                <a:lnTo>
                  <a:pt x="279066" y="279003"/>
                </a:lnTo>
                <a:lnTo>
                  <a:pt x="332724" y="229301"/>
                </a:lnTo>
                <a:lnTo>
                  <a:pt x="390083" y="183790"/>
                </a:lnTo>
                <a:lnTo>
                  <a:pt x="450897" y="142715"/>
                </a:lnTo>
                <a:lnTo>
                  <a:pt x="514922" y="106323"/>
                </a:lnTo>
                <a:lnTo>
                  <a:pt x="581912" y="74856"/>
                </a:lnTo>
                <a:lnTo>
                  <a:pt x="651621" y="48561"/>
                </a:lnTo>
                <a:lnTo>
                  <a:pt x="723806" y="27683"/>
                </a:lnTo>
                <a:lnTo>
                  <a:pt x="798219" y="12467"/>
                </a:lnTo>
                <a:lnTo>
                  <a:pt x="874617" y="3157"/>
                </a:lnTo>
                <a:lnTo>
                  <a:pt x="952753" y="0"/>
                </a:lnTo>
                <a:lnTo>
                  <a:pt x="1030889" y="3157"/>
                </a:lnTo>
                <a:lnTo>
                  <a:pt x="1107284" y="12467"/>
                </a:lnTo>
                <a:lnTo>
                  <a:pt x="1181694" y="27683"/>
                </a:lnTo>
                <a:lnTo>
                  <a:pt x="1253873" y="48561"/>
                </a:lnTo>
                <a:lnTo>
                  <a:pt x="1323576" y="74856"/>
                </a:lnTo>
                <a:lnTo>
                  <a:pt x="1390558" y="106323"/>
                </a:lnTo>
                <a:lnTo>
                  <a:pt x="1454574" y="142715"/>
                </a:lnTo>
                <a:lnTo>
                  <a:pt x="1515380" y="183790"/>
                </a:lnTo>
                <a:lnTo>
                  <a:pt x="1572729" y="229301"/>
                </a:lnTo>
                <a:lnTo>
                  <a:pt x="1626377" y="279003"/>
                </a:lnTo>
                <a:lnTo>
                  <a:pt x="1676079" y="332651"/>
                </a:lnTo>
                <a:lnTo>
                  <a:pt x="1721590" y="390000"/>
                </a:lnTo>
                <a:lnTo>
                  <a:pt x="1762665" y="450806"/>
                </a:lnTo>
                <a:lnTo>
                  <a:pt x="1799057" y="514822"/>
                </a:lnTo>
                <a:lnTo>
                  <a:pt x="1830524" y="581804"/>
                </a:lnTo>
                <a:lnTo>
                  <a:pt x="1856819" y="651507"/>
                </a:lnTo>
                <a:lnTo>
                  <a:pt x="1877697" y="723686"/>
                </a:lnTo>
                <a:lnTo>
                  <a:pt x="1892913" y="798096"/>
                </a:lnTo>
                <a:lnTo>
                  <a:pt x="1902223" y="874491"/>
                </a:lnTo>
                <a:lnTo>
                  <a:pt x="1905381" y="952626"/>
                </a:lnTo>
                <a:lnTo>
                  <a:pt x="1902223" y="1030763"/>
                </a:lnTo>
                <a:lnTo>
                  <a:pt x="1892913" y="1107161"/>
                </a:lnTo>
                <a:lnTo>
                  <a:pt x="1877697" y="1181574"/>
                </a:lnTo>
                <a:lnTo>
                  <a:pt x="1856819" y="1253759"/>
                </a:lnTo>
                <a:lnTo>
                  <a:pt x="1830524" y="1323468"/>
                </a:lnTo>
                <a:lnTo>
                  <a:pt x="1799057" y="1390458"/>
                </a:lnTo>
                <a:lnTo>
                  <a:pt x="1762665" y="1454483"/>
                </a:lnTo>
                <a:lnTo>
                  <a:pt x="1721590" y="1515297"/>
                </a:lnTo>
                <a:lnTo>
                  <a:pt x="1676079" y="1572656"/>
                </a:lnTo>
                <a:lnTo>
                  <a:pt x="1626377" y="1626314"/>
                </a:lnTo>
                <a:lnTo>
                  <a:pt x="1572729" y="1676025"/>
                </a:lnTo>
                <a:lnTo>
                  <a:pt x="1515380" y="1721545"/>
                </a:lnTo>
                <a:lnTo>
                  <a:pt x="1454574" y="1762629"/>
                </a:lnTo>
                <a:lnTo>
                  <a:pt x="1390558" y="1799030"/>
                </a:lnTo>
                <a:lnTo>
                  <a:pt x="1323576" y="1830504"/>
                </a:lnTo>
                <a:lnTo>
                  <a:pt x="1253873" y="1856806"/>
                </a:lnTo>
                <a:lnTo>
                  <a:pt x="1181694" y="1877689"/>
                </a:lnTo>
                <a:lnTo>
                  <a:pt x="1107284" y="1892910"/>
                </a:lnTo>
                <a:lnTo>
                  <a:pt x="1030889" y="1902222"/>
                </a:lnTo>
                <a:lnTo>
                  <a:pt x="952753" y="1905380"/>
                </a:lnTo>
                <a:lnTo>
                  <a:pt x="874617" y="1902222"/>
                </a:lnTo>
                <a:lnTo>
                  <a:pt x="798219" y="1892910"/>
                </a:lnTo>
                <a:lnTo>
                  <a:pt x="723806" y="1877689"/>
                </a:lnTo>
                <a:lnTo>
                  <a:pt x="651621" y="1856806"/>
                </a:lnTo>
                <a:lnTo>
                  <a:pt x="581912" y="1830504"/>
                </a:lnTo>
                <a:lnTo>
                  <a:pt x="514922" y="1799030"/>
                </a:lnTo>
                <a:lnTo>
                  <a:pt x="450897" y="1762629"/>
                </a:lnTo>
                <a:lnTo>
                  <a:pt x="390083" y="1721545"/>
                </a:lnTo>
                <a:lnTo>
                  <a:pt x="332724" y="1676025"/>
                </a:lnTo>
                <a:lnTo>
                  <a:pt x="279066" y="1626314"/>
                </a:lnTo>
                <a:lnTo>
                  <a:pt x="229355" y="1572656"/>
                </a:lnTo>
                <a:lnTo>
                  <a:pt x="183835" y="1515297"/>
                </a:lnTo>
                <a:lnTo>
                  <a:pt x="142751" y="1454483"/>
                </a:lnTo>
                <a:lnTo>
                  <a:pt x="106350" y="1390458"/>
                </a:lnTo>
                <a:lnTo>
                  <a:pt x="74876" y="1323468"/>
                </a:lnTo>
                <a:lnTo>
                  <a:pt x="48574" y="1253759"/>
                </a:lnTo>
                <a:lnTo>
                  <a:pt x="27691" y="1181574"/>
                </a:lnTo>
                <a:lnTo>
                  <a:pt x="12470" y="1107161"/>
                </a:lnTo>
                <a:lnTo>
                  <a:pt x="3158" y="1030763"/>
                </a:lnTo>
                <a:lnTo>
                  <a:pt x="0" y="952626"/>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1" name="object 21"/>
          <p:cNvSpPr/>
          <p:nvPr/>
        </p:nvSpPr>
        <p:spPr>
          <a:xfrm>
            <a:off x="3048761" y="2059496"/>
            <a:ext cx="1337310" cy="1337310"/>
          </a:xfrm>
          <a:custGeom>
            <a:avLst/>
            <a:gdLst/>
            <a:ahLst/>
            <a:cxnLst/>
            <a:rect l="l" t="t" r="r" b="b"/>
            <a:pathLst>
              <a:path w="1783079" h="1783079">
                <a:moveTo>
                  <a:pt x="891539" y="0"/>
                </a:moveTo>
                <a:lnTo>
                  <a:pt x="818420" y="2955"/>
                </a:lnTo>
                <a:lnTo>
                  <a:pt x="746928" y="11668"/>
                </a:lnTo>
                <a:lnTo>
                  <a:pt x="677294" y="25910"/>
                </a:lnTo>
                <a:lnTo>
                  <a:pt x="609746" y="45451"/>
                </a:lnTo>
                <a:lnTo>
                  <a:pt x="544514" y="70062"/>
                </a:lnTo>
                <a:lnTo>
                  <a:pt x="481828" y="99513"/>
                </a:lnTo>
                <a:lnTo>
                  <a:pt x="421916" y="133574"/>
                </a:lnTo>
                <a:lnTo>
                  <a:pt x="365010" y="172016"/>
                </a:lnTo>
                <a:lnTo>
                  <a:pt x="311337" y="214611"/>
                </a:lnTo>
                <a:lnTo>
                  <a:pt x="261127" y="261127"/>
                </a:lnTo>
                <a:lnTo>
                  <a:pt x="214611" y="311337"/>
                </a:lnTo>
                <a:lnTo>
                  <a:pt x="172016" y="365010"/>
                </a:lnTo>
                <a:lnTo>
                  <a:pt x="133574" y="421916"/>
                </a:lnTo>
                <a:lnTo>
                  <a:pt x="99513" y="481828"/>
                </a:lnTo>
                <a:lnTo>
                  <a:pt x="70062" y="544514"/>
                </a:lnTo>
                <a:lnTo>
                  <a:pt x="45451" y="609746"/>
                </a:lnTo>
                <a:lnTo>
                  <a:pt x="25910" y="677294"/>
                </a:lnTo>
                <a:lnTo>
                  <a:pt x="11668" y="746928"/>
                </a:lnTo>
                <a:lnTo>
                  <a:pt x="2955" y="818420"/>
                </a:lnTo>
                <a:lnTo>
                  <a:pt x="0" y="891539"/>
                </a:lnTo>
                <a:lnTo>
                  <a:pt x="2955" y="964659"/>
                </a:lnTo>
                <a:lnTo>
                  <a:pt x="11668" y="1036151"/>
                </a:lnTo>
                <a:lnTo>
                  <a:pt x="25910" y="1105785"/>
                </a:lnTo>
                <a:lnTo>
                  <a:pt x="45451" y="1173333"/>
                </a:lnTo>
                <a:lnTo>
                  <a:pt x="70062" y="1238565"/>
                </a:lnTo>
                <a:lnTo>
                  <a:pt x="99513" y="1301251"/>
                </a:lnTo>
                <a:lnTo>
                  <a:pt x="133574" y="1361163"/>
                </a:lnTo>
                <a:lnTo>
                  <a:pt x="172016" y="1418069"/>
                </a:lnTo>
                <a:lnTo>
                  <a:pt x="214611" y="1471742"/>
                </a:lnTo>
                <a:lnTo>
                  <a:pt x="261127" y="1521952"/>
                </a:lnTo>
                <a:lnTo>
                  <a:pt x="311337" y="1568468"/>
                </a:lnTo>
                <a:lnTo>
                  <a:pt x="365010" y="1611063"/>
                </a:lnTo>
                <a:lnTo>
                  <a:pt x="421916" y="1649505"/>
                </a:lnTo>
                <a:lnTo>
                  <a:pt x="481828" y="1683566"/>
                </a:lnTo>
                <a:lnTo>
                  <a:pt x="544514" y="1713017"/>
                </a:lnTo>
                <a:lnTo>
                  <a:pt x="609746" y="1737628"/>
                </a:lnTo>
                <a:lnTo>
                  <a:pt x="677294" y="1757169"/>
                </a:lnTo>
                <a:lnTo>
                  <a:pt x="746928" y="1771411"/>
                </a:lnTo>
                <a:lnTo>
                  <a:pt x="818420" y="1780124"/>
                </a:lnTo>
                <a:lnTo>
                  <a:pt x="891539" y="1783079"/>
                </a:lnTo>
                <a:lnTo>
                  <a:pt x="964659" y="1780124"/>
                </a:lnTo>
                <a:lnTo>
                  <a:pt x="1036151" y="1771411"/>
                </a:lnTo>
                <a:lnTo>
                  <a:pt x="1105785" y="1757169"/>
                </a:lnTo>
                <a:lnTo>
                  <a:pt x="1173333" y="1737628"/>
                </a:lnTo>
                <a:lnTo>
                  <a:pt x="1238565" y="1713017"/>
                </a:lnTo>
                <a:lnTo>
                  <a:pt x="1301251" y="1683566"/>
                </a:lnTo>
                <a:lnTo>
                  <a:pt x="1361163" y="1649505"/>
                </a:lnTo>
                <a:lnTo>
                  <a:pt x="1418069" y="1611063"/>
                </a:lnTo>
                <a:lnTo>
                  <a:pt x="1471742" y="1568468"/>
                </a:lnTo>
                <a:lnTo>
                  <a:pt x="1521952" y="1521952"/>
                </a:lnTo>
                <a:lnTo>
                  <a:pt x="1568468" y="1471742"/>
                </a:lnTo>
                <a:lnTo>
                  <a:pt x="1611063" y="1418069"/>
                </a:lnTo>
                <a:lnTo>
                  <a:pt x="1649505" y="1361163"/>
                </a:lnTo>
                <a:lnTo>
                  <a:pt x="1683566" y="1301251"/>
                </a:lnTo>
                <a:lnTo>
                  <a:pt x="1713017" y="1238565"/>
                </a:lnTo>
                <a:lnTo>
                  <a:pt x="1737628" y="1173333"/>
                </a:lnTo>
                <a:lnTo>
                  <a:pt x="1757169" y="1105785"/>
                </a:lnTo>
                <a:lnTo>
                  <a:pt x="1771411" y="1036151"/>
                </a:lnTo>
                <a:lnTo>
                  <a:pt x="1780124" y="964659"/>
                </a:lnTo>
                <a:lnTo>
                  <a:pt x="1783080" y="891539"/>
                </a:lnTo>
                <a:lnTo>
                  <a:pt x="1780124" y="818420"/>
                </a:lnTo>
                <a:lnTo>
                  <a:pt x="1771411" y="746928"/>
                </a:lnTo>
                <a:lnTo>
                  <a:pt x="1757169" y="677294"/>
                </a:lnTo>
                <a:lnTo>
                  <a:pt x="1737628" y="609746"/>
                </a:lnTo>
                <a:lnTo>
                  <a:pt x="1713017" y="544514"/>
                </a:lnTo>
                <a:lnTo>
                  <a:pt x="1683566" y="481828"/>
                </a:lnTo>
                <a:lnTo>
                  <a:pt x="1649505" y="421916"/>
                </a:lnTo>
                <a:lnTo>
                  <a:pt x="1611063" y="365010"/>
                </a:lnTo>
                <a:lnTo>
                  <a:pt x="1568468" y="311337"/>
                </a:lnTo>
                <a:lnTo>
                  <a:pt x="1521952" y="261127"/>
                </a:lnTo>
                <a:lnTo>
                  <a:pt x="1471742" y="214611"/>
                </a:lnTo>
                <a:lnTo>
                  <a:pt x="1418069" y="172016"/>
                </a:lnTo>
                <a:lnTo>
                  <a:pt x="1361163" y="133574"/>
                </a:lnTo>
                <a:lnTo>
                  <a:pt x="1301251" y="99513"/>
                </a:lnTo>
                <a:lnTo>
                  <a:pt x="1238565" y="70062"/>
                </a:lnTo>
                <a:lnTo>
                  <a:pt x="1173333" y="45451"/>
                </a:lnTo>
                <a:lnTo>
                  <a:pt x="1105785" y="25910"/>
                </a:lnTo>
                <a:lnTo>
                  <a:pt x="1036151" y="11668"/>
                </a:lnTo>
                <a:lnTo>
                  <a:pt x="964659" y="2955"/>
                </a:lnTo>
                <a:lnTo>
                  <a:pt x="891539" y="0"/>
                </a:lnTo>
                <a:close/>
              </a:path>
            </a:pathLst>
          </a:custGeom>
          <a:solidFill>
            <a:srgbClr val="61B5E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2" name="object 22"/>
          <p:cNvSpPr/>
          <p:nvPr/>
        </p:nvSpPr>
        <p:spPr>
          <a:xfrm>
            <a:off x="3048761" y="2059496"/>
            <a:ext cx="1337310" cy="1337310"/>
          </a:xfrm>
          <a:custGeom>
            <a:avLst/>
            <a:gdLst/>
            <a:ahLst/>
            <a:cxnLst/>
            <a:rect l="l" t="t" r="r" b="b"/>
            <a:pathLst>
              <a:path w="1783079" h="1783079">
                <a:moveTo>
                  <a:pt x="0" y="891539"/>
                </a:moveTo>
                <a:lnTo>
                  <a:pt x="2955" y="818420"/>
                </a:lnTo>
                <a:lnTo>
                  <a:pt x="11668" y="746928"/>
                </a:lnTo>
                <a:lnTo>
                  <a:pt x="25910" y="677294"/>
                </a:lnTo>
                <a:lnTo>
                  <a:pt x="45451" y="609746"/>
                </a:lnTo>
                <a:lnTo>
                  <a:pt x="70062" y="544514"/>
                </a:lnTo>
                <a:lnTo>
                  <a:pt x="99513" y="481828"/>
                </a:lnTo>
                <a:lnTo>
                  <a:pt x="133574" y="421916"/>
                </a:lnTo>
                <a:lnTo>
                  <a:pt x="172016" y="365010"/>
                </a:lnTo>
                <a:lnTo>
                  <a:pt x="214611" y="311337"/>
                </a:lnTo>
                <a:lnTo>
                  <a:pt x="261127" y="261127"/>
                </a:lnTo>
                <a:lnTo>
                  <a:pt x="311337" y="214611"/>
                </a:lnTo>
                <a:lnTo>
                  <a:pt x="365010" y="172016"/>
                </a:lnTo>
                <a:lnTo>
                  <a:pt x="421916" y="133574"/>
                </a:lnTo>
                <a:lnTo>
                  <a:pt x="481828" y="99513"/>
                </a:lnTo>
                <a:lnTo>
                  <a:pt x="544514" y="70062"/>
                </a:lnTo>
                <a:lnTo>
                  <a:pt x="609746" y="45451"/>
                </a:lnTo>
                <a:lnTo>
                  <a:pt x="677294" y="25910"/>
                </a:lnTo>
                <a:lnTo>
                  <a:pt x="746928" y="11668"/>
                </a:lnTo>
                <a:lnTo>
                  <a:pt x="818420" y="2955"/>
                </a:lnTo>
                <a:lnTo>
                  <a:pt x="891539" y="0"/>
                </a:lnTo>
                <a:lnTo>
                  <a:pt x="964659" y="2955"/>
                </a:lnTo>
                <a:lnTo>
                  <a:pt x="1036151" y="11668"/>
                </a:lnTo>
                <a:lnTo>
                  <a:pt x="1105785" y="25910"/>
                </a:lnTo>
                <a:lnTo>
                  <a:pt x="1173333" y="45451"/>
                </a:lnTo>
                <a:lnTo>
                  <a:pt x="1238565" y="70062"/>
                </a:lnTo>
                <a:lnTo>
                  <a:pt x="1301251" y="99513"/>
                </a:lnTo>
                <a:lnTo>
                  <a:pt x="1361163" y="133574"/>
                </a:lnTo>
                <a:lnTo>
                  <a:pt x="1418069" y="172016"/>
                </a:lnTo>
                <a:lnTo>
                  <a:pt x="1471742" y="214611"/>
                </a:lnTo>
                <a:lnTo>
                  <a:pt x="1521952" y="261127"/>
                </a:lnTo>
                <a:lnTo>
                  <a:pt x="1568468" y="311337"/>
                </a:lnTo>
                <a:lnTo>
                  <a:pt x="1611063" y="365010"/>
                </a:lnTo>
                <a:lnTo>
                  <a:pt x="1649505" y="421916"/>
                </a:lnTo>
                <a:lnTo>
                  <a:pt x="1683566" y="481828"/>
                </a:lnTo>
                <a:lnTo>
                  <a:pt x="1713017" y="544514"/>
                </a:lnTo>
                <a:lnTo>
                  <a:pt x="1737628" y="609746"/>
                </a:lnTo>
                <a:lnTo>
                  <a:pt x="1757169" y="677294"/>
                </a:lnTo>
                <a:lnTo>
                  <a:pt x="1771411" y="746928"/>
                </a:lnTo>
                <a:lnTo>
                  <a:pt x="1780124" y="818420"/>
                </a:lnTo>
                <a:lnTo>
                  <a:pt x="1783080" y="891539"/>
                </a:lnTo>
                <a:lnTo>
                  <a:pt x="1780124" y="964659"/>
                </a:lnTo>
                <a:lnTo>
                  <a:pt x="1771411" y="1036151"/>
                </a:lnTo>
                <a:lnTo>
                  <a:pt x="1757169" y="1105785"/>
                </a:lnTo>
                <a:lnTo>
                  <a:pt x="1737628" y="1173333"/>
                </a:lnTo>
                <a:lnTo>
                  <a:pt x="1713017" y="1238565"/>
                </a:lnTo>
                <a:lnTo>
                  <a:pt x="1683566" y="1301251"/>
                </a:lnTo>
                <a:lnTo>
                  <a:pt x="1649505" y="1361163"/>
                </a:lnTo>
                <a:lnTo>
                  <a:pt x="1611063" y="1418069"/>
                </a:lnTo>
                <a:lnTo>
                  <a:pt x="1568468" y="1471742"/>
                </a:lnTo>
                <a:lnTo>
                  <a:pt x="1521952" y="1521952"/>
                </a:lnTo>
                <a:lnTo>
                  <a:pt x="1471742" y="1568468"/>
                </a:lnTo>
                <a:lnTo>
                  <a:pt x="1418069" y="1611063"/>
                </a:lnTo>
                <a:lnTo>
                  <a:pt x="1361163" y="1649505"/>
                </a:lnTo>
                <a:lnTo>
                  <a:pt x="1301251" y="1683566"/>
                </a:lnTo>
                <a:lnTo>
                  <a:pt x="1238565" y="1713017"/>
                </a:lnTo>
                <a:lnTo>
                  <a:pt x="1173333" y="1737628"/>
                </a:lnTo>
                <a:lnTo>
                  <a:pt x="1105785" y="1757169"/>
                </a:lnTo>
                <a:lnTo>
                  <a:pt x="1036151" y="1771411"/>
                </a:lnTo>
                <a:lnTo>
                  <a:pt x="964659" y="1780124"/>
                </a:lnTo>
                <a:lnTo>
                  <a:pt x="891539" y="1783079"/>
                </a:lnTo>
                <a:lnTo>
                  <a:pt x="818420" y="1780124"/>
                </a:lnTo>
                <a:lnTo>
                  <a:pt x="746928" y="1771411"/>
                </a:lnTo>
                <a:lnTo>
                  <a:pt x="677294" y="1757169"/>
                </a:lnTo>
                <a:lnTo>
                  <a:pt x="609746" y="1737628"/>
                </a:lnTo>
                <a:lnTo>
                  <a:pt x="544514" y="1713017"/>
                </a:lnTo>
                <a:lnTo>
                  <a:pt x="481828" y="1683566"/>
                </a:lnTo>
                <a:lnTo>
                  <a:pt x="421916" y="1649505"/>
                </a:lnTo>
                <a:lnTo>
                  <a:pt x="365010" y="1611063"/>
                </a:lnTo>
                <a:lnTo>
                  <a:pt x="311337" y="1568468"/>
                </a:lnTo>
                <a:lnTo>
                  <a:pt x="261127" y="1521952"/>
                </a:lnTo>
                <a:lnTo>
                  <a:pt x="214611" y="1471742"/>
                </a:lnTo>
                <a:lnTo>
                  <a:pt x="172016" y="1418069"/>
                </a:lnTo>
                <a:lnTo>
                  <a:pt x="133574" y="1361163"/>
                </a:lnTo>
                <a:lnTo>
                  <a:pt x="99513" y="1301251"/>
                </a:lnTo>
                <a:lnTo>
                  <a:pt x="70062" y="1238565"/>
                </a:lnTo>
                <a:lnTo>
                  <a:pt x="45451" y="1173333"/>
                </a:lnTo>
                <a:lnTo>
                  <a:pt x="25910" y="1105785"/>
                </a:lnTo>
                <a:lnTo>
                  <a:pt x="11668" y="1036151"/>
                </a:lnTo>
                <a:lnTo>
                  <a:pt x="2955" y="964659"/>
                </a:lnTo>
                <a:lnTo>
                  <a:pt x="0" y="891539"/>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3" name="object 23"/>
          <p:cNvSpPr/>
          <p:nvPr/>
        </p:nvSpPr>
        <p:spPr>
          <a:xfrm>
            <a:off x="3427094" y="2686621"/>
            <a:ext cx="2290763" cy="2290763"/>
          </a:xfrm>
          <a:custGeom>
            <a:avLst/>
            <a:gdLst/>
            <a:ahLst/>
            <a:cxnLst/>
            <a:rect l="l" t="t" r="r" b="b"/>
            <a:pathLst>
              <a:path w="3054350" h="3054350">
                <a:moveTo>
                  <a:pt x="1526920" y="0"/>
                </a:moveTo>
                <a:lnTo>
                  <a:pt x="1401691" y="5061"/>
                </a:lnTo>
                <a:lnTo>
                  <a:pt x="1279250" y="19985"/>
                </a:lnTo>
                <a:lnTo>
                  <a:pt x="1159989" y="44377"/>
                </a:lnTo>
                <a:lnTo>
                  <a:pt x="1044301" y="77844"/>
                </a:lnTo>
                <a:lnTo>
                  <a:pt x="932580" y="119995"/>
                </a:lnTo>
                <a:lnTo>
                  <a:pt x="825219" y="170435"/>
                </a:lnTo>
                <a:lnTo>
                  <a:pt x="722610" y="228771"/>
                </a:lnTo>
                <a:lnTo>
                  <a:pt x="625147" y="294611"/>
                </a:lnTo>
                <a:lnTo>
                  <a:pt x="533223" y="367562"/>
                </a:lnTo>
                <a:lnTo>
                  <a:pt x="447230" y="447230"/>
                </a:lnTo>
                <a:lnTo>
                  <a:pt x="367562" y="533223"/>
                </a:lnTo>
                <a:lnTo>
                  <a:pt x="294611" y="625147"/>
                </a:lnTo>
                <a:lnTo>
                  <a:pt x="228771" y="722610"/>
                </a:lnTo>
                <a:lnTo>
                  <a:pt x="170435" y="825219"/>
                </a:lnTo>
                <a:lnTo>
                  <a:pt x="119995" y="932580"/>
                </a:lnTo>
                <a:lnTo>
                  <a:pt x="77844" y="1044301"/>
                </a:lnTo>
                <a:lnTo>
                  <a:pt x="44377" y="1159989"/>
                </a:lnTo>
                <a:lnTo>
                  <a:pt x="19985" y="1279250"/>
                </a:lnTo>
                <a:lnTo>
                  <a:pt x="5061" y="1401691"/>
                </a:lnTo>
                <a:lnTo>
                  <a:pt x="0" y="1526920"/>
                </a:lnTo>
                <a:lnTo>
                  <a:pt x="5061" y="1652168"/>
                </a:lnTo>
                <a:lnTo>
                  <a:pt x="19985" y="1774626"/>
                </a:lnTo>
                <a:lnTo>
                  <a:pt x="44377" y="1893901"/>
                </a:lnTo>
                <a:lnTo>
                  <a:pt x="77844" y="2009602"/>
                </a:lnTo>
                <a:lnTo>
                  <a:pt x="119995" y="2121334"/>
                </a:lnTo>
                <a:lnTo>
                  <a:pt x="170435" y="2228705"/>
                </a:lnTo>
                <a:lnTo>
                  <a:pt x="228771" y="2331323"/>
                </a:lnTo>
                <a:lnTo>
                  <a:pt x="294611" y="2428793"/>
                </a:lnTo>
                <a:lnTo>
                  <a:pt x="367562" y="2520724"/>
                </a:lnTo>
                <a:lnTo>
                  <a:pt x="447230" y="2606722"/>
                </a:lnTo>
                <a:lnTo>
                  <a:pt x="533223" y="2686395"/>
                </a:lnTo>
                <a:lnTo>
                  <a:pt x="625147" y="2759349"/>
                </a:lnTo>
                <a:lnTo>
                  <a:pt x="722610" y="2825192"/>
                </a:lnTo>
                <a:lnTo>
                  <a:pt x="825219" y="2883530"/>
                </a:lnTo>
                <a:lnTo>
                  <a:pt x="932580" y="2933971"/>
                </a:lnTo>
                <a:lnTo>
                  <a:pt x="1044301" y="2976123"/>
                </a:lnTo>
                <a:lnTo>
                  <a:pt x="1159989" y="3009591"/>
                </a:lnTo>
                <a:lnTo>
                  <a:pt x="1279250" y="3033983"/>
                </a:lnTo>
                <a:lnTo>
                  <a:pt x="1401691" y="3048907"/>
                </a:lnTo>
                <a:lnTo>
                  <a:pt x="1526920" y="3053969"/>
                </a:lnTo>
                <a:lnTo>
                  <a:pt x="1652168" y="3048907"/>
                </a:lnTo>
                <a:lnTo>
                  <a:pt x="1774626" y="3033983"/>
                </a:lnTo>
                <a:lnTo>
                  <a:pt x="1893901" y="3009591"/>
                </a:lnTo>
                <a:lnTo>
                  <a:pt x="2009602" y="2976123"/>
                </a:lnTo>
                <a:lnTo>
                  <a:pt x="2121334" y="2933971"/>
                </a:lnTo>
                <a:lnTo>
                  <a:pt x="2228705" y="2883530"/>
                </a:lnTo>
                <a:lnTo>
                  <a:pt x="2331323" y="2825192"/>
                </a:lnTo>
                <a:lnTo>
                  <a:pt x="2428793" y="2759349"/>
                </a:lnTo>
                <a:lnTo>
                  <a:pt x="2520724" y="2686395"/>
                </a:lnTo>
                <a:lnTo>
                  <a:pt x="2606722" y="2606722"/>
                </a:lnTo>
                <a:lnTo>
                  <a:pt x="2686395" y="2520724"/>
                </a:lnTo>
                <a:lnTo>
                  <a:pt x="2759349" y="2428793"/>
                </a:lnTo>
                <a:lnTo>
                  <a:pt x="2825192" y="2331323"/>
                </a:lnTo>
                <a:lnTo>
                  <a:pt x="2883530" y="2228705"/>
                </a:lnTo>
                <a:lnTo>
                  <a:pt x="2933971" y="2121334"/>
                </a:lnTo>
                <a:lnTo>
                  <a:pt x="2976123" y="2009602"/>
                </a:lnTo>
                <a:lnTo>
                  <a:pt x="3009591" y="1893901"/>
                </a:lnTo>
                <a:lnTo>
                  <a:pt x="3033983" y="1774626"/>
                </a:lnTo>
                <a:lnTo>
                  <a:pt x="3048907" y="1652168"/>
                </a:lnTo>
                <a:lnTo>
                  <a:pt x="3053968" y="1526920"/>
                </a:lnTo>
                <a:lnTo>
                  <a:pt x="3048907" y="1401691"/>
                </a:lnTo>
                <a:lnTo>
                  <a:pt x="3033983" y="1279250"/>
                </a:lnTo>
                <a:lnTo>
                  <a:pt x="3009591" y="1159989"/>
                </a:lnTo>
                <a:lnTo>
                  <a:pt x="2976123" y="1044301"/>
                </a:lnTo>
                <a:lnTo>
                  <a:pt x="2933971" y="932580"/>
                </a:lnTo>
                <a:lnTo>
                  <a:pt x="2883530" y="825219"/>
                </a:lnTo>
                <a:lnTo>
                  <a:pt x="2825192" y="722610"/>
                </a:lnTo>
                <a:lnTo>
                  <a:pt x="2759349" y="625147"/>
                </a:lnTo>
                <a:lnTo>
                  <a:pt x="2686395" y="533223"/>
                </a:lnTo>
                <a:lnTo>
                  <a:pt x="2606722" y="447230"/>
                </a:lnTo>
                <a:lnTo>
                  <a:pt x="2520724" y="367562"/>
                </a:lnTo>
                <a:lnTo>
                  <a:pt x="2428793" y="294611"/>
                </a:lnTo>
                <a:lnTo>
                  <a:pt x="2331323" y="228771"/>
                </a:lnTo>
                <a:lnTo>
                  <a:pt x="2228705" y="170435"/>
                </a:lnTo>
                <a:lnTo>
                  <a:pt x="2121334" y="119995"/>
                </a:lnTo>
                <a:lnTo>
                  <a:pt x="2009602" y="77844"/>
                </a:lnTo>
                <a:lnTo>
                  <a:pt x="1893901" y="44377"/>
                </a:lnTo>
                <a:lnTo>
                  <a:pt x="1774626" y="19985"/>
                </a:lnTo>
                <a:lnTo>
                  <a:pt x="1652168" y="5061"/>
                </a:lnTo>
                <a:lnTo>
                  <a:pt x="1526920" y="0"/>
                </a:lnTo>
                <a:close/>
              </a:path>
            </a:pathLst>
          </a:custGeom>
          <a:solidFill>
            <a:srgbClr val="D9D9D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4" name="object 24"/>
          <p:cNvSpPr/>
          <p:nvPr/>
        </p:nvSpPr>
        <p:spPr>
          <a:xfrm>
            <a:off x="3427094" y="2686621"/>
            <a:ext cx="2290763" cy="2290763"/>
          </a:xfrm>
          <a:custGeom>
            <a:avLst/>
            <a:gdLst/>
            <a:ahLst/>
            <a:cxnLst/>
            <a:rect l="l" t="t" r="r" b="b"/>
            <a:pathLst>
              <a:path w="3054350" h="3054350">
                <a:moveTo>
                  <a:pt x="0" y="1526920"/>
                </a:moveTo>
                <a:lnTo>
                  <a:pt x="5061" y="1401691"/>
                </a:lnTo>
                <a:lnTo>
                  <a:pt x="19985" y="1279250"/>
                </a:lnTo>
                <a:lnTo>
                  <a:pt x="44377" y="1159989"/>
                </a:lnTo>
                <a:lnTo>
                  <a:pt x="77844" y="1044301"/>
                </a:lnTo>
                <a:lnTo>
                  <a:pt x="119995" y="932580"/>
                </a:lnTo>
                <a:lnTo>
                  <a:pt x="170435" y="825219"/>
                </a:lnTo>
                <a:lnTo>
                  <a:pt x="228771" y="722610"/>
                </a:lnTo>
                <a:lnTo>
                  <a:pt x="294611" y="625147"/>
                </a:lnTo>
                <a:lnTo>
                  <a:pt x="367562" y="533223"/>
                </a:lnTo>
                <a:lnTo>
                  <a:pt x="447230" y="447230"/>
                </a:lnTo>
                <a:lnTo>
                  <a:pt x="533223" y="367562"/>
                </a:lnTo>
                <a:lnTo>
                  <a:pt x="625147" y="294611"/>
                </a:lnTo>
                <a:lnTo>
                  <a:pt x="722610" y="228771"/>
                </a:lnTo>
                <a:lnTo>
                  <a:pt x="825219" y="170435"/>
                </a:lnTo>
                <a:lnTo>
                  <a:pt x="932580" y="119995"/>
                </a:lnTo>
                <a:lnTo>
                  <a:pt x="1044301" y="77844"/>
                </a:lnTo>
                <a:lnTo>
                  <a:pt x="1159989" y="44377"/>
                </a:lnTo>
                <a:lnTo>
                  <a:pt x="1279250" y="19985"/>
                </a:lnTo>
                <a:lnTo>
                  <a:pt x="1401691" y="5061"/>
                </a:lnTo>
                <a:lnTo>
                  <a:pt x="1526920" y="0"/>
                </a:lnTo>
                <a:lnTo>
                  <a:pt x="1652168" y="5061"/>
                </a:lnTo>
                <a:lnTo>
                  <a:pt x="1774626" y="19985"/>
                </a:lnTo>
                <a:lnTo>
                  <a:pt x="1893901" y="44377"/>
                </a:lnTo>
                <a:lnTo>
                  <a:pt x="2009602" y="77844"/>
                </a:lnTo>
                <a:lnTo>
                  <a:pt x="2121334" y="119995"/>
                </a:lnTo>
                <a:lnTo>
                  <a:pt x="2228705" y="170435"/>
                </a:lnTo>
                <a:lnTo>
                  <a:pt x="2331323" y="228771"/>
                </a:lnTo>
                <a:lnTo>
                  <a:pt x="2428793" y="294611"/>
                </a:lnTo>
                <a:lnTo>
                  <a:pt x="2520724" y="367562"/>
                </a:lnTo>
                <a:lnTo>
                  <a:pt x="2606722" y="447230"/>
                </a:lnTo>
                <a:lnTo>
                  <a:pt x="2686395" y="533223"/>
                </a:lnTo>
                <a:lnTo>
                  <a:pt x="2759349" y="625147"/>
                </a:lnTo>
                <a:lnTo>
                  <a:pt x="2825192" y="722610"/>
                </a:lnTo>
                <a:lnTo>
                  <a:pt x="2883530" y="825219"/>
                </a:lnTo>
                <a:lnTo>
                  <a:pt x="2933971" y="932580"/>
                </a:lnTo>
                <a:lnTo>
                  <a:pt x="2976123" y="1044301"/>
                </a:lnTo>
                <a:lnTo>
                  <a:pt x="3009591" y="1159989"/>
                </a:lnTo>
                <a:lnTo>
                  <a:pt x="3033983" y="1279250"/>
                </a:lnTo>
                <a:lnTo>
                  <a:pt x="3048907" y="1401691"/>
                </a:lnTo>
                <a:lnTo>
                  <a:pt x="3053968" y="1526920"/>
                </a:lnTo>
                <a:lnTo>
                  <a:pt x="3048907" y="1652168"/>
                </a:lnTo>
                <a:lnTo>
                  <a:pt x="3033983" y="1774626"/>
                </a:lnTo>
                <a:lnTo>
                  <a:pt x="3009591" y="1893901"/>
                </a:lnTo>
                <a:lnTo>
                  <a:pt x="2976123" y="2009602"/>
                </a:lnTo>
                <a:lnTo>
                  <a:pt x="2933971" y="2121334"/>
                </a:lnTo>
                <a:lnTo>
                  <a:pt x="2883530" y="2228705"/>
                </a:lnTo>
                <a:lnTo>
                  <a:pt x="2825192" y="2331323"/>
                </a:lnTo>
                <a:lnTo>
                  <a:pt x="2759349" y="2428793"/>
                </a:lnTo>
                <a:lnTo>
                  <a:pt x="2686395" y="2520724"/>
                </a:lnTo>
                <a:lnTo>
                  <a:pt x="2606722" y="2606722"/>
                </a:lnTo>
                <a:lnTo>
                  <a:pt x="2520724" y="2686395"/>
                </a:lnTo>
                <a:lnTo>
                  <a:pt x="2428793" y="2759349"/>
                </a:lnTo>
                <a:lnTo>
                  <a:pt x="2331323" y="2825192"/>
                </a:lnTo>
                <a:lnTo>
                  <a:pt x="2228705" y="2883530"/>
                </a:lnTo>
                <a:lnTo>
                  <a:pt x="2121334" y="2933971"/>
                </a:lnTo>
                <a:lnTo>
                  <a:pt x="2009602" y="2976123"/>
                </a:lnTo>
                <a:lnTo>
                  <a:pt x="1893901" y="3009591"/>
                </a:lnTo>
                <a:lnTo>
                  <a:pt x="1774626" y="3033983"/>
                </a:lnTo>
                <a:lnTo>
                  <a:pt x="1652168" y="3048907"/>
                </a:lnTo>
                <a:lnTo>
                  <a:pt x="1526920" y="3053969"/>
                </a:lnTo>
                <a:lnTo>
                  <a:pt x="1401691" y="3048907"/>
                </a:lnTo>
                <a:lnTo>
                  <a:pt x="1279250" y="3033983"/>
                </a:lnTo>
                <a:lnTo>
                  <a:pt x="1159989" y="3009591"/>
                </a:lnTo>
                <a:lnTo>
                  <a:pt x="1044301" y="2976123"/>
                </a:lnTo>
                <a:lnTo>
                  <a:pt x="932580" y="2933971"/>
                </a:lnTo>
                <a:lnTo>
                  <a:pt x="825219" y="2883530"/>
                </a:lnTo>
                <a:lnTo>
                  <a:pt x="722610" y="2825192"/>
                </a:lnTo>
                <a:lnTo>
                  <a:pt x="625147" y="2759349"/>
                </a:lnTo>
                <a:lnTo>
                  <a:pt x="533223" y="2686395"/>
                </a:lnTo>
                <a:lnTo>
                  <a:pt x="447230" y="2606722"/>
                </a:lnTo>
                <a:lnTo>
                  <a:pt x="367562" y="2520724"/>
                </a:lnTo>
                <a:lnTo>
                  <a:pt x="294611" y="2428793"/>
                </a:lnTo>
                <a:lnTo>
                  <a:pt x="228771" y="2331323"/>
                </a:lnTo>
                <a:lnTo>
                  <a:pt x="170435" y="2228705"/>
                </a:lnTo>
                <a:lnTo>
                  <a:pt x="119995" y="2121334"/>
                </a:lnTo>
                <a:lnTo>
                  <a:pt x="77844" y="2009602"/>
                </a:lnTo>
                <a:lnTo>
                  <a:pt x="44377" y="1893901"/>
                </a:lnTo>
                <a:lnTo>
                  <a:pt x="19985" y="1774626"/>
                </a:lnTo>
                <a:lnTo>
                  <a:pt x="5061" y="1652168"/>
                </a:lnTo>
                <a:lnTo>
                  <a:pt x="0" y="152692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5" name="object 25"/>
          <p:cNvSpPr/>
          <p:nvPr/>
        </p:nvSpPr>
        <p:spPr>
          <a:xfrm>
            <a:off x="3500533" y="2760154"/>
            <a:ext cx="2143601" cy="2143601"/>
          </a:xfrm>
          <a:custGeom>
            <a:avLst/>
            <a:gdLst/>
            <a:ahLst/>
            <a:cxnLst/>
            <a:rect l="l" t="t" r="r" b="b"/>
            <a:pathLst>
              <a:path w="2858134" h="2858135">
                <a:moveTo>
                  <a:pt x="1429003" y="0"/>
                </a:moveTo>
                <a:lnTo>
                  <a:pt x="1311808" y="4736"/>
                </a:lnTo>
                <a:lnTo>
                  <a:pt x="1197221" y="18700"/>
                </a:lnTo>
                <a:lnTo>
                  <a:pt x="1085610" y="41525"/>
                </a:lnTo>
                <a:lnTo>
                  <a:pt x="977343" y="72843"/>
                </a:lnTo>
                <a:lnTo>
                  <a:pt x="872787" y="112285"/>
                </a:lnTo>
                <a:lnTo>
                  <a:pt x="772311" y="159486"/>
                </a:lnTo>
                <a:lnTo>
                  <a:pt x="676283" y="214076"/>
                </a:lnTo>
                <a:lnTo>
                  <a:pt x="585069" y="275689"/>
                </a:lnTo>
                <a:lnTo>
                  <a:pt x="499039" y="343957"/>
                </a:lnTo>
                <a:lnTo>
                  <a:pt x="418560" y="418512"/>
                </a:lnTo>
                <a:lnTo>
                  <a:pt x="343999" y="498987"/>
                </a:lnTo>
                <a:lnTo>
                  <a:pt x="275726" y="585014"/>
                </a:lnTo>
                <a:lnTo>
                  <a:pt x="214106" y="676226"/>
                </a:lnTo>
                <a:lnTo>
                  <a:pt x="159510" y="772255"/>
                </a:lnTo>
                <a:lnTo>
                  <a:pt x="112303" y="872734"/>
                </a:lnTo>
                <a:lnTo>
                  <a:pt x="72855" y="977294"/>
                </a:lnTo>
                <a:lnTo>
                  <a:pt x="41532" y="1085569"/>
                </a:lnTo>
                <a:lnTo>
                  <a:pt x="18704" y="1197190"/>
                </a:lnTo>
                <a:lnTo>
                  <a:pt x="4737" y="1311791"/>
                </a:lnTo>
                <a:lnTo>
                  <a:pt x="0" y="1429004"/>
                </a:lnTo>
                <a:lnTo>
                  <a:pt x="4737" y="1546199"/>
                </a:lnTo>
                <a:lnTo>
                  <a:pt x="18704" y="1660786"/>
                </a:lnTo>
                <a:lnTo>
                  <a:pt x="41532" y="1772397"/>
                </a:lnTo>
                <a:lnTo>
                  <a:pt x="72855" y="1880664"/>
                </a:lnTo>
                <a:lnTo>
                  <a:pt x="112303" y="1985220"/>
                </a:lnTo>
                <a:lnTo>
                  <a:pt x="159510" y="2085696"/>
                </a:lnTo>
                <a:lnTo>
                  <a:pt x="214106" y="2181724"/>
                </a:lnTo>
                <a:lnTo>
                  <a:pt x="275726" y="2272938"/>
                </a:lnTo>
                <a:lnTo>
                  <a:pt x="343999" y="2358968"/>
                </a:lnTo>
                <a:lnTo>
                  <a:pt x="418560" y="2439447"/>
                </a:lnTo>
                <a:lnTo>
                  <a:pt x="499039" y="2514008"/>
                </a:lnTo>
                <a:lnTo>
                  <a:pt x="585069" y="2582281"/>
                </a:lnTo>
                <a:lnTo>
                  <a:pt x="676283" y="2643901"/>
                </a:lnTo>
                <a:lnTo>
                  <a:pt x="772311" y="2698497"/>
                </a:lnTo>
                <a:lnTo>
                  <a:pt x="872787" y="2745704"/>
                </a:lnTo>
                <a:lnTo>
                  <a:pt x="977343" y="2785152"/>
                </a:lnTo>
                <a:lnTo>
                  <a:pt x="1085610" y="2816475"/>
                </a:lnTo>
                <a:lnTo>
                  <a:pt x="1197221" y="2839303"/>
                </a:lnTo>
                <a:lnTo>
                  <a:pt x="1311808" y="2853270"/>
                </a:lnTo>
                <a:lnTo>
                  <a:pt x="1429003" y="2858008"/>
                </a:lnTo>
                <a:lnTo>
                  <a:pt x="1546216" y="2853270"/>
                </a:lnTo>
                <a:lnTo>
                  <a:pt x="1660817" y="2839303"/>
                </a:lnTo>
                <a:lnTo>
                  <a:pt x="1772438" y="2816475"/>
                </a:lnTo>
                <a:lnTo>
                  <a:pt x="1880713" y="2785152"/>
                </a:lnTo>
                <a:lnTo>
                  <a:pt x="1985273" y="2745704"/>
                </a:lnTo>
                <a:lnTo>
                  <a:pt x="2085752" y="2698497"/>
                </a:lnTo>
                <a:lnTo>
                  <a:pt x="2181781" y="2643901"/>
                </a:lnTo>
                <a:lnTo>
                  <a:pt x="2272993" y="2582281"/>
                </a:lnTo>
                <a:lnTo>
                  <a:pt x="2359020" y="2514008"/>
                </a:lnTo>
                <a:lnTo>
                  <a:pt x="2439495" y="2439447"/>
                </a:lnTo>
                <a:lnTo>
                  <a:pt x="2514050" y="2358968"/>
                </a:lnTo>
                <a:lnTo>
                  <a:pt x="2582318" y="2272938"/>
                </a:lnTo>
                <a:lnTo>
                  <a:pt x="2643931" y="2181724"/>
                </a:lnTo>
                <a:lnTo>
                  <a:pt x="2698521" y="2085696"/>
                </a:lnTo>
                <a:lnTo>
                  <a:pt x="2745722" y="1985220"/>
                </a:lnTo>
                <a:lnTo>
                  <a:pt x="2785164" y="1880664"/>
                </a:lnTo>
                <a:lnTo>
                  <a:pt x="2816482" y="1772397"/>
                </a:lnTo>
                <a:lnTo>
                  <a:pt x="2839307" y="1660786"/>
                </a:lnTo>
                <a:lnTo>
                  <a:pt x="2853271" y="1546199"/>
                </a:lnTo>
                <a:lnTo>
                  <a:pt x="2858007" y="1429004"/>
                </a:lnTo>
                <a:lnTo>
                  <a:pt x="2853271" y="1311791"/>
                </a:lnTo>
                <a:lnTo>
                  <a:pt x="2839307" y="1197190"/>
                </a:lnTo>
                <a:lnTo>
                  <a:pt x="2816482" y="1085569"/>
                </a:lnTo>
                <a:lnTo>
                  <a:pt x="2785164" y="977294"/>
                </a:lnTo>
                <a:lnTo>
                  <a:pt x="2745722" y="872734"/>
                </a:lnTo>
                <a:lnTo>
                  <a:pt x="2698521" y="772255"/>
                </a:lnTo>
                <a:lnTo>
                  <a:pt x="2643931" y="676226"/>
                </a:lnTo>
                <a:lnTo>
                  <a:pt x="2582318" y="585014"/>
                </a:lnTo>
                <a:lnTo>
                  <a:pt x="2514050" y="498987"/>
                </a:lnTo>
                <a:lnTo>
                  <a:pt x="2439495" y="418512"/>
                </a:lnTo>
                <a:lnTo>
                  <a:pt x="2359020" y="343957"/>
                </a:lnTo>
                <a:lnTo>
                  <a:pt x="2272993" y="275689"/>
                </a:lnTo>
                <a:lnTo>
                  <a:pt x="2181781" y="214076"/>
                </a:lnTo>
                <a:lnTo>
                  <a:pt x="2085752" y="159486"/>
                </a:lnTo>
                <a:lnTo>
                  <a:pt x="1985273" y="112285"/>
                </a:lnTo>
                <a:lnTo>
                  <a:pt x="1880713" y="72843"/>
                </a:lnTo>
                <a:lnTo>
                  <a:pt x="1772438" y="41525"/>
                </a:lnTo>
                <a:lnTo>
                  <a:pt x="1660817" y="18700"/>
                </a:lnTo>
                <a:lnTo>
                  <a:pt x="1546216" y="4736"/>
                </a:lnTo>
                <a:lnTo>
                  <a:pt x="1429003"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6" name="object 26"/>
          <p:cNvSpPr/>
          <p:nvPr/>
        </p:nvSpPr>
        <p:spPr>
          <a:xfrm>
            <a:off x="3500533" y="2760154"/>
            <a:ext cx="2143601" cy="2143601"/>
          </a:xfrm>
          <a:custGeom>
            <a:avLst/>
            <a:gdLst/>
            <a:ahLst/>
            <a:cxnLst/>
            <a:rect l="l" t="t" r="r" b="b"/>
            <a:pathLst>
              <a:path w="2858134" h="2858135">
                <a:moveTo>
                  <a:pt x="0" y="1429004"/>
                </a:moveTo>
                <a:lnTo>
                  <a:pt x="4737" y="1311791"/>
                </a:lnTo>
                <a:lnTo>
                  <a:pt x="18704" y="1197190"/>
                </a:lnTo>
                <a:lnTo>
                  <a:pt x="41532" y="1085569"/>
                </a:lnTo>
                <a:lnTo>
                  <a:pt x="72855" y="977294"/>
                </a:lnTo>
                <a:lnTo>
                  <a:pt x="112303" y="872734"/>
                </a:lnTo>
                <a:lnTo>
                  <a:pt x="159510" y="772255"/>
                </a:lnTo>
                <a:lnTo>
                  <a:pt x="214106" y="676226"/>
                </a:lnTo>
                <a:lnTo>
                  <a:pt x="275726" y="585014"/>
                </a:lnTo>
                <a:lnTo>
                  <a:pt x="343999" y="498987"/>
                </a:lnTo>
                <a:lnTo>
                  <a:pt x="418560" y="418512"/>
                </a:lnTo>
                <a:lnTo>
                  <a:pt x="499039" y="343957"/>
                </a:lnTo>
                <a:lnTo>
                  <a:pt x="585069" y="275689"/>
                </a:lnTo>
                <a:lnTo>
                  <a:pt x="676283" y="214076"/>
                </a:lnTo>
                <a:lnTo>
                  <a:pt x="772311" y="159486"/>
                </a:lnTo>
                <a:lnTo>
                  <a:pt x="872787" y="112285"/>
                </a:lnTo>
                <a:lnTo>
                  <a:pt x="977343" y="72843"/>
                </a:lnTo>
                <a:lnTo>
                  <a:pt x="1085610" y="41525"/>
                </a:lnTo>
                <a:lnTo>
                  <a:pt x="1197221" y="18700"/>
                </a:lnTo>
                <a:lnTo>
                  <a:pt x="1311808" y="4736"/>
                </a:lnTo>
                <a:lnTo>
                  <a:pt x="1429003" y="0"/>
                </a:lnTo>
                <a:lnTo>
                  <a:pt x="1546216" y="4736"/>
                </a:lnTo>
                <a:lnTo>
                  <a:pt x="1660817" y="18700"/>
                </a:lnTo>
                <a:lnTo>
                  <a:pt x="1772438" y="41525"/>
                </a:lnTo>
                <a:lnTo>
                  <a:pt x="1880713" y="72843"/>
                </a:lnTo>
                <a:lnTo>
                  <a:pt x="1985273" y="112285"/>
                </a:lnTo>
                <a:lnTo>
                  <a:pt x="2085752" y="159486"/>
                </a:lnTo>
                <a:lnTo>
                  <a:pt x="2181781" y="214076"/>
                </a:lnTo>
                <a:lnTo>
                  <a:pt x="2272993" y="275689"/>
                </a:lnTo>
                <a:lnTo>
                  <a:pt x="2359020" y="343957"/>
                </a:lnTo>
                <a:lnTo>
                  <a:pt x="2439495" y="418512"/>
                </a:lnTo>
                <a:lnTo>
                  <a:pt x="2514050" y="498987"/>
                </a:lnTo>
                <a:lnTo>
                  <a:pt x="2582318" y="585014"/>
                </a:lnTo>
                <a:lnTo>
                  <a:pt x="2643931" y="676226"/>
                </a:lnTo>
                <a:lnTo>
                  <a:pt x="2698521" y="772255"/>
                </a:lnTo>
                <a:lnTo>
                  <a:pt x="2745722" y="872734"/>
                </a:lnTo>
                <a:lnTo>
                  <a:pt x="2785164" y="977294"/>
                </a:lnTo>
                <a:lnTo>
                  <a:pt x="2816482" y="1085569"/>
                </a:lnTo>
                <a:lnTo>
                  <a:pt x="2839307" y="1197190"/>
                </a:lnTo>
                <a:lnTo>
                  <a:pt x="2853271" y="1311791"/>
                </a:lnTo>
                <a:lnTo>
                  <a:pt x="2858007" y="1429004"/>
                </a:lnTo>
                <a:lnTo>
                  <a:pt x="2853271" y="1546199"/>
                </a:lnTo>
                <a:lnTo>
                  <a:pt x="2839307" y="1660786"/>
                </a:lnTo>
                <a:lnTo>
                  <a:pt x="2816482" y="1772397"/>
                </a:lnTo>
                <a:lnTo>
                  <a:pt x="2785164" y="1880664"/>
                </a:lnTo>
                <a:lnTo>
                  <a:pt x="2745722" y="1985220"/>
                </a:lnTo>
                <a:lnTo>
                  <a:pt x="2698521" y="2085696"/>
                </a:lnTo>
                <a:lnTo>
                  <a:pt x="2643931" y="2181724"/>
                </a:lnTo>
                <a:lnTo>
                  <a:pt x="2582318" y="2272938"/>
                </a:lnTo>
                <a:lnTo>
                  <a:pt x="2514050" y="2358968"/>
                </a:lnTo>
                <a:lnTo>
                  <a:pt x="2439495" y="2439447"/>
                </a:lnTo>
                <a:lnTo>
                  <a:pt x="2359020" y="2514008"/>
                </a:lnTo>
                <a:lnTo>
                  <a:pt x="2272993" y="2582281"/>
                </a:lnTo>
                <a:lnTo>
                  <a:pt x="2181781" y="2643901"/>
                </a:lnTo>
                <a:lnTo>
                  <a:pt x="2085752" y="2698497"/>
                </a:lnTo>
                <a:lnTo>
                  <a:pt x="1985273" y="2745704"/>
                </a:lnTo>
                <a:lnTo>
                  <a:pt x="1880713" y="2785152"/>
                </a:lnTo>
                <a:lnTo>
                  <a:pt x="1772438" y="2816475"/>
                </a:lnTo>
                <a:lnTo>
                  <a:pt x="1660817" y="2839303"/>
                </a:lnTo>
                <a:lnTo>
                  <a:pt x="1546216" y="2853270"/>
                </a:lnTo>
                <a:lnTo>
                  <a:pt x="1429003" y="2858008"/>
                </a:lnTo>
                <a:lnTo>
                  <a:pt x="1311808" y="2853270"/>
                </a:lnTo>
                <a:lnTo>
                  <a:pt x="1197221" y="2839303"/>
                </a:lnTo>
                <a:lnTo>
                  <a:pt x="1085610" y="2816475"/>
                </a:lnTo>
                <a:lnTo>
                  <a:pt x="977343" y="2785152"/>
                </a:lnTo>
                <a:lnTo>
                  <a:pt x="872787" y="2745704"/>
                </a:lnTo>
                <a:lnTo>
                  <a:pt x="772311" y="2698497"/>
                </a:lnTo>
                <a:lnTo>
                  <a:pt x="676283" y="2643901"/>
                </a:lnTo>
                <a:lnTo>
                  <a:pt x="585069" y="2582281"/>
                </a:lnTo>
                <a:lnTo>
                  <a:pt x="499039" y="2514008"/>
                </a:lnTo>
                <a:lnTo>
                  <a:pt x="418560" y="2439447"/>
                </a:lnTo>
                <a:lnTo>
                  <a:pt x="343999" y="2358968"/>
                </a:lnTo>
                <a:lnTo>
                  <a:pt x="275726" y="2272938"/>
                </a:lnTo>
                <a:lnTo>
                  <a:pt x="214106" y="2181724"/>
                </a:lnTo>
                <a:lnTo>
                  <a:pt x="159510" y="2085696"/>
                </a:lnTo>
                <a:lnTo>
                  <a:pt x="112303" y="1985220"/>
                </a:lnTo>
                <a:lnTo>
                  <a:pt x="72855" y="1880664"/>
                </a:lnTo>
                <a:lnTo>
                  <a:pt x="41532" y="1772397"/>
                </a:lnTo>
                <a:lnTo>
                  <a:pt x="18704" y="1660786"/>
                </a:lnTo>
                <a:lnTo>
                  <a:pt x="4737" y="1546199"/>
                </a:lnTo>
                <a:lnTo>
                  <a:pt x="0" y="1429004"/>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7" name="object 27"/>
          <p:cNvSpPr/>
          <p:nvPr/>
        </p:nvSpPr>
        <p:spPr>
          <a:xfrm>
            <a:off x="3500533" y="2384394"/>
            <a:ext cx="279559" cy="321944"/>
          </a:xfrm>
          <a:custGeom>
            <a:avLst/>
            <a:gdLst/>
            <a:ahLst/>
            <a:cxnLst/>
            <a:rect l="l" t="t" r="r" b="b"/>
            <a:pathLst>
              <a:path w="372745" h="429260">
                <a:moveTo>
                  <a:pt x="303784" y="28194"/>
                </a:moveTo>
                <a:lnTo>
                  <a:pt x="6603" y="28194"/>
                </a:lnTo>
                <a:lnTo>
                  <a:pt x="0" y="34798"/>
                </a:lnTo>
                <a:lnTo>
                  <a:pt x="0" y="136779"/>
                </a:lnTo>
                <a:lnTo>
                  <a:pt x="6603" y="142112"/>
                </a:lnTo>
                <a:lnTo>
                  <a:pt x="171953" y="142112"/>
                </a:lnTo>
                <a:lnTo>
                  <a:pt x="171957" y="171499"/>
                </a:lnTo>
                <a:lnTo>
                  <a:pt x="65786" y="171576"/>
                </a:lnTo>
                <a:lnTo>
                  <a:pt x="63119" y="174244"/>
                </a:lnTo>
                <a:lnTo>
                  <a:pt x="5428" y="217099"/>
                </a:lnTo>
                <a:lnTo>
                  <a:pt x="2667" y="219837"/>
                </a:lnTo>
                <a:lnTo>
                  <a:pt x="0" y="223900"/>
                </a:lnTo>
                <a:lnTo>
                  <a:pt x="0" y="233299"/>
                </a:lnTo>
                <a:lnTo>
                  <a:pt x="63026" y="282760"/>
                </a:lnTo>
                <a:lnTo>
                  <a:pt x="171795" y="285496"/>
                </a:lnTo>
                <a:lnTo>
                  <a:pt x="171958" y="422275"/>
                </a:lnTo>
                <a:lnTo>
                  <a:pt x="178688" y="429006"/>
                </a:lnTo>
                <a:lnTo>
                  <a:pt x="194818" y="429006"/>
                </a:lnTo>
                <a:lnTo>
                  <a:pt x="200278" y="422275"/>
                </a:lnTo>
                <a:lnTo>
                  <a:pt x="200278" y="285496"/>
                </a:lnTo>
                <a:lnTo>
                  <a:pt x="366902" y="285496"/>
                </a:lnTo>
                <a:lnTo>
                  <a:pt x="372237" y="278892"/>
                </a:lnTo>
                <a:lnTo>
                  <a:pt x="372237" y="257429"/>
                </a:lnTo>
                <a:lnTo>
                  <a:pt x="76614" y="257429"/>
                </a:lnTo>
                <a:lnTo>
                  <a:pt x="38012" y="228282"/>
                </a:lnTo>
                <a:lnTo>
                  <a:pt x="76245" y="200018"/>
                </a:lnTo>
                <a:lnTo>
                  <a:pt x="372237" y="199771"/>
                </a:lnTo>
                <a:lnTo>
                  <a:pt x="372237" y="176911"/>
                </a:lnTo>
                <a:lnTo>
                  <a:pt x="366902" y="171576"/>
                </a:lnTo>
                <a:lnTo>
                  <a:pt x="200288" y="171577"/>
                </a:lnTo>
                <a:lnTo>
                  <a:pt x="200279" y="142190"/>
                </a:lnTo>
                <a:lnTo>
                  <a:pt x="307721" y="142112"/>
                </a:lnTo>
                <a:lnTo>
                  <a:pt x="309118" y="139446"/>
                </a:lnTo>
                <a:lnTo>
                  <a:pt x="343481" y="113919"/>
                </a:lnTo>
                <a:lnTo>
                  <a:pt x="28194" y="113919"/>
                </a:lnTo>
                <a:lnTo>
                  <a:pt x="28194" y="56358"/>
                </a:lnTo>
                <a:lnTo>
                  <a:pt x="343310" y="56261"/>
                </a:lnTo>
                <a:lnTo>
                  <a:pt x="309212" y="30931"/>
                </a:lnTo>
                <a:lnTo>
                  <a:pt x="307721" y="29463"/>
                </a:lnTo>
                <a:lnTo>
                  <a:pt x="303784" y="28194"/>
                </a:lnTo>
                <a:close/>
              </a:path>
              <a:path w="372745" h="429260">
                <a:moveTo>
                  <a:pt x="372237" y="199771"/>
                </a:moveTo>
                <a:lnTo>
                  <a:pt x="344009" y="199771"/>
                </a:lnTo>
                <a:lnTo>
                  <a:pt x="344043" y="257429"/>
                </a:lnTo>
                <a:lnTo>
                  <a:pt x="372237" y="257429"/>
                </a:lnTo>
                <a:lnTo>
                  <a:pt x="372237" y="199771"/>
                </a:lnTo>
                <a:close/>
              </a:path>
              <a:path w="372745" h="429260">
                <a:moveTo>
                  <a:pt x="343310" y="56261"/>
                </a:moveTo>
                <a:lnTo>
                  <a:pt x="295622" y="56261"/>
                </a:lnTo>
                <a:lnTo>
                  <a:pt x="334217" y="85528"/>
                </a:lnTo>
                <a:lnTo>
                  <a:pt x="295985" y="113676"/>
                </a:lnTo>
                <a:lnTo>
                  <a:pt x="28194" y="113919"/>
                </a:lnTo>
                <a:lnTo>
                  <a:pt x="343481" y="113919"/>
                </a:lnTo>
                <a:lnTo>
                  <a:pt x="366808" y="96590"/>
                </a:lnTo>
                <a:lnTo>
                  <a:pt x="370967" y="93853"/>
                </a:lnTo>
                <a:lnTo>
                  <a:pt x="372237" y="89788"/>
                </a:lnTo>
                <a:lnTo>
                  <a:pt x="372237" y="80391"/>
                </a:lnTo>
                <a:lnTo>
                  <a:pt x="370967" y="76454"/>
                </a:lnTo>
                <a:lnTo>
                  <a:pt x="366902" y="73787"/>
                </a:lnTo>
                <a:lnTo>
                  <a:pt x="343310" y="56261"/>
                </a:lnTo>
                <a:close/>
              </a:path>
              <a:path w="372745" h="429260">
                <a:moveTo>
                  <a:pt x="194818" y="0"/>
                </a:moveTo>
                <a:lnTo>
                  <a:pt x="178688" y="0"/>
                </a:lnTo>
                <a:lnTo>
                  <a:pt x="171958" y="5334"/>
                </a:lnTo>
                <a:lnTo>
                  <a:pt x="171958" y="28194"/>
                </a:lnTo>
                <a:lnTo>
                  <a:pt x="200446" y="28194"/>
                </a:lnTo>
                <a:lnTo>
                  <a:pt x="200278" y="13462"/>
                </a:lnTo>
                <a:lnTo>
                  <a:pt x="200278" y="5334"/>
                </a:lnTo>
                <a:lnTo>
                  <a:pt x="194818" y="0"/>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8" name="object 28"/>
          <p:cNvSpPr/>
          <p:nvPr/>
        </p:nvSpPr>
        <p:spPr>
          <a:xfrm>
            <a:off x="3382136" y="2287238"/>
            <a:ext cx="516255" cy="516255"/>
          </a:xfrm>
          <a:custGeom>
            <a:avLst/>
            <a:gdLst/>
            <a:ahLst/>
            <a:cxnLst/>
            <a:rect l="l" t="t" r="r" b="b"/>
            <a:pathLst>
              <a:path w="688339" h="688339">
                <a:moveTo>
                  <a:pt x="344043" y="0"/>
                </a:moveTo>
                <a:lnTo>
                  <a:pt x="288025" y="4479"/>
                </a:lnTo>
                <a:lnTo>
                  <a:pt x="234964" y="17455"/>
                </a:lnTo>
                <a:lnTo>
                  <a:pt x="185551" y="38236"/>
                </a:lnTo>
                <a:lnTo>
                  <a:pt x="140479" y="66129"/>
                </a:lnTo>
                <a:lnTo>
                  <a:pt x="100441" y="100441"/>
                </a:lnTo>
                <a:lnTo>
                  <a:pt x="66129" y="140479"/>
                </a:lnTo>
                <a:lnTo>
                  <a:pt x="38236" y="185551"/>
                </a:lnTo>
                <a:lnTo>
                  <a:pt x="17455" y="234964"/>
                </a:lnTo>
                <a:lnTo>
                  <a:pt x="4479" y="288025"/>
                </a:lnTo>
                <a:lnTo>
                  <a:pt x="0" y="344043"/>
                </a:lnTo>
                <a:lnTo>
                  <a:pt x="1134" y="372188"/>
                </a:lnTo>
                <a:lnTo>
                  <a:pt x="9948" y="426549"/>
                </a:lnTo>
                <a:lnTo>
                  <a:pt x="26914" y="477738"/>
                </a:lnTo>
                <a:lnTo>
                  <a:pt x="51337" y="525036"/>
                </a:lnTo>
                <a:lnTo>
                  <a:pt x="82526" y="567727"/>
                </a:lnTo>
                <a:lnTo>
                  <a:pt x="119787" y="605093"/>
                </a:lnTo>
                <a:lnTo>
                  <a:pt x="162429" y="636414"/>
                </a:lnTo>
                <a:lnTo>
                  <a:pt x="209758" y="660975"/>
                </a:lnTo>
                <a:lnTo>
                  <a:pt x="261082" y="678057"/>
                </a:lnTo>
                <a:lnTo>
                  <a:pt x="315708" y="686941"/>
                </a:lnTo>
                <a:lnTo>
                  <a:pt x="344043" y="688086"/>
                </a:lnTo>
                <a:lnTo>
                  <a:pt x="372187" y="686941"/>
                </a:lnTo>
                <a:lnTo>
                  <a:pt x="426541" y="678057"/>
                </a:lnTo>
                <a:lnTo>
                  <a:pt x="477718" y="660975"/>
                </a:lnTo>
                <a:lnTo>
                  <a:pt x="482982" y="658495"/>
                </a:lnTo>
                <a:lnTo>
                  <a:pt x="344043" y="658495"/>
                </a:lnTo>
                <a:lnTo>
                  <a:pt x="318096" y="657450"/>
                </a:lnTo>
                <a:lnTo>
                  <a:pt x="268038" y="649338"/>
                </a:lnTo>
                <a:lnTo>
                  <a:pt x="220968" y="633739"/>
                </a:lnTo>
                <a:lnTo>
                  <a:pt x="177528" y="611308"/>
                </a:lnTo>
                <a:lnTo>
                  <a:pt x="138363" y="582696"/>
                </a:lnTo>
                <a:lnTo>
                  <a:pt x="104119" y="548557"/>
                </a:lnTo>
                <a:lnTo>
                  <a:pt x="75440" y="509544"/>
                </a:lnTo>
                <a:lnTo>
                  <a:pt x="52970" y="466310"/>
                </a:lnTo>
                <a:lnTo>
                  <a:pt x="37355" y="419508"/>
                </a:lnTo>
                <a:lnTo>
                  <a:pt x="29238" y="369790"/>
                </a:lnTo>
                <a:lnTo>
                  <a:pt x="28194" y="344043"/>
                </a:lnTo>
                <a:lnTo>
                  <a:pt x="29238" y="318096"/>
                </a:lnTo>
                <a:lnTo>
                  <a:pt x="37355" y="268038"/>
                </a:lnTo>
                <a:lnTo>
                  <a:pt x="52970" y="220968"/>
                </a:lnTo>
                <a:lnTo>
                  <a:pt x="75440" y="177528"/>
                </a:lnTo>
                <a:lnTo>
                  <a:pt x="104119" y="138363"/>
                </a:lnTo>
                <a:lnTo>
                  <a:pt x="138363" y="104119"/>
                </a:lnTo>
                <a:lnTo>
                  <a:pt x="177528" y="75440"/>
                </a:lnTo>
                <a:lnTo>
                  <a:pt x="220968" y="52970"/>
                </a:lnTo>
                <a:lnTo>
                  <a:pt x="268038" y="37355"/>
                </a:lnTo>
                <a:lnTo>
                  <a:pt x="318096" y="29238"/>
                </a:lnTo>
                <a:lnTo>
                  <a:pt x="344043" y="28194"/>
                </a:lnTo>
                <a:lnTo>
                  <a:pt x="480450" y="28194"/>
                </a:lnTo>
                <a:lnTo>
                  <a:pt x="477718" y="26914"/>
                </a:lnTo>
                <a:lnTo>
                  <a:pt x="452572" y="17455"/>
                </a:lnTo>
                <a:lnTo>
                  <a:pt x="426541" y="9948"/>
                </a:lnTo>
                <a:lnTo>
                  <a:pt x="399717" y="4479"/>
                </a:lnTo>
                <a:lnTo>
                  <a:pt x="372187" y="1134"/>
                </a:lnTo>
                <a:lnTo>
                  <a:pt x="344043" y="0"/>
                </a:lnTo>
                <a:close/>
              </a:path>
              <a:path w="688339" h="688339">
                <a:moveTo>
                  <a:pt x="480450" y="28194"/>
                </a:moveTo>
                <a:lnTo>
                  <a:pt x="344043" y="28194"/>
                </a:lnTo>
                <a:lnTo>
                  <a:pt x="369790" y="29238"/>
                </a:lnTo>
                <a:lnTo>
                  <a:pt x="394972" y="32319"/>
                </a:lnTo>
                <a:lnTo>
                  <a:pt x="443314" y="44266"/>
                </a:lnTo>
                <a:lnTo>
                  <a:pt x="488414" y="63389"/>
                </a:lnTo>
                <a:lnTo>
                  <a:pt x="529619" y="89044"/>
                </a:lnTo>
                <a:lnTo>
                  <a:pt x="566277" y="120586"/>
                </a:lnTo>
                <a:lnTo>
                  <a:pt x="597734" y="157371"/>
                </a:lnTo>
                <a:lnTo>
                  <a:pt x="623337" y="198753"/>
                </a:lnTo>
                <a:lnTo>
                  <a:pt x="642434" y="244089"/>
                </a:lnTo>
                <a:lnTo>
                  <a:pt x="654370" y="292734"/>
                </a:lnTo>
                <a:lnTo>
                  <a:pt x="658495" y="344043"/>
                </a:lnTo>
                <a:lnTo>
                  <a:pt x="657450" y="369790"/>
                </a:lnTo>
                <a:lnTo>
                  <a:pt x="649338" y="419508"/>
                </a:lnTo>
                <a:lnTo>
                  <a:pt x="633739" y="466310"/>
                </a:lnTo>
                <a:lnTo>
                  <a:pt x="611308" y="509544"/>
                </a:lnTo>
                <a:lnTo>
                  <a:pt x="582696" y="548557"/>
                </a:lnTo>
                <a:lnTo>
                  <a:pt x="548557" y="582696"/>
                </a:lnTo>
                <a:lnTo>
                  <a:pt x="509544" y="611308"/>
                </a:lnTo>
                <a:lnTo>
                  <a:pt x="466310" y="633739"/>
                </a:lnTo>
                <a:lnTo>
                  <a:pt x="419508" y="649338"/>
                </a:lnTo>
                <a:lnTo>
                  <a:pt x="369790" y="657450"/>
                </a:lnTo>
                <a:lnTo>
                  <a:pt x="344043" y="658495"/>
                </a:lnTo>
                <a:lnTo>
                  <a:pt x="482982" y="658495"/>
                </a:lnTo>
                <a:lnTo>
                  <a:pt x="525001" y="636414"/>
                </a:lnTo>
                <a:lnTo>
                  <a:pt x="567673" y="605093"/>
                </a:lnTo>
                <a:lnTo>
                  <a:pt x="605020" y="567727"/>
                </a:lnTo>
                <a:lnTo>
                  <a:pt x="636323" y="525036"/>
                </a:lnTo>
                <a:lnTo>
                  <a:pt x="660868" y="477738"/>
                </a:lnTo>
                <a:lnTo>
                  <a:pt x="677937" y="426549"/>
                </a:lnTo>
                <a:lnTo>
                  <a:pt x="686815" y="372188"/>
                </a:lnTo>
                <a:lnTo>
                  <a:pt x="687959" y="344043"/>
                </a:lnTo>
                <a:lnTo>
                  <a:pt x="686815" y="315708"/>
                </a:lnTo>
                <a:lnTo>
                  <a:pt x="677937" y="261082"/>
                </a:lnTo>
                <a:lnTo>
                  <a:pt x="660868" y="209758"/>
                </a:lnTo>
                <a:lnTo>
                  <a:pt x="636323" y="162429"/>
                </a:lnTo>
                <a:lnTo>
                  <a:pt x="605020" y="119787"/>
                </a:lnTo>
                <a:lnTo>
                  <a:pt x="567673" y="82526"/>
                </a:lnTo>
                <a:lnTo>
                  <a:pt x="525001" y="51337"/>
                </a:lnTo>
                <a:lnTo>
                  <a:pt x="501891" y="38236"/>
                </a:lnTo>
                <a:lnTo>
                  <a:pt x="480450" y="28194"/>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9" name="object 29"/>
          <p:cNvSpPr/>
          <p:nvPr/>
        </p:nvSpPr>
        <p:spPr>
          <a:xfrm>
            <a:off x="5393912" y="2454021"/>
            <a:ext cx="531971" cy="531971"/>
          </a:xfrm>
          <a:custGeom>
            <a:avLst/>
            <a:gdLst/>
            <a:ahLst/>
            <a:cxnLst/>
            <a:rect l="l" t="t" r="r" b="b"/>
            <a:pathLst>
              <a:path w="709295" h="709294">
                <a:moveTo>
                  <a:pt x="354330" y="0"/>
                </a:moveTo>
                <a:lnTo>
                  <a:pt x="296666" y="4616"/>
                </a:lnTo>
                <a:lnTo>
                  <a:pt x="242035" y="17990"/>
                </a:lnTo>
                <a:lnTo>
                  <a:pt x="191151" y="39406"/>
                </a:lnTo>
                <a:lnTo>
                  <a:pt x="144731" y="68149"/>
                </a:lnTo>
                <a:lnTo>
                  <a:pt x="103489" y="103505"/>
                </a:lnTo>
                <a:lnTo>
                  <a:pt x="68141" y="144758"/>
                </a:lnTo>
                <a:lnTo>
                  <a:pt x="39402" y="191195"/>
                </a:lnTo>
                <a:lnTo>
                  <a:pt x="17989" y="242100"/>
                </a:lnTo>
                <a:lnTo>
                  <a:pt x="4616" y="296759"/>
                </a:lnTo>
                <a:lnTo>
                  <a:pt x="0" y="354457"/>
                </a:lnTo>
                <a:lnTo>
                  <a:pt x="1169" y="383450"/>
                </a:lnTo>
                <a:lnTo>
                  <a:pt x="10253" y="439446"/>
                </a:lnTo>
                <a:lnTo>
                  <a:pt x="27735" y="492170"/>
                </a:lnTo>
                <a:lnTo>
                  <a:pt x="52900" y="540884"/>
                </a:lnTo>
                <a:lnTo>
                  <a:pt x="85033" y="584850"/>
                </a:lnTo>
                <a:lnTo>
                  <a:pt x="123418" y="623329"/>
                </a:lnTo>
                <a:lnTo>
                  <a:pt x="167338" y="655582"/>
                </a:lnTo>
                <a:lnTo>
                  <a:pt x="216080" y="680872"/>
                </a:lnTo>
                <a:lnTo>
                  <a:pt x="268927" y="698460"/>
                </a:lnTo>
                <a:lnTo>
                  <a:pt x="325164" y="707608"/>
                </a:lnTo>
                <a:lnTo>
                  <a:pt x="354330" y="708787"/>
                </a:lnTo>
                <a:lnTo>
                  <a:pt x="383324" y="707608"/>
                </a:lnTo>
                <a:lnTo>
                  <a:pt x="439327" y="698460"/>
                </a:lnTo>
                <a:lnTo>
                  <a:pt x="492063" y="680872"/>
                </a:lnTo>
                <a:lnTo>
                  <a:pt x="497513" y="678307"/>
                </a:lnTo>
                <a:lnTo>
                  <a:pt x="354330" y="678307"/>
                </a:lnTo>
                <a:lnTo>
                  <a:pt x="327610" y="677231"/>
                </a:lnTo>
                <a:lnTo>
                  <a:pt x="276062" y="668878"/>
                </a:lnTo>
                <a:lnTo>
                  <a:pt x="227589" y="652815"/>
                </a:lnTo>
                <a:lnTo>
                  <a:pt x="182857" y="629716"/>
                </a:lnTo>
                <a:lnTo>
                  <a:pt x="142527" y="600251"/>
                </a:lnTo>
                <a:lnTo>
                  <a:pt x="107265" y="565094"/>
                </a:lnTo>
                <a:lnTo>
                  <a:pt x="77733" y="524916"/>
                </a:lnTo>
                <a:lnTo>
                  <a:pt x="54596" y="480389"/>
                </a:lnTo>
                <a:lnTo>
                  <a:pt x="38516" y="432185"/>
                </a:lnTo>
                <a:lnTo>
                  <a:pt x="30158" y="380977"/>
                </a:lnTo>
                <a:lnTo>
                  <a:pt x="29083" y="354457"/>
                </a:lnTo>
                <a:lnTo>
                  <a:pt x="30158" y="327736"/>
                </a:lnTo>
                <a:lnTo>
                  <a:pt x="38516" y="276181"/>
                </a:lnTo>
                <a:lnTo>
                  <a:pt x="54596" y="227697"/>
                </a:lnTo>
                <a:lnTo>
                  <a:pt x="77733" y="182948"/>
                </a:lnTo>
                <a:lnTo>
                  <a:pt x="107265" y="142600"/>
                </a:lnTo>
                <a:lnTo>
                  <a:pt x="142527" y="107319"/>
                </a:lnTo>
                <a:lnTo>
                  <a:pt x="182857" y="77769"/>
                </a:lnTo>
                <a:lnTo>
                  <a:pt x="227589" y="54615"/>
                </a:lnTo>
                <a:lnTo>
                  <a:pt x="276062" y="38524"/>
                </a:lnTo>
                <a:lnTo>
                  <a:pt x="327610" y="30159"/>
                </a:lnTo>
                <a:lnTo>
                  <a:pt x="354330" y="29083"/>
                </a:lnTo>
                <a:lnTo>
                  <a:pt x="494935" y="29083"/>
                </a:lnTo>
                <a:lnTo>
                  <a:pt x="492063" y="27737"/>
                </a:lnTo>
                <a:lnTo>
                  <a:pt x="466149" y="17990"/>
                </a:lnTo>
                <a:lnTo>
                  <a:pt x="439327" y="10253"/>
                </a:lnTo>
                <a:lnTo>
                  <a:pt x="411688" y="4616"/>
                </a:lnTo>
                <a:lnTo>
                  <a:pt x="383324" y="1169"/>
                </a:lnTo>
                <a:lnTo>
                  <a:pt x="354330" y="0"/>
                </a:lnTo>
                <a:close/>
              </a:path>
              <a:path w="709295" h="709294">
                <a:moveTo>
                  <a:pt x="494935" y="29083"/>
                </a:moveTo>
                <a:lnTo>
                  <a:pt x="354330" y="29083"/>
                </a:lnTo>
                <a:lnTo>
                  <a:pt x="380868" y="30159"/>
                </a:lnTo>
                <a:lnTo>
                  <a:pt x="406822" y="33334"/>
                </a:lnTo>
                <a:lnTo>
                  <a:pt x="456640" y="45645"/>
                </a:lnTo>
                <a:lnTo>
                  <a:pt x="503110" y="65351"/>
                </a:lnTo>
                <a:lnTo>
                  <a:pt x="545563" y="91786"/>
                </a:lnTo>
                <a:lnTo>
                  <a:pt x="583326" y="124285"/>
                </a:lnTo>
                <a:lnTo>
                  <a:pt x="615729" y="162183"/>
                </a:lnTo>
                <a:lnTo>
                  <a:pt x="642100" y="204814"/>
                </a:lnTo>
                <a:lnTo>
                  <a:pt x="661767" y="251513"/>
                </a:lnTo>
                <a:lnTo>
                  <a:pt x="674060" y="301616"/>
                </a:lnTo>
                <a:lnTo>
                  <a:pt x="678307" y="354457"/>
                </a:lnTo>
                <a:lnTo>
                  <a:pt x="677231" y="380977"/>
                </a:lnTo>
                <a:lnTo>
                  <a:pt x="668877" y="432185"/>
                </a:lnTo>
                <a:lnTo>
                  <a:pt x="652813" y="480389"/>
                </a:lnTo>
                <a:lnTo>
                  <a:pt x="629710" y="524916"/>
                </a:lnTo>
                <a:lnTo>
                  <a:pt x="600240" y="565094"/>
                </a:lnTo>
                <a:lnTo>
                  <a:pt x="565073" y="600251"/>
                </a:lnTo>
                <a:lnTo>
                  <a:pt x="524881" y="629716"/>
                </a:lnTo>
                <a:lnTo>
                  <a:pt x="480335" y="652815"/>
                </a:lnTo>
                <a:lnTo>
                  <a:pt x="432107" y="668878"/>
                </a:lnTo>
                <a:lnTo>
                  <a:pt x="380868" y="677231"/>
                </a:lnTo>
                <a:lnTo>
                  <a:pt x="354330" y="678307"/>
                </a:lnTo>
                <a:lnTo>
                  <a:pt x="497513" y="678307"/>
                </a:lnTo>
                <a:lnTo>
                  <a:pt x="540793" y="655582"/>
                </a:lnTo>
                <a:lnTo>
                  <a:pt x="584777" y="623329"/>
                </a:lnTo>
                <a:lnTo>
                  <a:pt x="623275" y="584850"/>
                </a:lnTo>
                <a:lnTo>
                  <a:pt x="655546" y="540884"/>
                </a:lnTo>
                <a:lnTo>
                  <a:pt x="680852" y="492170"/>
                </a:lnTo>
                <a:lnTo>
                  <a:pt x="698453" y="439446"/>
                </a:lnTo>
                <a:lnTo>
                  <a:pt x="707607" y="383450"/>
                </a:lnTo>
                <a:lnTo>
                  <a:pt x="708787" y="354457"/>
                </a:lnTo>
                <a:lnTo>
                  <a:pt x="707607" y="325273"/>
                </a:lnTo>
                <a:lnTo>
                  <a:pt x="698453" y="269005"/>
                </a:lnTo>
                <a:lnTo>
                  <a:pt x="680852" y="216134"/>
                </a:lnTo>
                <a:lnTo>
                  <a:pt x="655546" y="167373"/>
                </a:lnTo>
                <a:lnTo>
                  <a:pt x="623275" y="123439"/>
                </a:lnTo>
                <a:lnTo>
                  <a:pt x="584777" y="85045"/>
                </a:lnTo>
                <a:lnTo>
                  <a:pt x="540793" y="52906"/>
                </a:lnTo>
                <a:lnTo>
                  <a:pt x="516975" y="39406"/>
                </a:lnTo>
                <a:lnTo>
                  <a:pt x="494935" y="29083"/>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0" name="object 30"/>
          <p:cNvSpPr/>
          <p:nvPr/>
        </p:nvSpPr>
        <p:spPr>
          <a:xfrm>
            <a:off x="5516291" y="2554128"/>
            <a:ext cx="287655" cy="313373"/>
          </a:xfrm>
          <a:custGeom>
            <a:avLst/>
            <a:gdLst/>
            <a:ahLst/>
            <a:cxnLst/>
            <a:rect l="l" t="t" r="r" b="b"/>
            <a:pathLst>
              <a:path w="383540" h="417830">
                <a:moveTo>
                  <a:pt x="339767" y="405731"/>
                </a:moveTo>
                <a:lnTo>
                  <a:pt x="193577" y="405731"/>
                </a:lnTo>
                <a:lnTo>
                  <a:pt x="205564" y="412507"/>
                </a:lnTo>
                <a:lnTo>
                  <a:pt x="217716" y="416358"/>
                </a:lnTo>
                <a:lnTo>
                  <a:pt x="229511" y="417575"/>
                </a:lnTo>
                <a:lnTo>
                  <a:pt x="232305" y="417575"/>
                </a:lnTo>
                <a:lnTo>
                  <a:pt x="245758" y="415159"/>
                </a:lnTo>
                <a:lnTo>
                  <a:pt x="257795" y="410529"/>
                </a:lnTo>
                <a:lnTo>
                  <a:pt x="269299" y="406329"/>
                </a:lnTo>
                <a:lnTo>
                  <a:pt x="338546" y="406329"/>
                </a:lnTo>
                <a:lnTo>
                  <a:pt x="339767" y="405731"/>
                </a:lnTo>
                <a:close/>
              </a:path>
              <a:path w="383540" h="417830">
                <a:moveTo>
                  <a:pt x="381651" y="405164"/>
                </a:moveTo>
                <a:lnTo>
                  <a:pt x="340924" y="405164"/>
                </a:lnTo>
                <a:lnTo>
                  <a:pt x="352310" y="411587"/>
                </a:lnTo>
                <a:lnTo>
                  <a:pt x="363623" y="416179"/>
                </a:lnTo>
                <a:lnTo>
                  <a:pt x="371878" y="417575"/>
                </a:lnTo>
                <a:lnTo>
                  <a:pt x="380260" y="413512"/>
                </a:lnTo>
                <a:lnTo>
                  <a:pt x="381651" y="405164"/>
                </a:lnTo>
                <a:close/>
              </a:path>
              <a:path w="383540" h="417830">
                <a:moveTo>
                  <a:pt x="338546" y="406329"/>
                </a:moveTo>
                <a:lnTo>
                  <a:pt x="269299" y="406329"/>
                </a:lnTo>
                <a:lnTo>
                  <a:pt x="279077" y="411626"/>
                </a:lnTo>
                <a:lnTo>
                  <a:pt x="289959" y="415124"/>
                </a:lnTo>
                <a:lnTo>
                  <a:pt x="302788" y="416488"/>
                </a:lnTo>
                <a:lnTo>
                  <a:pt x="318170" y="415401"/>
                </a:lnTo>
                <a:lnTo>
                  <a:pt x="330256" y="410392"/>
                </a:lnTo>
                <a:lnTo>
                  <a:pt x="338546" y="406329"/>
                </a:lnTo>
                <a:close/>
              </a:path>
              <a:path w="383540" h="417830">
                <a:moveTo>
                  <a:pt x="119649" y="407448"/>
                </a:moveTo>
                <a:lnTo>
                  <a:pt x="49353" y="407448"/>
                </a:lnTo>
                <a:lnTo>
                  <a:pt x="58974" y="412632"/>
                </a:lnTo>
                <a:lnTo>
                  <a:pt x="69873" y="415664"/>
                </a:lnTo>
                <a:lnTo>
                  <a:pt x="82873" y="416488"/>
                </a:lnTo>
                <a:lnTo>
                  <a:pt x="98802" y="415049"/>
                </a:lnTo>
                <a:lnTo>
                  <a:pt x="110579" y="410529"/>
                </a:lnTo>
                <a:lnTo>
                  <a:pt x="119649" y="407448"/>
                </a:lnTo>
                <a:close/>
              </a:path>
              <a:path w="383540" h="417830">
                <a:moveTo>
                  <a:pt x="191524" y="406647"/>
                </a:moveTo>
                <a:lnTo>
                  <a:pt x="122008" y="406647"/>
                </a:lnTo>
                <a:lnTo>
                  <a:pt x="131955" y="411797"/>
                </a:lnTo>
                <a:lnTo>
                  <a:pt x="143088" y="415176"/>
                </a:lnTo>
                <a:lnTo>
                  <a:pt x="155955" y="416459"/>
                </a:lnTo>
                <a:lnTo>
                  <a:pt x="171105" y="415326"/>
                </a:lnTo>
                <a:lnTo>
                  <a:pt x="182930" y="410482"/>
                </a:lnTo>
                <a:lnTo>
                  <a:pt x="191524" y="406647"/>
                </a:lnTo>
                <a:close/>
              </a:path>
              <a:path w="383540" h="417830">
                <a:moveTo>
                  <a:pt x="45742" y="367792"/>
                </a:moveTo>
                <a:lnTo>
                  <a:pt x="41551" y="367792"/>
                </a:lnTo>
                <a:lnTo>
                  <a:pt x="37487" y="369189"/>
                </a:lnTo>
                <a:lnTo>
                  <a:pt x="33296" y="370586"/>
                </a:lnTo>
                <a:lnTo>
                  <a:pt x="30502" y="374777"/>
                </a:lnTo>
                <a:lnTo>
                  <a:pt x="22247" y="385825"/>
                </a:lnTo>
                <a:lnTo>
                  <a:pt x="9773" y="387539"/>
                </a:lnTo>
                <a:lnTo>
                  <a:pt x="1156" y="394701"/>
                </a:lnTo>
                <a:lnTo>
                  <a:pt x="0" y="408584"/>
                </a:lnTo>
                <a:lnTo>
                  <a:pt x="8070" y="414478"/>
                </a:lnTo>
                <a:lnTo>
                  <a:pt x="25390" y="414728"/>
                </a:lnTo>
                <a:lnTo>
                  <a:pt x="37395" y="410529"/>
                </a:lnTo>
                <a:lnTo>
                  <a:pt x="49353" y="407448"/>
                </a:lnTo>
                <a:lnTo>
                  <a:pt x="119649" y="407448"/>
                </a:lnTo>
                <a:lnTo>
                  <a:pt x="122008" y="406647"/>
                </a:lnTo>
                <a:lnTo>
                  <a:pt x="191524" y="406647"/>
                </a:lnTo>
                <a:lnTo>
                  <a:pt x="193577" y="405731"/>
                </a:lnTo>
                <a:lnTo>
                  <a:pt x="339767" y="405731"/>
                </a:lnTo>
                <a:lnTo>
                  <a:pt x="340924" y="405164"/>
                </a:lnTo>
                <a:lnTo>
                  <a:pt x="381651" y="405164"/>
                </a:lnTo>
                <a:lnTo>
                  <a:pt x="383054" y="396875"/>
                </a:lnTo>
                <a:lnTo>
                  <a:pt x="378863" y="388620"/>
                </a:lnTo>
                <a:lnTo>
                  <a:pt x="372186" y="387434"/>
                </a:lnTo>
                <a:lnTo>
                  <a:pt x="149895" y="387434"/>
                </a:lnTo>
                <a:lnTo>
                  <a:pt x="76597" y="387413"/>
                </a:lnTo>
                <a:lnTo>
                  <a:pt x="65634" y="381908"/>
                </a:lnTo>
                <a:lnTo>
                  <a:pt x="53997" y="371983"/>
                </a:lnTo>
                <a:lnTo>
                  <a:pt x="49933" y="369189"/>
                </a:lnTo>
                <a:lnTo>
                  <a:pt x="45742" y="367792"/>
                </a:lnTo>
                <a:close/>
              </a:path>
              <a:path w="383540" h="417830">
                <a:moveTo>
                  <a:pt x="193570" y="367792"/>
                </a:moveTo>
                <a:lnTo>
                  <a:pt x="189506" y="367792"/>
                </a:lnTo>
                <a:lnTo>
                  <a:pt x="185315" y="369189"/>
                </a:lnTo>
                <a:lnTo>
                  <a:pt x="181251" y="370586"/>
                </a:lnTo>
                <a:lnTo>
                  <a:pt x="177556" y="375920"/>
                </a:lnTo>
                <a:lnTo>
                  <a:pt x="168886" y="382769"/>
                </a:lnTo>
                <a:lnTo>
                  <a:pt x="149895" y="387434"/>
                </a:lnTo>
                <a:lnTo>
                  <a:pt x="223775" y="387434"/>
                </a:lnTo>
                <a:lnTo>
                  <a:pt x="212549" y="381908"/>
                </a:lnTo>
                <a:lnTo>
                  <a:pt x="200555" y="371983"/>
                </a:lnTo>
                <a:lnTo>
                  <a:pt x="197761" y="369189"/>
                </a:lnTo>
                <a:lnTo>
                  <a:pt x="193570" y="367792"/>
                </a:lnTo>
                <a:close/>
              </a:path>
              <a:path w="383540" h="417830">
                <a:moveTo>
                  <a:pt x="266849" y="367792"/>
                </a:moveTo>
                <a:lnTo>
                  <a:pt x="262785" y="367792"/>
                </a:lnTo>
                <a:lnTo>
                  <a:pt x="254403" y="370586"/>
                </a:lnTo>
                <a:lnTo>
                  <a:pt x="250974" y="375760"/>
                </a:lnTo>
                <a:lnTo>
                  <a:pt x="242527" y="382636"/>
                </a:lnTo>
                <a:lnTo>
                  <a:pt x="223775" y="387434"/>
                </a:lnTo>
                <a:lnTo>
                  <a:pt x="372186" y="387434"/>
                </a:lnTo>
                <a:lnTo>
                  <a:pt x="369466" y="386951"/>
                </a:lnTo>
                <a:lnTo>
                  <a:pt x="297361" y="386941"/>
                </a:lnTo>
                <a:lnTo>
                  <a:pt x="286376" y="381974"/>
                </a:lnTo>
                <a:lnTo>
                  <a:pt x="275231" y="371983"/>
                </a:lnTo>
                <a:lnTo>
                  <a:pt x="271040" y="369189"/>
                </a:lnTo>
                <a:lnTo>
                  <a:pt x="266849" y="367792"/>
                </a:lnTo>
                <a:close/>
              </a:path>
              <a:path w="383540" h="417830">
                <a:moveTo>
                  <a:pt x="120418" y="367792"/>
                </a:moveTo>
                <a:lnTo>
                  <a:pt x="114830" y="367792"/>
                </a:lnTo>
                <a:lnTo>
                  <a:pt x="110639" y="369189"/>
                </a:lnTo>
                <a:lnTo>
                  <a:pt x="106575" y="370586"/>
                </a:lnTo>
                <a:lnTo>
                  <a:pt x="103195" y="375559"/>
                </a:lnTo>
                <a:lnTo>
                  <a:pt x="95092" y="382450"/>
                </a:lnTo>
                <a:lnTo>
                  <a:pt x="76597" y="387413"/>
                </a:lnTo>
                <a:lnTo>
                  <a:pt x="149853" y="387413"/>
                </a:lnTo>
                <a:lnTo>
                  <a:pt x="138914" y="381908"/>
                </a:lnTo>
                <a:lnTo>
                  <a:pt x="127276" y="371983"/>
                </a:lnTo>
                <a:lnTo>
                  <a:pt x="124482" y="369189"/>
                </a:lnTo>
                <a:lnTo>
                  <a:pt x="120418" y="367792"/>
                </a:lnTo>
                <a:close/>
              </a:path>
              <a:path w="383540" h="417830">
                <a:moveTo>
                  <a:pt x="340128" y="367792"/>
                </a:moveTo>
                <a:lnTo>
                  <a:pt x="336064" y="367792"/>
                </a:lnTo>
                <a:lnTo>
                  <a:pt x="327682" y="370586"/>
                </a:lnTo>
                <a:lnTo>
                  <a:pt x="324648" y="376016"/>
                </a:lnTo>
                <a:lnTo>
                  <a:pt x="315545" y="382744"/>
                </a:lnTo>
                <a:lnTo>
                  <a:pt x="297385" y="386951"/>
                </a:lnTo>
                <a:lnTo>
                  <a:pt x="369466" y="386951"/>
                </a:lnTo>
                <a:lnTo>
                  <a:pt x="359391" y="381717"/>
                </a:lnTo>
                <a:lnTo>
                  <a:pt x="348383" y="371983"/>
                </a:lnTo>
                <a:lnTo>
                  <a:pt x="345716" y="369189"/>
                </a:lnTo>
                <a:lnTo>
                  <a:pt x="340128" y="367792"/>
                </a:lnTo>
                <a:close/>
              </a:path>
              <a:path w="383540" h="417830">
                <a:moveTo>
                  <a:pt x="248942" y="29083"/>
                </a:moveTo>
                <a:lnTo>
                  <a:pt x="160605" y="29083"/>
                </a:lnTo>
                <a:lnTo>
                  <a:pt x="219859" y="29136"/>
                </a:lnTo>
                <a:lnTo>
                  <a:pt x="219677" y="58039"/>
                </a:lnTo>
                <a:lnTo>
                  <a:pt x="95526" y="58039"/>
                </a:lnTo>
                <a:lnTo>
                  <a:pt x="88541" y="63627"/>
                </a:lnTo>
                <a:lnTo>
                  <a:pt x="87144" y="70485"/>
                </a:lnTo>
                <a:lnTo>
                  <a:pt x="58727" y="196581"/>
                </a:lnTo>
                <a:lnTo>
                  <a:pt x="25041" y="205994"/>
                </a:lnTo>
                <a:lnTo>
                  <a:pt x="16659" y="208787"/>
                </a:lnTo>
                <a:lnTo>
                  <a:pt x="12595" y="217043"/>
                </a:lnTo>
                <a:lnTo>
                  <a:pt x="13992" y="224028"/>
                </a:lnTo>
                <a:lnTo>
                  <a:pt x="42948" y="342900"/>
                </a:lnTo>
                <a:lnTo>
                  <a:pt x="45742" y="349885"/>
                </a:lnTo>
                <a:lnTo>
                  <a:pt x="53997" y="355346"/>
                </a:lnTo>
                <a:lnTo>
                  <a:pt x="60982" y="352679"/>
                </a:lnTo>
                <a:lnTo>
                  <a:pt x="69237" y="351282"/>
                </a:lnTo>
                <a:lnTo>
                  <a:pt x="73428" y="342900"/>
                </a:lnTo>
                <a:lnTo>
                  <a:pt x="72028" y="334631"/>
                </a:lnTo>
                <a:lnTo>
                  <a:pt x="45764" y="230880"/>
                </a:lnTo>
                <a:lnTo>
                  <a:pt x="175663" y="196342"/>
                </a:lnTo>
                <a:lnTo>
                  <a:pt x="320825" y="196342"/>
                </a:lnTo>
                <a:lnTo>
                  <a:pt x="319008" y="188087"/>
                </a:lnTo>
                <a:lnTo>
                  <a:pt x="92732" y="188087"/>
                </a:lnTo>
                <a:lnTo>
                  <a:pt x="113543" y="88519"/>
                </a:lnTo>
                <a:lnTo>
                  <a:pt x="297105" y="88519"/>
                </a:lnTo>
                <a:lnTo>
                  <a:pt x="293138" y="70485"/>
                </a:lnTo>
                <a:lnTo>
                  <a:pt x="291741" y="63627"/>
                </a:lnTo>
                <a:lnTo>
                  <a:pt x="286280" y="58039"/>
                </a:lnTo>
                <a:lnTo>
                  <a:pt x="248942" y="57923"/>
                </a:lnTo>
                <a:lnTo>
                  <a:pt x="248942" y="29083"/>
                </a:lnTo>
                <a:close/>
              </a:path>
              <a:path w="383540" h="417830">
                <a:moveTo>
                  <a:pt x="320847" y="196347"/>
                </a:moveTo>
                <a:lnTo>
                  <a:pt x="204768" y="196347"/>
                </a:lnTo>
                <a:lnTo>
                  <a:pt x="334664" y="230899"/>
                </a:lnTo>
                <a:lnTo>
                  <a:pt x="308378" y="334645"/>
                </a:lnTo>
                <a:lnTo>
                  <a:pt x="306981" y="342900"/>
                </a:lnTo>
                <a:lnTo>
                  <a:pt x="311172" y="351282"/>
                </a:lnTo>
                <a:lnTo>
                  <a:pt x="319427" y="352679"/>
                </a:lnTo>
                <a:lnTo>
                  <a:pt x="320824" y="353949"/>
                </a:lnTo>
                <a:lnTo>
                  <a:pt x="329079" y="353949"/>
                </a:lnTo>
                <a:lnTo>
                  <a:pt x="336064" y="348488"/>
                </a:lnTo>
                <a:lnTo>
                  <a:pt x="337342" y="342865"/>
                </a:lnTo>
                <a:lnTo>
                  <a:pt x="366417" y="224028"/>
                </a:lnTo>
                <a:lnTo>
                  <a:pt x="369211" y="217043"/>
                </a:lnTo>
                <a:lnTo>
                  <a:pt x="363623" y="208787"/>
                </a:lnTo>
                <a:lnTo>
                  <a:pt x="355615" y="205685"/>
                </a:lnTo>
                <a:lnTo>
                  <a:pt x="320847" y="196347"/>
                </a:lnTo>
                <a:close/>
              </a:path>
              <a:path w="383540" h="417830">
                <a:moveTo>
                  <a:pt x="320825" y="196342"/>
                </a:moveTo>
                <a:lnTo>
                  <a:pt x="175663" y="196342"/>
                </a:lnTo>
                <a:lnTo>
                  <a:pt x="175663" y="331850"/>
                </a:lnTo>
                <a:lnTo>
                  <a:pt x="182521" y="338836"/>
                </a:lnTo>
                <a:lnTo>
                  <a:pt x="199158" y="338836"/>
                </a:lnTo>
                <a:lnTo>
                  <a:pt x="204746" y="331850"/>
                </a:lnTo>
                <a:lnTo>
                  <a:pt x="204768" y="196347"/>
                </a:lnTo>
                <a:lnTo>
                  <a:pt x="320847" y="196347"/>
                </a:lnTo>
                <a:close/>
              </a:path>
              <a:path w="383540" h="417830">
                <a:moveTo>
                  <a:pt x="193570" y="161798"/>
                </a:moveTo>
                <a:lnTo>
                  <a:pt x="186646" y="161816"/>
                </a:lnTo>
                <a:lnTo>
                  <a:pt x="92732" y="188087"/>
                </a:lnTo>
                <a:lnTo>
                  <a:pt x="319008" y="188087"/>
                </a:lnTo>
                <a:lnTo>
                  <a:pt x="288848" y="188059"/>
                </a:lnTo>
                <a:lnTo>
                  <a:pt x="193570" y="161798"/>
                </a:lnTo>
                <a:close/>
              </a:path>
              <a:path w="383540" h="417830">
                <a:moveTo>
                  <a:pt x="297105" y="88519"/>
                </a:moveTo>
                <a:lnTo>
                  <a:pt x="113543" y="88519"/>
                </a:lnTo>
                <a:lnTo>
                  <a:pt x="266849" y="88519"/>
                </a:lnTo>
                <a:lnTo>
                  <a:pt x="288848" y="188059"/>
                </a:lnTo>
                <a:lnTo>
                  <a:pt x="319002" y="188059"/>
                </a:lnTo>
                <a:lnTo>
                  <a:pt x="297105" y="88519"/>
                </a:lnTo>
                <a:close/>
              </a:path>
              <a:path w="383540" h="417830">
                <a:moveTo>
                  <a:pt x="243354" y="0"/>
                </a:moveTo>
                <a:lnTo>
                  <a:pt x="138325" y="0"/>
                </a:lnTo>
                <a:lnTo>
                  <a:pt x="131467" y="5587"/>
                </a:lnTo>
                <a:lnTo>
                  <a:pt x="131408" y="58039"/>
                </a:lnTo>
                <a:lnTo>
                  <a:pt x="160423" y="58039"/>
                </a:lnTo>
                <a:lnTo>
                  <a:pt x="160605" y="29083"/>
                </a:lnTo>
                <a:lnTo>
                  <a:pt x="248942" y="29083"/>
                </a:lnTo>
                <a:lnTo>
                  <a:pt x="248942" y="5587"/>
                </a:lnTo>
                <a:lnTo>
                  <a:pt x="243354" y="0"/>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1" name="object 31"/>
          <p:cNvSpPr/>
          <p:nvPr/>
        </p:nvSpPr>
        <p:spPr>
          <a:xfrm>
            <a:off x="5297138" y="4794598"/>
            <a:ext cx="534353" cy="534353"/>
          </a:xfrm>
          <a:custGeom>
            <a:avLst/>
            <a:gdLst/>
            <a:ahLst/>
            <a:cxnLst/>
            <a:rect l="l" t="t" r="r" b="b"/>
            <a:pathLst>
              <a:path w="712470" h="712470">
                <a:moveTo>
                  <a:pt x="356234" y="0"/>
                </a:moveTo>
                <a:lnTo>
                  <a:pt x="298240" y="4639"/>
                </a:lnTo>
                <a:lnTo>
                  <a:pt x="243303" y="18077"/>
                </a:lnTo>
                <a:lnTo>
                  <a:pt x="192141" y="39597"/>
                </a:lnTo>
                <a:lnTo>
                  <a:pt x="145471" y="68480"/>
                </a:lnTo>
                <a:lnTo>
                  <a:pt x="104012" y="104009"/>
                </a:lnTo>
                <a:lnTo>
                  <a:pt x="68482" y="145466"/>
                </a:lnTo>
                <a:lnTo>
                  <a:pt x="39598" y="192132"/>
                </a:lnTo>
                <a:lnTo>
                  <a:pt x="18077" y="243290"/>
                </a:lnTo>
                <a:lnTo>
                  <a:pt x="4639" y="298222"/>
                </a:lnTo>
                <a:lnTo>
                  <a:pt x="0" y="356209"/>
                </a:lnTo>
                <a:lnTo>
                  <a:pt x="1174" y="385353"/>
                </a:lnTo>
                <a:lnTo>
                  <a:pt x="10303" y="441640"/>
                </a:lnTo>
                <a:lnTo>
                  <a:pt x="27872" y="494642"/>
                </a:lnTo>
                <a:lnTo>
                  <a:pt x="53164" y="543615"/>
                </a:lnTo>
                <a:lnTo>
                  <a:pt x="85461" y="587817"/>
                </a:lnTo>
                <a:lnTo>
                  <a:pt x="124046" y="626504"/>
                </a:lnTo>
                <a:lnTo>
                  <a:pt x="168200" y="658934"/>
                </a:lnTo>
                <a:lnTo>
                  <a:pt x="217205" y="684363"/>
                </a:lnTo>
                <a:lnTo>
                  <a:pt x="270345" y="702048"/>
                </a:lnTo>
                <a:lnTo>
                  <a:pt x="326900" y="711247"/>
                </a:lnTo>
                <a:lnTo>
                  <a:pt x="356234" y="712431"/>
                </a:lnTo>
                <a:lnTo>
                  <a:pt x="385380" y="711247"/>
                </a:lnTo>
                <a:lnTo>
                  <a:pt x="441670" y="702048"/>
                </a:lnTo>
                <a:lnTo>
                  <a:pt x="494674" y="684363"/>
                </a:lnTo>
                <a:lnTo>
                  <a:pt x="500063" y="681824"/>
                </a:lnTo>
                <a:lnTo>
                  <a:pt x="356234" y="681824"/>
                </a:lnTo>
                <a:lnTo>
                  <a:pt x="329381" y="680743"/>
                </a:lnTo>
                <a:lnTo>
                  <a:pt x="277570" y="672342"/>
                </a:lnTo>
                <a:lnTo>
                  <a:pt x="228842" y="656189"/>
                </a:lnTo>
                <a:lnTo>
                  <a:pt x="183867" y="632961"/>
                </a:lnTo>
                <a:lnTo>
                  <a:pt x="143313" y="603333"/>
                </a:lnTo>
                <a:lnTo>
                  <a:pt x="107851" y="567981"/>
                </a:lnTo>
                <a:lnTo>
                  <a:pt x="78149" y="527583"/>
                </a:lnTo>
                <a:lnTo>
                  <a:pt x="54875" y="482814"/>
                </a:lnTo>
                <a:lnTo>
                  <a:pt x="38700" y="434351"/>
                </a:lnTo>
                <a:lnTo>
                  <a:pt x="30292" y="382870"/>
                </a:lnTo>
                <a:lnTo>
                  <a:pt x="29209" y="356209"/>
                </a:lnTo>
                <a:lnTo>
                  <a:pt x="30292" y="329342"/>
                </a:lnTo>
                <a:lnTo>
                  <a:pt x="38700" y="277513"/>
                </a:lnTo>
                <a:lnTo>
                  <a:pt x="54875" y="228777"/>
                </a:lnTo>
                <a:lnTo>
                  <a:pt x="78149" y="183803"/>
                </a:lnTo>
                <a:lnTo>
                  <a:pt x="107851" y="143257"/>
                </a:lnTo>
                <a:lnTo>
                  <a:pt x="143313" y="107806"/>
                </a:lnTo>
                <a:lnTo>
                  <a:pt x="183867" y="78117"/>
                </a:lnTo>
                <a:lnTo>
                  <a:pt x="228842" y="54857"/>
                </a:lnTo>
                <a:lnTo>
                  <a:pt x="277570" y="38693"/>
                </a:lnTo>
                <a:lnTo>
                  <a:pt x="329381" y="30291"/>
                </a:lnTo>
                <a:lnTo>
                  <a:pt x="356234" y="29209"/>
                </a:lnTo>
                <a:lnTo>
                  <a:pt x="497531" y="29209"/>
                </a:lnTo>
                <a:lnTo>
                  <a:pt x="494674" y="27872"/>
                </a:lnTo>
                <a:lnTo>
                  <a:pt x="468630" y="18077"/>
                </a:lnTo>
                <a:lnTo>
                  <a:pt x="441670" y="10303"/>
                </a:lnTo>
                <a:lnTo>
                  <a:pt x="413889" y="4639"/>
                </a:lnTo>
                <a:lnTo>
                  <a:pt x="385380" y="1174"/>
                </a:lnTo>
                <a:lnTo>
                  <a:pt x="356234" y="0"/>
                </a:lnTo>
                <a:close/>
              </a:path>
              <a:path w="712470" h="712470">
                <a:moveTo>
                  <a:pt x="497531" y="29209"/>
                </a:moveTo>
                <a:lnTo>
                  <a:pt x="356234" y="29209"/>
                </a:lnTo>
                <a:lnTo>
                  <a:pt x="382906" y="30291"/>
                </a:lnTo>
                <a:lnTo>
                  <a:pt x="408990" y="33480"/>
                </a:lnTo>
                <a:lnTo>
                  <a:pt x="459058" y="45846"/>
                </a:lnTo>
                <a:lnTo>
                  <a:pt x="505764" y="65642"/>
                </a:lnTo>
                <a:lnTo>
                  <a:pt x="548433" y="92200"/>
                </a:lnTo>
                <a:lnTo>
                  <a:pt x="586390" y="124853"/>
                </a:lnTo>
                <a:lnTo>
                  <a:pt x="618960" y="162935"/>
                </a:lnTo>
                <a:lnTo>
                  <a:pt x="645467" y="205778"/>
                </a:lnTo>
                <a:lnTo>
                  <a:pt x="665237" y="252716"/>
                </a:lnTo>
                <a:lnTo>
                  <a:pt x="677594" y="303082"/>
                </a:lnTo>
                <a:lnTo>
                  <a:pt x="681863" y="356209"/>
                </a:lnTo>
                <a:lnTo>
                  <a:pt x="680781" y="382870"/>
                </a:lnTo>
                <a:lnTo>
                  <a:pt x="672384" y="434351"/>
                </a:lnTo>
                <a:lnTo>
                  <a:pt x="656236" y="482814"/>
                </a:lnTo>
                <a:lnTo>
                  <a:pt x="633014" y="527583"/>
                </a:lnTo>
                <a:lnTo>
                  <a:pt x="603391" y="567981"/>
                </a:lnTo>
                <a:lnTo>
                  <a:pt x="568043" y="603333"/>
                </a:lnTo>
                <a:lnTo>
                  <a:pt x="527645" y="632961"/>
                </a:lnTo>
                <a:lnTo>
                  <a:pt x="482873" y="656189"/>
                </a:lnTo>
                <a:lnTo>
                  <a:pt x="434402" y="672342"/>
                </a:lnTo>
                <a:lnTo>
                  <a:pt x="382906" y="680743"/>
                </a:lnTo>
                <a:lnTo>
                  <a:pt x="356234" y="681824"/>
                </a:lnTo>
                <a:lnTo>
                  <a:pt x="500063" y="681824"/>
                </a:lnTo>
                <a:lnTo>
                  <a:pt x="543650" y="658934"/>
                </a:lnTo>
                <a:lnTo>
                  <a:pt x="587853" y="626504"/>
                </a:lnTo>
                <a:lnTo>
                  <a:pt x="626541" y="587817"/>
                </a:lnTo>
                <a:lnTo>
                  <a:pt x="658971" y="543615"/>
                </a:lnTo>
                <a:lnTo>
                  <a:pt x="684401" y="494642"/>
                </a:lnTo>
                <a:lnTo>
                  <a:pt x="702086" y="441640"/>
                </a:lnTo>
                <a:lnTo>
                  <a:pt x="711285" y="385353"/>
                </a:lnTo>
                <a:lnTo>
                  <a:pt x="712470" y="356209"/>
                </a:lnTo>
                <a:lnTo>
                  <a:pt x="711285" y="326878"/>
                </a:lnTo>
                <a:lnTo>
                  <a:pt x="702086" y="270329"/>
                </a:lnTo>
                <a:lnTo>
                  <a:pt x="684401" y="217195"/>
                </a:lnTo>
                <a:lnTo>
                  <a:pt x="658971" y="168193"/>
                </a:lnTo>
                <a:lnTo>
                  <a:pt x="626541" y="124042"/>
                </a:lnTo>
                <a:lnTo>
                  <a:pt x="587853" y="85459"/>
                </a:lnTo>
                <a:lnTo>
                  <a:pt x="543650" y="53163"/>
                </a:lnTo>
                <a:lnTo>
                  <a:pt x="519712" y="39597"/>
                </a:lnTo>
                <a:lnTo>
                  <a:pt x="497531" y="29209"/>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2" name="object 32"/>
          <p:cNvSpPr/>
          <p:nvPr/>
        </p:nvSpPr>
        <p:spPr>
          <a:xfrm>
            <a:off x="5532734" y="4939188"/>
            <a:ext cx="64294" cy="65723"/>
          </a:xfrm>
          <a:custGeom>
            <a:avLst/>
            <a:gdLst/>
            <a:ahLst/>
            <a:cxnLst/>
            <a:rect l="l" t="t" r="r" b="b"/>
            <a:pathLst>
              <a:path w="85725" h="87629">
                <a:moveTo>
                  <a:pt x="42107" y="0"/>
                </a:moveTo>
                <a:lnTo>
                  <a:pt x="27740" y="2426"/>
                </a:lnTo>
                <a:lnTo>
                  <a:pt x="15469" y="9097"/>
                </a:lnTo>
                <a:lnTo>
                  <a:pt x="5990" y="19103"/>
                </a:lnTo>
                <a:lnTo>
                  <a:pt x="0" y="31532"/>
                </a:lnTo>
                <a:lnTo>
                  <a:pt x="880" y="49371"/>
                </a:lnTo>
                <a:lnTo>
                  <a:pt x="5114" y="63891"/>
                </a:lnTo>
                <a:lnTo>
                  <a:pt x="12208" y="75048"/>
                </a:lnTo>
                <a:lnTo>
                  <a:pt x="21670" y="82795"/>
                </a:lnTo>
                <a:lnTo>
                  <a:pt x="33005" y="87086"/>
                </a:lnTo>
                <a:lnTo>
                  <a:pt x="49538" y="85664"/>
                </a:lnTo>
                <a:lnTo>
                  <a:pt x="63399" y="80744"/>
                </a:lnTo>
                <a:lnTo>
                  <a:pt x="74262" y="72863"/>
                </a:lnTo>
                <a:lnTo>
                  <a:pt x="81804" y="62558"/>
                </a:lnTo>
                <a:lnTo>
                  <a:pt x="82923" y="59054"/>
                </a:lnTo>
                <a:lnTo>
                  <a:pt x="33852" y="59054"/>
                </a:lnTo>
                <a:lnTo>
                  <a:pt x="26994" y="52196"/>
                </a:lnTo>
                <a:lnTo>
                  <a:pt x="26994" y="35686"/>
                </a:lnTo>
                <a:lnTo>
                  <a:pt x="33852" y="30225"/>
                </a:lnTo>
                <a:lnTo>
                  <a:pt x="82001" y="30225"/>
                </a:lnTo>
                <a:lnTo>
                  <a:pt x="78171" y="21162"/>
                </a:lnTo>
                <a:lnTo>
                  <a:pt x="69479" y="10668"/>
                </a:lnTo>
                <a:lnTo>
                  <a:pt x="58499" y="3523"/>
                </a:lnTo>
                <a:lnTo>
                  <a:pt x="45979" y="189"/>
                </a:lnTo>
                <a:lnTo>
                  <a:pt x="42107" y="0"/>
                </a:lnTo>
                <a:close/>
              </a:path>
              <a:path w="85725" h="87629">
                <a:moveTo>
                  <a:pt x="82001" y="30225"/>
                </a:moveTo>
                <a:lnTo>
                  <a:pt x="50362" y="30225"/>
                </a:lnTo>
                <a:lnTo>
                  <a:pt x="55823" y="35686"/>
                </a:lnTo>
                <a:lnTo>
                  <a:pt x="55823" y="52196"/>
                </a:lnTo>
                <a:lnTo>
                  <a:pt x="50362" y="59054"/>
                </a:lnTo>
                <a:lnTo>
                  <a:pt x="82923" y="59054"/>
                </a:lnTo>
                <a:lnTo>
                  <a:pt x="85698" y="50367"/>
                </a:lnTo>
                <a:lnTo>
                  <a:pt x="83827" y="34548"/>
                </a:lnTo>
                <a:lnTo>
                  <a:pt x="82001" y="30225"/>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3" name="object 33"/>
          <p:cNvSpPr/>
          <p:nvPr/>
        </p:nvSpPr>
        <p:spPr>
          <a:xfrm>
            <a:off x="5532748" y="5028724"/>
            <a:ext cx="64294" cy="65246"/>
          </a:xfrm>
          <a:custGeom>
            <a:avLst/>
            <a:gdLst/>
            <a:ahLst/>
            <a:cxnLst/>
            <a:rect l="l" t="t" r="r" b="b"/>
            <a:pathLst>
              <a:path w="85725" h="86995">
                <a:moveTo>
                  <a:pt x="42089" y="0"/>
                </a:moveTo>
                <a:lnTo>
                  <a:pt x="27737" y="2295"/>
                </a:lnTo>
                <a:lnTo>
                  <a:pt x="15476" y="8708"/>
                </a:lnTo>
                <a:lnTo>
                  <a:pt x="5999" y="18533"/>
                </a:lnTo>
                <a:lnTo>
                  <a:pt x="0" y="31060"/>
                </a:lnTo>
                <a:lnTo>
                  <a:pt x="857" y="48560"/>
                </a:lnTo>
                <a:lnTo>
                  <a:pt x="5036" y="63057"/>
                </a:lnTo>
                <a:lnTo>
                  <a:pt x="12052" y="74397"/>
                </a:lnTo>
                <a:lnTo>
                  <a:pt x="21418" y="82426"/>
                </a:lnTo>
                <a:lnTo>
                  <a:pt x="32649" y="86991"/>
                </a:lnTo>
                <a:lnTo>
                  <a:pt x="49268" y="85536"/>
                </a:lnTo>
                <a:lnTo>
                  <a:pt x="63185" y="80474"/>
                </a:lnTo>
                <a:lnTo>
                  <a:pt x="74091" y="72482"/>
                </a:lnTo>
                <a:lnTo>
                  <a:pt x="81677" y="62242"/>
                </a:lnTo>
                <a:lnTo>
                  <a:pt x="83167" y="57797"/>
                </a:lnTo>
                <a:lnTo>
                  <a:pt x="33834" y="57797"/>
                </a:lnTo>
                <a:lnTo>
                  <a:pt x="26976" y="52298"/>
                </a:lnTo>
                <a:lnTo>
                  <a:pt x="26976" y="35788"/>
                </a:lnTo>
                <a:lnTo>
                  <a:pt x="33834" y="28917"/>
                </a:lnTo>
                <a:lnTo>
                  <a:pt x="81613" y="28917"/>
                </a:lnTo>
                <a:lnTo>
                  <a:pt x="78159" y="20648"/>
                </a:lnTo>
                <a:lnTo>
                  <a:pt x="69492" y="10298"/>
                </a:lnTo>
                <a:lnTo>
                  <a:pt x="58535" y="3376"/>
                </a:lnTo>
                <a:lnTo>
                  <a:pt x="46036" y="184"/>
                </a:lnTo>
                <a:lnTo>
                  <a:pt x="42089" y="0"/>
                </a:lnTo>
                <a:close/>
              </a:path>
              <a:path w="85725" h="86995">
                <a:moveTo>
                  <a:pt x="81613" y="28917"/>
                </a:moveTo>
                <a:lnTo>
                  <a:pt x="50344" y="28917"/>
                </a:lnTo>
                <a:lnTo>
                  <a:pt x="55805" y="35788"/>
                </a:lnTo>
                <a:lnTo>
                  <a:pt x="55805" y="52298"/>
                </a:lnTo>
                <a:lnTo>
                  <a:pt x="50344" y="57797"/>
                </a:lnTo>
                <a:lnTo>
                  <a:pt x="83167" y="57797"/>
                </a:lnTo>
                <a:lnTo>
                  <a:pt x="85635" y="50431"/>
                </a:lnTo>
                <a:lnTo>
                  <a:pt x="83790" y="34127"/>
                </a:lnTo>
                <a:lnTo>
                  <a:pt x="81613" y="28917"/>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4" name="object 34"/>
          <p:cNvSpPr/>
          <p:nvPr/>
        </p:nvSpPr>
        <p:spPr>
          <a:xfrm>
            <a:off x="5532888" y="5116763"/>
            <a:ext cx="64294" cy="66675"/>
          </a:xfrm>
          <a:custGeom>
            <a:avLst/>
            <a:gdLst/>
            <a:ahLst/>
            <a:cxnLst/>
            <a:rect l="l" t="t" r="r" b="b"/>
            <a:pathLst>
              <a:path w="85725" h="88900">
                <a:moveTo>
                  <a:pt x="41901" y="0"/>
                </a:moveTo>
                <a:lnTo>
                  <a:pt x="27702" y="2292"/>
                </a:lnTo>
                <a:lnTo>
                  <a:pt x="15539" y="8707"/>
                </a:lnTo>
                <a:lnTo>
                  <a:pt x="6081" y="18549"/>
                </a:lnTo>
                <a:lnTo>
                  <a:pt x="0" y="31124"/>
                </a:lnTo>
                <a:lnTo>
                  <a:pt x="719" y="49437"/>
                </a:lnTo>
                <a:lnTo>
                  <a:pt x="4651" y="64362"/>
                </a:lnTo>
                <a:lnTo>
                  <a:pt x="11335" y="75894"/>
                </a:lnTo>
                <a:lnTo>
                  <a:pt x="20312" y="84028"/>
                </a:lnTo>
                <a:lnTo>
                  <a:pt x="31123" y="88759"/>
                </a:lnTo>
                <a:lnTo>
                  <a:pt x="47931" y="87585"/>
                </a:lnTo>
                <a:lnTo>
                  <a:pt x="61977" y="82973"/>
                </a:lnTo>
                <a:lnTo>
                  <a:pt x="73022" y="75436"/>
                </a:lnTo>
                <a:lnTo>
                  <a:pt x="80824" y="65484"/>
                </a:lnTo>
                <a:lnTo>
                  <a:pt x="82625" y="60540"/>
                </a:lnTo>
                <a:lnTo>
                  <a:pt x="33646" y="60540"/>
                </a:lnTo>
                <a:lnTo>
                  <a:pt x="26788" y="53492"/>
                </a:lnTo>
                <a:lnTo>
                  <a:pt x="26800" y="36589"/>
                </a:lnTo>
                <a:lnTo>
                  <a:pt x="33646" y="29565"/>
                </a:lnTo>
                <a:lnTo>
                  <a:pt x="81000" y="29565"/>
                </a:lnTo>
                <a:lnTo>
                  <a:pt x="78430" y="22559"/>
                </a:lnTo>
                <a:lnTo>
                  <a:pt x="70378" y="11735"/>
                </a:lnTo>
                <a:lnTo>
                  <a:pt x="60100" y="4315"/>
                </a:lnTo>
                <a:lnTo>
                  <a:pt x="48274" y="496"/>
                </a:lnTo>
                <a:lnTo>
                  <a:pt x="41901" y="0"/>
                </a:lnTo>
                <a:close/>
              </a:path>
              <a:path w="85725" h="88900">
                <a:moveTo>
                  <a:pt x="81000" y="29565"/>
                </a:moveTo>
                <a:lnTo>
                  <a:pt x="50156" y="29565"/>
                </a:lnTo>
                <a:lnTo>
                  <a:pt x="55608" y="36589"/>
                </a:lnTo>
                <a:lnTo>
                  <a:pt x="55513" y="53627"/>
                </a:lnTo>
                <a:lnTo>
                  <a:pt x="50156" y="60540"/>
                </a:lnTo>
                <a:lnTo>
                  <a:pt x="82625" y="60540"/>
                </a:lnTo>
                <a:lnTo>
                  <a:pt x="85144" y="53627"/>
                </a:lnTo>
                <a:lnTo>
                  <a:pt x="83578" y="36589"/>
                </a:lnTo>
                <a:lnTo>
                  <a:pt x="81000" y="29565"/>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5" name="object 35"/>
          <p:cNvSpPr/>
          <p:nvPr/>
        </p:nvSpPr>
        <p:spPr>
          <a:xfrm>
            <a:off x="5430774" y="4895183"/>
            <a:ext cx="267176" cy="333375"/>
          </a:xfrm>
          <a:custGeom>
            <a:avLst/>
            <a:gdLst/>
            <a:ahLst/>
            <a:cxnLst/>
            <a:rect l="l" t="t" r="r" b="b"/>
            <a:pathLst>
              <a:path w="356234" h="444500">
                <a:moveTo>
                  <a:pt x="133653" y="0"/>
                </a:moveTo>
                <a:lnTo>
                  <a:pt x="119721" y="1483"/>
                </a:lnTo>
                <a:lnTo>
                  <a:pt x="107004" y="5772"/>
                </a:lnTo>
                <a:lnTo>
                  <a:pt x="95895" y="12628"/>
                </a:lnTo>
                <a:lnTo>
                  <a:pt x="86790" y="21810"/>
                </a:lnTo>
                <a:lnTo>
                  <a:pt x="14017" y="29065"/>
                </a:lnTo>
                <a:lnTo>
                  <a:pt x="5587" y="29082"/>
                </a:lnTo>
                <a:lnTo>
                  <a:pt x="0" y="36067"/>
                </a:lnTo>
                <a:lnTo>
                  <a:pt x="49" y="45277"/>
                </a:lnTo>
                <a:lnTo>
                  <a:pt x="11488" y="89569"/>
                </a:lnTo>
                <a:lnTo>
                  <a:pt x="40818" y="120668"/>
                </a:lnTo>
                <a:lnTo>
                  <a:pt x="55768" y="127573"/>
                </a:lnTo>
                <a:lnTo>
                  <a:pt x="73659" y="162432"/>
                </a:lnTo>
                <a:lnTo>
                  <a:pt x="5588" y="162432"/>
                </a:lnTo>
                <a:lnTo>
                  <a:pt x="0" y="169290"/>
                </a:lnTo>
                <a:lnTo>
                  <a:pt x="50" y="178507"/>
                </a:lnTo>
                <a:lnTo>
                  <a:pt x="11472" y="222807"/>
                </a:lnTo>
                <a:lnTo>
                  <a:pt x="40762" y="253913"/>
                </a:lnTo>
                <a:lnTo>
                  <a:pt x="73583" y="265126"/>
                </a:lnTo>
                <a:lnTo>
                  <a:pt x="73659" y="295534"/>
                </a:lnTo>
                <a:lnTo>
                  <a:pt x="5586" y="295682"/>
                </a:lnTo>
                <a:lnTo>
                  <a:pt x="22" y="302587"/>
                </a:lnTo>
                <a:lnTo>
                  <a:pt x="0" y="310946"/>
                </a:lnTo>
                <a:lnTo>
                  <a:pt x="594" y="320940"/>
                </a:lnTo>
                <a:lnTo>
                  <a:pt x="18831" y="367802"/>
                </a:lnTo>
                <a:lnTo>
                  <a:pt x="55635" y="394126"/>
                </a:lnTo>
                <a:lnTo>
                  <a:pt x="73594" y="398218"/>
                </a:lnTo>
                <a:lnTo>
                  <a:pt x="79083" y="410940"/>
                </a:lnTo>
                <a:lnTo>
                  <a:pt x="107876" y="438374"/>
                </a:lnTo>
                <a:lnTo>
                  <a:pt x="222630" y="444220"/>
                </a:lnTo>
                <a:lnTo>
                  <a:pt x="236561" y="442527"/>
                </a:lnTo>
                <a:lnTo>
                  <a:pt x="249177" y="437711"/>
                </a:lnTo>
                <a:lnTo>
                  <a:pt x="260177" y="430164"/>
                </a:lnTo>
                <a:lnTo>
                  <a:pt x="269257" y="420279"/>
                </a:lnTo>
                <a:lnTo>
                  <a:pt x="273085" y="413676"/>
                </a:lnTo>
                <a:lnTo>
                  <a:pt x="133609" y="413676"/>
                </a:lnTo>
                <a:lnTo>
                  <a:pt x="119585" y="410519"/>
                </a:lnTo>
                <a:lnTo>
                  <a:pt x="108920" y="401951"/>
                </a:lnTo>
                <a:lnTo>
                  <a:pt x="103391" y="389326"/>
                </a:lnTo>
                <a:lnTo>
                  <a:pt x="103366" y="367802"/>
                </a:lnTo>
                <a:lnTo>
                  <a:pt x="73659" y="367802"/>
                </a:lnTo>
                <a:lnTo>
                  <a:pt x="38328" y="343616"/>
                </a:lnTo>
                <a:lnTo>
                  <a:pt x="30607" y="324827"/>
                </a:lnTo>
                <a:lnTo>
                  <a:pt x="103314" y="324827"/>
                </a:lnTo>
                <a:lnTo>
                  <a:pt x="103207" y="234527"/>
                </a:lnTo>
                <a:lnTo>
                  <a:pt x="73659" y="234527"/>
                </a:lnTo>
                <a:lnTo>
                  <a:pt x="57799" y="229123"/>
                </a:lnTo>
                <a:lnTo>
                  <a:pt x="46281" y="220636"/>
                </a:lnTo>
                <a:lnTo>
                  <a:pt x="38336" y="210355"/>
                </a:lnTo>
                <a:lnTo>
                  <a:pt x="33195" y="199567"/>
                </a:lnTo>
                <a:lnTo>
                  <a:pt x="30607" y="191515"/>
                </a:lnTo>
                <a:lnTo>
                  <a:pt x="103155" y="191515"/>
                </a:lnTo>
                <a:lnTo>
                  <a:pt x="103048" y="101280"/>
                </a:lnTo>
                <a:lnTo>
                  <a:pt x="73659" y="101280"/>
                </a:lnTo>
                <a:lnTo>
                  <a:pt x="57796" y="95853"/>
                </a:lnTo>
                <a:lnTo>
                  <a:pt x="46276" y="87353"/>
                </a:lnTo>
                <a:lnTo>
                  <a:pt x="38331" y="77071"/>
                </a:lnTo>
                <a:lnTo>
                  <a:pt x="33191" y="66301"/>
                </a:lnTo>
                <a:lnTo>
                  <a:pt x="30607" y="58292"/>
                </a:lnTo>
                <a:lnTo>
                  <a:pt x="103007" y="58292"/>
                </a:lnTo>
                <a:lnTo>
                  <a:pt x="106439" y="45277"/>
                </a:lnTo>
                <a:lnTo>
                  <a:pt x="115586" y="34979"/>
                </a:lnTo>
                <a:lnTo>
                  <a:pt x="128669" y="29489"/>
                </a:lnTo>
                <a:lnTo>
                  <a:pt x="349250" y="29082"/>
                </a:lnTo>
                <a:lnTo>
                  <a:pt x="272691" y="29082"/>
                </a:lnTo>
                <a:lnTo>
                  <a:pt x="264988" y="18266"/>
                </a:lnTo>
                <a:lnTo>
                  <a:pt x="254978" y="9723"/>
                </a:lnTo>
                <a:lnTo>
                  <a:pt x="243205" y="3712"/>
                </a:lnTo>
                <a:lnTo>
                  <a:pt x="230215" y="490"/>
                </a:lnTo>
                <a:lnTo>
                  <a:pt x="133653" y="0"/>
                </a:lnTo>
                <a:close/>
              </a:path>
              <a:path w="356234" h="444500">
                <a:moveTo>
                  <a:pt x="349250" y="29082"/>
                </a:moveTo>
                <a:lnTo>
                  <a:pt x="222616" y="29082"/>
                </a:lnTo>
                <a:lnTo>
                  <a:pt x="235949" y="32673"/>
                </a:lnTo>
                <a:lnTo>
                  <a:pt x="246345" y="41969"/>
                </a:lnTo>
                <a:lnTo>
                  <a:pt x="251592" y="54759"/>
                </a:lnTo>
                <a:lnTo>
                  <a:pt x="251727" y="384956"/>
                </a:lnTo>
                <a:lnTo>
                  <a:pt x="248242" y="398473"/>
                </a:lnTo>
                <a:lnTo>
                  <a:pt x="238928" y="408605"/>
                </a:lnTo>
                <a:lnTo>
                  <a:pt x="226117" y="413459"/>
                </a:lnTo>
                <a:lnTo>
                  <a:pt x="133609" y="413676"/>
                </a:lnTo>
                <a:lnTo>
                  <a:pt x="273085" y="413676"/>
                </a:lnTo>
                <a:lnTo>
                  <a:pt x="276115" y="408449"/>
                </a:lnTo>
                <a:lnTo>
                  <a:pt x="293857" y="402296"/>
                </a:lnTo>
                <a:lnTo>
                  <a:pt x="308951" y="394341"/>
                </a:lnTo>
                <a:lnTo>
                  <a:pt x="321578" y="384956"/>
                </a:lnTo>
                <a:lnTo>
                  <a:pt x="331921" y="374512"/>
                </a:lnTo>
                <a:lnTo>
                  <a:pt x="339849" y="363805"/>
                </a:lnTo>
                <a:lnTo>
                  <a:pt x="294107" y="363805"/>
                </a:lnTo>
                <a:lnTo>
                  <a:pt x="281056" y="324842"/>
                </a:lnTo>
                <a:lnTo>
                  <a:pt x="354879" y="324827"/>
                </a:lnTo>
                <a:lnTo>
                  <a:pt x="355762" y="319414"/>
                </a:lnTo>
                <a:lnTo>
                  <a:pt x="352495" y="302587"/>
                </a:lnTo>
                <a:lnTo>
                  <a:pt x="343570" y="295935"/>
                </a:lnTo>
                <a:lnTo>
                  <a:pt x="281462" y="295682"/>
                </a:lnTo>
                <a:lnTo>
                  <a:pt x="281052" y="265283"/>
                </a:lnTo>
                <a:lnTo>
                  <a:pt x="326175" y="245265"/>
                </a:lnTo>
                <a:lnTo>
                  <a:pt x="339004" y="230525"/>
                </a:lnTo>
                <a:lnTo>
                  <a:pt x="294132" y="230525"/>
                </a:lnTo>
                <a:lnTo>
                  <a:pt x="281056" y="191531"/>
                </a:lnTo>
                <a:lnTo>
                  <a:pt x="354890" y="191515"/>
                </a:lnTo>
                <a:lnTo>
                  <a:pt x="355468" y="188566"/>
                </a:lnTo>
                <a:lnTo>
                  <a:pt x="356230" y="178507"/>
                </a:lnTo>
                <a:lnTo>
                  <a:pt x="356235" y="169290"/>
                </a:lnTo>
                <a:lnTo>
                  <a:pt x="349250" y="162432"/>
                </a:lnTo>
                <a:lnTo>
                  <a:pt x="281255" y="162432"/>
                </a:lnTo>
                <a:lnTo>
                  <a:pt x="281052" y="131976"/>
                </a:lnTo>
                <a:lnTo>
                  <a:pt x="326193" y="111979"/>
                </a:lnTo>
                <a:lnTo>
                  <a:pt x="338997" y="97267"/>
                </a:lnTo>
                <a:lnTo>
                  <a:pt x="294116" y="97267"/>
                </a:lnTo>
                <a:lnTo>
                  <a:pt x="281056" y="58308"/>
                </a:lnTo>
                <a:lnTo>
                  <a:pt x="354883" y="58292"/>
                </a:lnTo>
                <a:lnTo>
                  <a:pt x="355474" y="55274"/>
                </a:lnTo>
                <a:lnTo>
                  <a:pt x="356227" y="45277"/>
                </a:lnTo>
                <a:lnTo>
                  <a:pt x="356235" y="36067"/>
                </a:lnTo>
                <a:lnTo>
                  <a:pt x="349250" y="29082"/>
                </a:lnTo>
                <a:close/>
              </a:path>
              <a:path w="356234" h="444500">
                <a:moveTo>
                  <a:pt x="103314" y="324827"/>
                </a:moveTo>
                <a:lnTo>
                  <a:pt x="73594" y="324827"/>
                </a:lnTo>
                <a:lnTo>
                  <a:pt x="73659" y="367802"/>
                </a:lnTo>
                <a:lnTo>
                  <a:pt x="103366" y="367802"/>
                </a:lnTo>
                <a:lnTo>
                  <a:pt x="103314" y="324827"/>
                </a:lnTo>
                <a:close/>
              </a:path>
              <a:path w="356234" h="444500">
                <a:moveTo>
                  <a:pt x="354879" y="324827"/>
                </a:moveTo>
                <a:lnTo>
                  <a:pt x="324231" y="324827"/>
                </a:lnTo>
                <a:lnTo>
                  <a:pt x="320759" y="335058"/>
                </a:lnTo>
                <a:lnTo>
                  <a:pt x="315082" y="345818"/>
                </a:lnTo>
                <a:lnTo>
                  <a:pt x="306448" y="355827"/>
                </a:lnTo>
                <a:lnTo>
                  <a:pt x="294107" y="363805"/>
                </a:lnTo>
                <a:lnTo>
                  <a:pt x="339849" y="363805"/>
                </a:lnTo>
                <a:lnTo>
                  <a:pt x="340163" y="363381"/>
                </a:lnTo>
                <a:lnTo>
                  <a:pt x="346486" y="351934"/>
                </a:lnTo>
                <a:lnTo>
                  <a:pt x="351071" y="340542"/>
                </a:lnTo>
                <a:lnTo>
                  <a:pt x="354103" y="329579"/>
                </a:lnTo>
                <a:lnTo>
                  <a:pt x="354879" y="324827"/>
                </a:lnTo>
                <a:close/>
              </a:path>
              <a:path w="356234" h="444500">
                <a:moveTo>
                  <a:pt x="103155" y="191515"/>
                </a:moveTo>
                <a:lnTo>
                  <a:pt x="73594" y="191515"/>
                </a:lnTo>
                <a:lnTo>
                  <a:pt x="73659" y="234527"/>
                </a:lnTo>
                <a:lnTo>
                  <a:pt x="103207" y="234527"/>
                </a:lnTo>
                <a:lnTo>
                  <a:pt x="103155" y="191515"/>
                </a:lnTo>
                <a:close/>
              </a:path>
              <a:path w="356234" h="444500">
                <a:moveTo>
                  <a:pt x="354890" y="191515"/>
                </a:moveTo>
                <a:lnTo>
                  <a:pt x="324231" y="191515"/>
                </a:lnTo>
                <a:lnTo>
                  <a:pt x="320761" y="201767"/>
                </a:lnTo>
                <a:lnTo>
                  <a:pt x="315088" y="212536"/>
                </a:lnTo>
                <a:lnTo>
                  <a:pt x="306462" y="222548"/>
                </a:lnTo>
                <a:lnTo>
                  <a:pt x="294132" y="230525"/>
                </a:lnTo>
                <a:lnTo>
                  <a:pt x="339004" y="230525"/>
                </a:lnTo>
                <a:lnTo>
                  <a:pt x="343784" y="223430"/>
                </a:lnTo>
                <a:lnTo>
                  <a:pt x="349444" y="211559"/>
                </a:lnTo>
                <a:lnTo>
                  <a:pt x="353273" y="199761"/>
                </a:lnTo>
                <a:lnTo>
                  <a:pt x="354890" y="191515"/>
                </a:lnTo>
                <a:close/>
              </a:path>
              <a:path w="356234" h="444500">
                <a:moveTo>
                  <a:pt x="103007" y="58292"/>
                </a:moveTo>
                <a:lnTo>
                  <a:pt x="73594" y="58292"/>
                </a:lnTo>
                <a:lnTo>
                  <a:pt x="73659" y="101280"/>
                </a:lnTo>
                <a:lnTo>
                  <a:pt x="103048" y="101280"/>
                </a:lnTo>
                <a:lnTo>
                  <a:pt x="103007" y="58292"/>
                </a:lnTo>
                <a:close/>
              </a:path>
              <a:path w="356234" h="444500">
                <a:moveTo>
                  <a:pt x="354883" y="58292"/>
                </a:moveTo>
                <a:lnTo>
                  <a:pt x="324231" y="58292"/>
                </a:lnTo>
                <a:lnTo>
                  <a:pt x="320760" y="68510"/>
                </a:lnTo>
                <a:lnTo>
                  <a:pt x="315084" y="79266"/>
                </a:lnTo>
                <a:lnTo>
                  <a:pt x="306452" y="89278"/>
                </a:lnTo>
                <a:lnTo>
                  <a:pt x="294116" y="97267"/>
                </a:lnTo>
                <a:lnTo>
                  <a:pt x="338997" y="97267"/>
                </a:lnTo>
                <a:lnTo>
                  <a:pt x="343803" y="90132"/>
                </a:lnTo>
                <a:lnTo>
                  <a:pt x="349460" y="78257"/>
                </a:lnTo>
                <a:lnTo>
                  <a:pt x="353284" y="66459"/>
                </a:lnTo>
                <a:lnTo>
                  <a:pt x="354883" y="58292"/>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6" name="object 36"/>
          <p:cNvSpPr/>
          <p:nvPr/>
        </p:nvSpPr>
        <p:spPr>
          <a:xfrm>
            <a:off x="3002660" y="4320829"/>
            <a:ext cx="294323" cy="294323"/>
          </a:xfrm>
          <a:custGeom>
            <a:avLst/>
            <a:gdLst/>
            <a:ahLst/>
            <a:cxnLst/>
            <a:rect l="l" t="t" r="r" b="b"/>
            <a:pathLst>
              <a:path w="392429" h="392429">
                <a:moveTo>
                  <a:pt x="43561" y="195447"/>
                </a:moveTo>
                <a:lnTo>
                  <a:pt x="38226" y="196844"/>
                </a:lnTo>
                <a:lnTo>
                  <a:pt x="5334" y="229610"/>
                </a:lnTo>
                <a:lnTo>
                  <a:pt x="1397" y="232277"/>
                </a:lnTo>
                <a:lnTo>
                  <a:pt x="0" y="236214"/>
                </a:lnTo>
                <a:lnTo>
                  <a:pt x="1397" y="241421"/>
                </a:lnTo>
                <a:lnTo>
                  <a:pt x="1397" y="245358"/>
                </a:lnTo>
                <a:lnTo>
                  <a:pt x="3937" y="249295"/>
                </a:lnTo>
                <a:lnTo>
                  <a:pt x="6693" y="250622"/>
                </a:lnTo>
                <a:lnTo>
                  <a:pt x="89693" y="304461"/>
                </a:lnTo>
                <a:lnTo>
                  <a:pt x="142493" y="385820"/>
                </a:lnTo>
                <a:lnTo>
                  <a:pt x="145161" y="389757"/>
                </a:lnTo>
                <a:lnTo>
                  <a:pt x="149098" y="391027"/>
                </a:lnTo>
                <a:lnTo>
                  <a:pt x="153035" y="392424"/>
                </a:lnTo>
                <a:lnTo>
                  <a:pt x="158368" y="392424"/>
                </a:lnTo>
                <a:lnTo>
                  <a:pt x="160909" y="391027"/>
                </a:lnTo>
                <a:lnTo>
                  <a:pt x="163586" y="388476"/>
                </a:lnTo>
                <a:lnTo>
                  <a:pt x="196596" y="355594"/>
                </a:lnTo>
                <a:lnTo>
                  <a:pt x="156941" y="355547"/>
                </a:lnTo>
                <a:lnTo>
                  <a:pt x="110871" y="285998"/>
                </a:lnTo>
                <a:lnTo>
                  <a:pt x="110871" y="284728"/>
                </a:lnTo>
                <a:lnTo>
                  <a:pt x="108203" y="283458"/>
                </a:lnTo>
                <a:lnTo>
                  <a:pt x="106895" y="282036"/>
                </a:lnTo>
                <a:lnTo>
                  <a:pt x="36956" y="237484"/>
                </a:lnTo>
                <a:lnTo>
                  <a:pt x="47505" y="226946"/>
                </a:lnTo>
                <a:lnTo>
                  <a:pt x="146552" y="226946"/>
                </a:lnTo>
                <a:lnTo>
                  <a:pt x="150518" y="223002"/>
                </a:lnTo>
                <a:lnTo>
                  <a:pt x="110862" y="223002"/>
                </a:lnTo>
                <a:lnTo>
                  <a:pt x="48767" y="198114"/>
                </a:lnTo>
                <a:lnTo>
                  <a:pt x="43561" y="195447"/>
                </a:lnTo>
                <a:close/>
              </a:path>
              <a:path w="392429" h="392429">
                <a:moveTo>
                  <a:pt x="251606" y="233548"/>
                </a:moveTo>
                <a:lnTo>
                  <a:pt x="220345" y="233548"/>
                </a:lnTo>
                <a:lnTo>
                  <a:pt x="295528" y="370072"/>
                </a:lnTo>
                <a:lnTo>
                  <a:pt x="296799" y="374009"/>
                </a:lnTo>
                <a:lnTo>
                  <a:pt x="300736" y="376676"/>
                </a:lnTo>
                <a:lnTo>
                  <a:pt x="306069" y="377946"/>
                </a:lnTo>
                <a:lnTo>
                  <a:pt x="310006" y="377946"/>
                </a:lnTo>
                <a:lnTo>
                  <a:pt x="313943" y="376676"/>
                </a:lnTo>
                <a:lnTo>
                  <a:pt x="317903" y="373985"/>
                </a:lnTo>
                <a:lnTo>
                  <a:pt x="346970" y="343776"/>
                </a:lnTo>
                <a:lnTo>
                  <a:pt x="349509" y="341237"/>
                </a:lnTo>
                <a:lnTo>
                  <a:pt x="311401" y="341237"/>
                </a:lnTo>
                <a:lnTo>
                  <a:pt x="251606" y="233548"/>
                </a:lnTo>
                <a:close/>
              </a:path>
              <a:path w="392429" h="392429">
                <a:moveTo>
                  <a:pt x="220344" y="195447"/>
                </a:moveTo>
                <a:lnTo>
                  <a:pt x="216407" y="198114"/>
                </a:lnTo>
                <a:lnTo>
                  <a:pt x="212319" y="200805"/>
                </a:lnTo>
                <a:lnTo>
                  <a:pt x="145161" y="268980"/>
                </a:lnTo>
                <a:lnTo>
                  <a:pt x="141224" y="272917"/>
                </a:lnTo>
                <a:lnTo>
                  <a:pt x="139826" y="278124"/>
                </a:lnTo>
                <a:lnTo>
                  <a:pt x="141230" y="283473"/>
                </a:lnTo>
                <a:lnTo>
                  <a:pt x="166242" y="346450"/>
                </a:lnTo>
                <a:lnTo>
                  <a:pt x="156941" y="355547"/>
                </a:lnTo>
                <a:lnTo>
                  <a:pt x="196605" y="355547"/>
                </a:lnTo>
                <a:lnTo>
                  <a:pt x="197865" y="349117"/>
                </a:lnTo>
                <a:lnTo>
                  <a:pt x="196593" y="343776"/>
                </a:lnTo>
                <a:lnTo>
                  <a:pt x="171474" y="282036"/>
                </a:lnTo>
                <a:lnTo>
                  <a:pt x="220345" y="233548"/>
                </a:lnTo>
                <a:lnTo>
                  <a:pt x="251606" y="233548"/>
                </a:lnTo>
                <a:lnTo>
                  <a:pt x="234823" y="203321"/>
                </a:lnTo>
                <a:lnTo>
                  <a:pt x="233552" y="199384"/>
                </a:lnTo>
                <a:lnTo>
                  <a:pt x="229615" y="196844"/>
                </a:lnTo>
                <a:lnTo>
                  <a:pt x="225551" y="196844"/>
                </a:lnTo>
                <a:lnTo>
                  <a:pt x="220344" y="195447"/>
                </a:lnTo>
                <a:close/>
              </a:path>
              <a:path w="392429" h="392429">
                <a:moveTo>
                  <a:pt x="392007" y="31054"/>
                </a:moveTo>
                <a:lnTo>
                  <a:pt x="358757" y="31054"/>
                </a:lnTo>
                <a:lnTo>
                  <a:pt x="366092" y="31889"/>
                </a:lnTo>
                <a:lnTo>
                  <a:pt x="362062" y="42312"/>
                </a:lnTo>
                <a:lnTo>
                  <a:pt x="355323" y="54893"/>
                </a:lnTo>
                <a:lnTo>
                  <a:pt x="346920" y="68235"/>
                </a:lnTo>
                <a:lnTo>
                  <a:pt x="267842" y="145536"/>
                </a:lnTo>
                <a:lnTo>
                  <a:pt x="263905" y="149473"/>
                </a:lnTo>
                <a:lnTo>
                  <a:pt x="262509" y="156077"/>
                </a:lnTo>
                <a:lnTo>
                  <a:pt x="263940" y="160116"/>
                </a:lnTo>
                <a:lnTo>
                  <a:pt x="321944" y="330702"/>
                </a:lnTo>
                <a:lnTo>
                  <a:pt x="311401" y="341237"/>
                </a:lnTo>
                <a:lnTo>
                  <a:pt x="349509" y="341237"/>
                </a:lnTo>
                <a:lnTo>
                  <a:pt x="350900" y="339846"/>
                </a:lnTo>
                <a:lnTo>
                  <a:pt x="352298" y="334639"/>
                </a:lnTo>
                <a:lnTo>
                  <a:pt x="350876" y="329357"/>
                </a:lnTo>
                <a:lnTo>
                  <a:pt x="294132" y="160013"/>
                </a:lnTo>
                <a:lnTo>
                  <a:pt x="366775" y="86481"/>
                </a:lnTo>
                <a:lnTo>
                  <a:pt x="368046" y="86481"/>
                </a:lnTo>
                <a:lnTo>
                  <a:pt x="368046" y="85211"/>
                </a:lnTo>
                <a:lnTo>
                  <a:pt x="369851" y="83001"/>
                </a:lnTo>
                <a:lnTo>
                  <a:pt x="390023" y="45749"/>
                </a:lnTo>
                <a:lnTo>
                  <a:pt x="392048" y="34971"/>
                </a:lnTo>
                <a:lnTo>
                  <a:pt x="392007" y="31054"/>
                </a:lnTo>
                <a:close/>
              </a:path>
              <a:path w="392429" h="392429">
                <a:moveTo>
                  <a:pt x="146552" y="226946"/>
                </a:moveTo>
                <a:lnTo>
                  <a:pt x="47505" y="226946"/>
                </a:lnTo>
                <a:lnTo>
                  <a:pt x="109474" y="251962"/>
                </a:lnTo>
                <a:lnTo>
                  <a:pt x="114807" y="254502"/>
                </a:lnTo>
                <a:lnTo>
                  <a:pt x="120014" y="253232"/>
                </a:lnTo>
                <a:lnTo>
                  <a:pt x="124115" y="249259"/>
                </a:lnTo>
                <a:lnTo>
                  <a:pt x="146552" y="226946"/>
                </a:lnTo>
                <a:close/>
              </a:path>
              <a:path w="392429" h="392429">
                <a:moveTo>
                  <a:pt x="58038" y="41904"/>
                </a:moveTo>
                <a:lnTo>
                  <a:pt x="52831" y="43174"/>
                </a:lnTo>
                <a:lnTo>
                  <a:pt x="48729" y="47149"/>
                </a:lnTo>
                <a:lnTo>
                  <a:pt x="15875" y="80004"/>
                </a:lnTo>
                <a:lnTo>
                  <a:pt x="14477" y="83941"/>
                </a:lnTo>
                <a:lnTo>
                  <a:pt x="14477" y="89148"/>
                </a:lnTo>
                <a:lnTo>
                  <a:pt x="15875" y="93085"/>
                </a:lnTo>
                <a:lnTo>
                  <a:pt x="18541" y="97022"/>
                </a:lnTo>
                <a:lnTo>
                  <a:pt x="22481" y="99690"/>
                </a:lnTo>
                <a:lnTo>
                  <a:pt x="159616" y="174514"/>
                </a:lnTo>
                <a:lnTo>
                  <a:pt x="110862" y="223002"/>
                </a:lnTo>
                <a:lnTo>
                  <a:pt x="150518" y="223002"/>
                </a:lnTo>
                <a:lnTo>
                  <a:pt x="192659" y="181096"/>
                </a:lnTo>
                <a:lnTo>
                  <a:pt x="196596" y="177032"/>
                </a:lnTo>
                <a:lnTo>
                  <a:pt x="197865" y="173095"/>
                </a:lnTo>
                <a:lnTo>
                  <a:pt x="196596" y="169158"/>
                </a:lnTo>
                <a:lnTo>
                  <a:pt x="196596" y="163951"/>
                </a:lnTo>
                <a:lnTo>
                  <a:pt x="193928" y="161284"/>
                </a:lnTo>
                <a:lnTo>
                  <a:pt x="189989" y="158743"/>
                </a:lnTo>
                <a:lnTo>
                  <a:pt x="52831" y="83941"/>
                </a:lnTo>
                <a:lnTo>
                  <a:pt x="62084" y="73435"/>
                </a:lnTo>
                <a:lnTo>
                  <a:pt x="152495" y="73435"/>
                </a:lnTo>
                <a:lnTo>
                  <a:pt x="63373" y="43174"/>
                </a:lnTo>
                <a:lnTo>
                  <a:pt x="58038" y="41904"/>
                </a:lnTo>
                <a:close/>
              </a:path>
              <a:path w="392429" h="392429">
                <a:moveTo>
                  <a:pt x="152495" y="73435"/>
                </a:moveTo>
                <a:lnTo>
                  <a:pt x="62084" y="73435"/>
                </a:lnTo>
                <a:lnTo>
                  <a:pt x="233552" y="129788"/>
                </a:lnTo>
                <a:lnTo>
                  <a:pt x="238760" y="131185"/>
                </a:lnTo>
                <a:lnTo>
                  <a:pt x="244093" y="129788"/>
                </a:lnTo>
                <a:lnTo>
                  <a:pt x="248044" y="125838"/>
                </a:lnTo>
                <a:lnTo>
                  <a:pt x="274064" y="100928"/>
                </a:lnTo>
                <a:lnTo>
                  <a:pt x="233461" y="100928"/>
                </a:lnTo>
                <a:lnTo>
                  <a:pt x="152495" y="73435"/>
                </a:lnTo>
                <a:close/>
              </a:path>
              <a:path w="392429" h="392429">
                <a:moveTo>
                  <a:pt x="370351" y="0"/>
                </a:moveTo>
                <a:lnTo>
                  <a:pt x="325786" y="14507"/>
                </a:lnTo>
                <a:lnTo>
                  <a:pt x="233461" y="100928"/>
                </a:lnTo>
                <a:lnTo>
                  <a:pt x="274064" y="100928"/>
                </a:lnTo>
                <a:lnTo>
                  <a:pt x="335299" y="42304"/>
                </a:lnTo>
                <a:lnTo>
                  <a:pt x="347813" y="34971"/>
                </a:lnTo>
                <a:lnTo>
                  <a:pt x="358757" y="31054"/>
                </a:lnTo>
                <a:lnTo>
                  <a:pt x="392007" y="31054"/>
                </a:lnTo>
                <a:lnTo>
                  <a:pt x="391711" y="23277"/>
                </a:lnTo>
                <a:lnTo>
                  <a:pt x="388061" y="12502"/>
                </a:lnTo>
                <a:lnTo>
                  <a:pt x="380501" y="2577"/>
                </a:lnTo>
                <a:lnTo>
                  <a:pt x="370351" y="0"/>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7" name="object 37"/>
          <p:cNvSpPr/>
          <p:nvPr/>
        </p:nvSpPr>
        <p:spPr>
          <a:xfrm>
            <a:off x="2909220" y="4205477"/>
            <a:ext cx="506254" cy="504825"/>
          </a:xfrm>
          <a:custGeom>
            <a:avLst/>
            <a:gdLst/>
            <a:ahLst/>
            <a:cxnLst/>
            <a:rect l="l" t="t" r="r" b="b"/>
            <a:pathLst>
              <a:path w="675004" h="673100">
                <a:moveTo>
                  <a:pt x="337312" y="0"/>
                </a:moveTo>
                <a:lnTo>
                  <a:pt x="282409" y="4382"/>
                </a:lnTo>
                <a:lnTo>
                  <a:pt x="230396" y="17077"/>
                </a:lnTo>
                <a:lnTo>
                  <a:pt x="181954" y="37406"/>
                </a:lnTo>
                <a:lnTo>
                  <a:pt x="137763" y="64690"/>
                </a:lnTo>
                <a:lnTo>
                  <a:pt x="98504" y="98250"/>
                </a:lnTo>
                <a:lnTo>
                  <a:pt x="64857" y="137406"/>
                </a:lnTo>
                <a:lnTo>
                  <a:pt x="37502" y="181481"/>
                </a:lnTo>
                <a:lnTo>
                  <a:pt x="17121" y="229794"/>
                </a:lnTo>
                <a:lnTo>
                  <a:pt x="4393" y="281668"/>
                </a:lnTo>
                <a:lnTo>
                  <a:pt x="0" y="336423"/>
                </a:lnTo>
                <a:lnTo>
                  <a:pt x="1112" y="363946"/>
                </a:lnTo>
                <a:lnTo>
                  <a:pt x="9758" y="417104"/>
                </a:lnTo>
                <a:lnTo>
                  <a:pt x="26398" y="467159"/>
                </a:lnTo>
                <a:lnTo>
                  <a:pt x="50351" y="513410"/>
                </a:lnTo>
                <a:lnTo>
                  <a:pt x="80936" y="555155"/>
                </a:lnTo>
                <a:lnTo>
                  <a:pt x="117474" y="591693"/>
                </a:lnTo>
                <a:lnTo>
                  <a:pt x="159284" y="622320"/>
                </a:lnTo>
                <a:lnTo>
                  <a:pt x="205686" y="646336"/>
                </a:lnTo>
                <a:lnTo>
                  <a:pt x="255998" y="663039"/>
                </a:lnTo>
                <a:lnTo>
                  <a:pt x="309541" y="671727"/>
                </a:lnTo>
                <a:lnTo>
                  <a:pt x="337312" y="672846"/>
                </a:lnTo>
                <a:lnTo>
                  <a:pt x="364911" y="671727"/>
                </a:lnTo>
                <a:lnTo>
                  <a:pt x="418219" y="663039"/>
                </a:lnTo>
                <a:lnTo>
                  <a:pt x="468421" y="646336"/>
                </a:lnTo>
                <a:lnTo>
                  <a:pt x="473631" y="643890"/>
                </a:lnTo>
                <a:lnTo>
                  <a:pt x="337312" y="643890"/>
                </a:lnTo>
                <a:lnTo>
                  <a:pt x="311873" y="642868"/>
                </a:lnTo>
                <a:lnTo>
                  <a:pt x="262793" y="634939"/>
                </a:lnTo>
                <a:lnTo>
                  <a:pt x="216636" y="619690"/>
                </a:lnTo>
                <a:lnTo>
                  <a:pt x="174035" y="597761"/>
                </a:lnTo>
                <a:lnTo>
                  <a:pt x="135625" y="569788"/>
                </a:lnTo>
                <a:lnTo>
                  <a:pt x="102038" y="536411"/>
                </a:lnTo>
                <a:lnTo>
                  <a:pt x="73907" y="498266"/>
                </a:lnTo>
                <a:lnTo>
                  <a:pt x="51865" y="455991"/>
                </a:lnTo>
                <a:lnTo>
                  <a:pt x="36546" y="410224"/>
                </a:lnTo>
                <a:lnTo>
                  <a:pt x="28584" y="361604"/>
                </a:lnTo>
                <a:lnTo>
                  <a:pt x="27559" y="336423"/>
                </a:lnTo>
                <a:lnTo>
                  <a:pt x="28584" y="311060"/>
                </a:lnTo>
                <a:lnTo>
                  <a:pt x="36546" y="262131"/>
                </a:lnTo>
                <a:lnTo>
                  <a:pt x="51865" y="216120"/>
                </a:lnTo>
                <a:lnTo>
                  <a:pt x="73907" y="173658"/>
                </a:lnTo>
                <a:lnTo>
                  <a:pt x="102038" y="135376"/>
                </a:lnTo>
                <a:lnTo>
                  <a:pt x="135625" y="101902"/>
                </a:lnTo>
                <a:lnTo>
                  <a:pt x="174035" y="73869"/>
                </a:lnTo>
                <a:lnTo>
                  <a:pt x="216636" y="51905"/>
                </a:lnTo>
                <a:lnTo>
                  <a:pt x="262793" y="36641"/>
                </a:lnTo>
                <a:lnTo>
                  <a:pt x="311873" y="28707"/>
                </a:lnTo>
                <a:lnTo>
                  <a:pt x="337312" y="27686"/>
                </a:lnTo>
                <a:lnTo>
                  <a:pt x="471323" y="27686"/>
                </a:lnTo>
                <a:lnTo>
                  <a:pt x="468421" y="26330"/>
                </a:lnTo>
                <a:lnTo>
                  <a:pt x="443753" y="17077"/>
                </a:lnTo>
                <a:lnTo>
                  <a:pt x="418219" y="9733"/>
                </a:lnTo>
                <a:lnTo>
                  <a:pt x="391909" y="4382"/>
                </a:lnTo>
                <a:lnTo>
                  <a:pt x="364911" y="1109"/>
                </a:lnTo>
                <a:lnTo>
                  <a:pt x="337312" y="0"/>
                </a:lnTo>
                <a:close/>
              </a:path>
              <a:path w="675004" h="673100">
                <a:moveTo>
                  <a:pt x="471323" y="27686"/>
                </a:moveTo>
                <a:lnTo>
                  <a:pt x="337312" y="27686"/>
                </a:lnTo>
                <a:lnTo>
                  <a:pt x="362568" y="28707"/>
                </a:lnTo>
                <a:lnTo>
                  <a:pt x="387268" y="31718"/>
                </a:lnTo>
                <a:lnTo>
                  <a:pt x="434681" y="43396"/>
                </a:lnTo>
                <a:lnTo>
                  <a:pt x="478910" y="62089"/>
                </a:lnTo>
                <a:lnTo>
                  <a:pt x="519316" y="87166"/>
                </a:lnTo>
                <a:lnTo>
                  <a:pt x="555259" y="117998"/>
                </a:lnTo>
                <a:lnTo>
                  <a:pt x="586101" y="153955"/>
                </a:lnTo>
                <a:lnTo>
                  <a:pt x="611203" y="194406"/>
                </a:lnTo>
                <a:lnTo>
                  <a:pt x="629924" y="238721"/>
                </a:lnTo>
                <a:lnTo>
                  <a:pt x="641625" y="286270"/>
                </a:lnTo>
                <a:lnTo>
                  <a:pt x="645667" y="336423"/>
                </a:lnTo>
                <a:lnTo>
                  <a:pt x="644644" y="361604"/>
                </a:lnTo>
                <a:lnTo>
                  <a:pt x="636692" y="410224"/>
                </a:lnTo>
                <a:lnTo>
                  <a:pt x="621401" y="455991"/>
                </a:lnTo>
                <a:lnTo>
                  <a:pt x="599410" y="498266"/>
                </a:lnTo>
                <a:lnTo>
                  <a:pt x="571358" y="536411"/>
                </a:lnTo>
                <a:lnTo>
                  <a:pt x="537885" y="569788"/>
                </a:lnTo>
                <a:lnTo>
                  <a:pt x="499631" y="597761"/>
                </a:lnTo>
                <a:lnTo>
                  <a:pt x="457233" y="619690"/>
                </a:lnTo>
                <a:lnTo>
                  <a:pt x="411333" y="634939"/>
                </a:lnTo>
                <a:lnTo>
                  <a:pt x="362568" y="642868"/>
                </a:lnTo>
                <a:lnTo>
                  <a:pt x="337312" y="643890"/>
                </a:lnTo>
                <a:lnTo>
                  <a:pt x="473631" y="643890"/>
                </a:lnTo>
                <a:lnTo>
                  <a:pt x="514811" y="622320"/>
                </a:lnTo>
                <a:lnTo>
                  <a:pt x="556684" y="591693"/>
                </a:lnTo>
                <a:lnTo>
                  <a:pt x="593335" y="555155"/>
                </a:lnTo>
                <a:lnTo>
                  <a:pt x="624060" y="513410"/>
                </a:lnTo>
                <a:lnTo>
                  <a:pt x="648154" y="467159"/>
                </a:lnTo>
                <a:lnTo>
                  <a:pt x="664911" y="417104"/>
                </a:lnTo>
                <a:lnTo>
                  <a:pt x="673628" y="363946"/>
                </a:lnTo>
                <a:lnTo>
                  <a:pt x="674751" y="336423"/>
                </a:lnTo>
                <a:lnTo>
                  <a:pt x="673628" y="308727"/>
                </a:lnTo>
                <a:lnTo>
                  <a:pt x="664911" y="255329"/>
                </a:lnTo>
                <a:lnTo>
                  <a:pt x="648154" y="205150"/>
                </a:lnTo>
                <a:lnTo>
                  <a:pt x="624060" y="158871"/>
                </a:lnTo>
                <a:lnTo>
                  <a:pt x="593335" y="117171"/>
                </a:lnTo>
                <a:lnTo>
                  <a:pt x="556684" y="80728"/>
                </a:lnTo>
                <a:lnTo>
                  <a:pt x="514811" y="50221"/>
                </a:lnTo>
                <a:lnTo>
                  <a:pt x="492137" y="37406"/>
                </a:lnTo>
                <a:lnTo>
                  <a:pt x="471323" y="27686"/>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8" name="object 38"/>
          <p:cNvSpPr/>
          <p:nvPr/>
        </p:nvSpPr>
        <p:spPr>
          <a:xfrm>
            <a:off x="7781639" y="2287229"/>
            <a:ext cx="1107757" cy="415394"/>
          </a:xfrm>
          <a:prstGeom prst="rect">
            <a:avLst/>
          </a:prstGeom>
          <a:blipFill>
            <a:blip r:embed="rId3"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9" name="object 39"/>
          <p:cNvSpPr txBox="1"/>
          <p:nvPr/>
        </p:nvSpPr>
        <p:spPr>
          <a:xfrm>
            <a:off x="163068" y="1990364"/>
            <a:ext cx="2749391" cy="1633781"/>
          </a:xfrm>
          <a:prstGeom prst="rect">
            <a:avLst/>
          </a:prstGeom>
        </p:spPr>
        <p:txBody>
          <a:bodyPr vert="horz" wrap="square" lIns="0" tIns="0" rIns="0" bIns="0" rtlCol="0">
            <a:spAutoFit/>
          </a:bodyPr>
          <a:lstStyle/>
          <a:p>
            <a:pPr marL="134303" algn="ctr"/>
            <a:r>
              <a:rPr sz="1500" b="1" dirty="0">
                <a:solidFill>
                  <a:srgbClr val="61B5E4"/>
                </a:solidFill>
                <a:latin typeface="標楷體" panose="03000509000000000000" pitchFamily="65" charset="-120"/>
                <a:ea typeface="標楷體" panose="03000509000000000000" pitchFamily="65" charset="-120"/>
                <a:cs typeface="Verdana"/>
              </a:rPr>
              <a:t>CII</a:t>
            </a:r>
            <a:endParaRPr sz="1500">
              <a:latin typeface="標楷體" panose="03000509000000000000" pitchFamily="65" charset="-120"/>
              <a:ea typeface="標楷體" panose="03000509000000000000" pitchFamily="65" charset="-120"/>
              <a:cs typeface="Verdana"/>
            </a:endParaRPr>
          </a:p>
          <a:p>
            <a:pPr marL="1268254" marR="3810">
              <a:spcBef>
                <a:spcPts val="465"/>
              </a:spcBef>
            </a:pPr>
            <a:r>
              <a:rPr sz="1050" spc="-4" dirty="0">
                <a:latin typeface="標楷體" panose="03000509000000000000" pitchFamily="65" charset="-120"/>
                <a:ea typeface="標楷體" panose="03000509000000000000" pitchFamily="65" charset="-120"/>
                <a:cs typeface="微軟正黑體"/>
              </a:rPr>
              <a:t>加強對重要信息基礎設施 </a:t>
            </a:r>
            <a:r>
              <a:rPr sz="1050" spc="-4" dirty="0">
                <a:latin typeface="標楷體" panose="03000509000000000000" pitchFamily="65" charset="-120"/>
                <a:ea typeface="標楷體" panose="03000509000000000000" pitchFamily="65" charset="-120"/>
                <a:cs typeface="Verdana"/>
              </a:rPr>
              <a:t>(C</a:t>
            </a:r>
            <a:r>
              <a:rPr sz="1050" dirty="0">
                <a:latin typeface="標楷體" panose="03000509000000000000" pitchFamily="65" charset="-120"/>
                <a:ea typeface="標楷體" panose="03000509000000000000" pitchFamily="65" charset="-120"/>
                <a:cs typeface="Verdana"/>
              </a:rPr>
              <a:t>r</a:t>
            </a:r>
            <a:r>
              <a:rPr sz="1050" spc="4"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t</a:t>
            </a:r>
            <a:r>
              <a:rPr sz="1050" spc="4"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cal</a:t>
            </a:r>
            <a:r>
              <a:rPr sz="1050" spc="-34"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Verdana"/>
              </a:rPr>
              <a:t>In</a:t>
            </a:r>
            <a:r>
              <a:rPr sz="1050" spc="-4" dirty="0">
                <a:latin typeface="標楷體" panose="03000509000000000000" pitchFamily="65" charset="-120"/>
                <a:ea typeface="標楷體" panose="03000509000000000000" pitchFamily="65" charset="-120"/>
                <a:cs typeface="Verdana"/>
              </a:rPr>
              <a:t>f</a:t>
            </a:r>
            <a:r>
              <a:rPr sz="1050" dirty="0">
                <a:latin typeface="標楷體" panose="03000509000000000000" pitchFamily="65" charset="-120"/>
                <a:ea typeface="標楷體" panose="03000509000000000000" pitchFamily="65" charset="-120"/>
                <a:cs typeface="Verdana"/>
              </a:rPr>
              <a:t>ormat</a:t>
            </a:r>
            <a:r>
              <a:rPr sz="1050" spc="4"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on In</a:t>
            </a:r>
            <a:r>
              <a:rPr sz="1050" spc="-4" dirty="0">
                <a:latin typeface="標楷體" panose="03000509000000000000" pitchFamily="65" charset="-120"/>
                <a:ea typeface="標楷體" panose="03000509000000000000" pitchFamily="65" charset="-120"/>
                <a:cs typeface="Verdana"/>
              </a:rPr>
              <a:t>f</a:t>
            </a:r>
            <a:r>
              <a:rPr sz="1050" spc="-19" dirty="0">
                <a:latin typeface="標楷體" panose="03000509000000000000" pitchFamily="65" charset="-120"/>
                <a:ea typeface="標楷體" panose="03000509000000000000" pitchFamily="65" charset="-120"/>
                <a:cs typeface="Verdana"/>
              </a:rPr>
              <a:t>r</a:t>
            </a:r>
            <a:r>
              <a:rPr sz="1050" dirty="0">
                <a:latin typeface="標楷體" panose="03000509000000000000" pitchFamily="65" charset="-120"/>
                <a:ea typeface="標楷體" panose="03000509000000000000" pitchFamily="65" charset="-120"/>
                <a:cs typeface="Verdana"/>
              </a:rPr>
              <a:t>as</a:t>
            </a:r>
            <a:r>
              <a:rPr sz="1050" spc="-4" dirty="0">
                <a:latin typeface="標楷體" panose="03000509000000000000" pitchFamily="65" charset="-120"/>
                <a:ea typeface="標楷體" panose="03000509000000000000" pitchFamily="65" charset="-120"/>
                <a:cs typeface="Verdana"/>
              </a:rPr>
              <a:t>t</a:t>
            </a:r>
            <a:r>
              <a:rPr sz="1050" dirty="0">
                <a:latin typeface="標楷體" panose="03000509000000000000" pitchFamily="65" charset="-120"/>
                <a:ea typeface="標楷體" panose="03000509000000000000" pitchFamily="65" charset="-120"/>
                <a:cs typeface="Verdana"/>
              </a:rPr>
              <a:t>ructure,</a:t>
            </a:r>
            <a:r>
              <a:rPr sz="1050" spc="-26" dirty="0">
                <a:latin typeface="標楷體" panose="03000509000000000000" pitchFamily="65" charset="-120"/>
                <a:ea typeface="標楷體" panose="03000509000000000000" pitchFamily="65" charset="-120"/>
                <a:cs typeface="Verdana"/>
              </a:rPr>
              <a:t> </a:t>
            </a:r>
            <a:r>
              <a:rPr sz="1050" spc="-4" dirty="0">
                <a:latin typeface="標楷體" panose="03000509000000000000" pitchFamily="65" charset="-120"/>
                <a:ea typeface="標楷體" panose="03000509000000000000" pitchFamily="65" charset="-120"/>
                <a:cs typeface="Verdana"/>
              </a:rPr>
              <a:t>CII</a:t>
            </a:r>
            <a:r>
              <a:rPr sz="1050" dirty="0">
                <a:latin typeface="標楷體" panose="03000509000000000000" pitchFamily="65" charset="-120"/>
                <a:ea typeface="標楷體" panose="03000509000000000000" pitchFamily="65" charset="-120"/>
                <a:cs typeface="Verdana"/>
              </a:rPr>
              <a:t>)</a:t>
            </a:r>
            <a:r>
              <a:rPr sz="1050" spc="-1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的 保護，以防範網路攻擊</a:t>
            </a:r>
            <a:endParaRPr sz="1050">
              <a:latin typeface="標楷體" panose="03000509000000000000" pitchFamily="65" charset="-120"/>
              <a:ea typeface="標楷體" panose="03000509000000000000" pitchFamily="65" charset="-120"/>
              <a:cs typeface="微軟正黑體"/>
            </a:endParaRPr>
          </a:p>
          <a:p>
            <a:pPr marL="9525" marR="44768">
              <a:spcBef>
                <a:spcPts val="919"/>
              </a:spcBef>
            </a:pPr>
            <a:r>
              <a:rPr sz="900" spc="-4" dirty="0">
                <a:solidFill>
                  <a:srgbClr val="7E7E7E"/>
                </a:solidFill>
                <a:latin typeface="標楷體" panose="03000509000000000000" pitchFamily="65" charset="-120"/>
                <a:ea typeface="標楷體" panose="03000509000000000000" pitchFamily="65" charset="-120"/>
                <a:cs typeface="Verdana"/>
              </a:rPr>
              <a:t>CI</a:t>
            </a:r>
            <a:r>
              <a:rPr sz="900" dirty="0">
                <a:solidFill>
                  <a:srgbClr val="7E7E7E"/>
                </a:solidFill>
                <a:latin typeface="標楷體" panose="03000509000000000000" pitchFamily="65" charset="-120"/>
                <a:ea typeface="標楷體" panose="03000509000000000000" pitchFamily="65" charset="-120"/>
                <a:cs typeface="Verdana"/>
              </a:rPr>
              <a:t>I</a:t>
            </a:r>
            <a:r>
              <a:rPr sz="900" dirty="0">
                <a:solidFill>
                  <a:srgbClr val="7E7E7E"/>
                </a:solidFill>
                <a:latin typeface="標楷體" panose="03000509000000000000" pitchFamily="65" charset="-120"/>
                <a:ea typeface="標楷體" panose="03000509000000000000" pitchFamily="65" charset="-120"/>
                <a:cs typeface="微軟正黑體"/>
              </a:rPr>
              <a:t>部門包括：能源</a:t>
            </a:r>
            <a:r>
              <a:rPr sz="900" spc="-11" dirty="0">
                <a:solidFill>
                  <a:srgbClr val="7E7E7E"/>
                </a:solidFill>
                <a:latin typeface="標楷體" panose="03000509000000000000" pitchFamily="65" charset="-120"/>
                <a:ea typeface="標楷體" panose="03000509000000000000" pitchFamily="65" charset="-120"/>
                <a:cs typeface="微軟正黑體"/>
              </a:rPr>
              <a:t>、</a:t>
            </a:r>
            <a:r>
              <a:rPr sz="900" dirty="0">
                <a:solidFill>
                  <a:srgbClr val="7E7E7E"/>
                </a:solidFill>
                <a:latin typeface="標楷體" panose="03000509000000000000" pitchFamily="65" charset="-120"/>
                <a:ea typeface="標楷體" panose="03000509000000000000" pitchFamily="65" charset="-120"/>
                <a:cs typeface="微軟正黑體"/>
              </a:rPr>
              <a:t>水源、銀行和金融、醫療健保、 運輸（包括陸地、海事和航空）、信息通信、媒體、 安全和緊急服務以及政府。</a:t>
            </a:r>
            <a:endParaRPr sz="900">
              <a:latin typeface="標楷體" panose="03000509000000000000" pitchFamily="65" charset="-120"/>
              <a:ea typeface="標楷體" panose="03000509000000000000" pitchFamily="65" charset="-120"/>
              <a:cs typeface="微軟正黑體"/>
            </a:endParaRPr>
          </a:p>
        </p:txBody>
      </p:sp>
      <p:sp>
        <p:nvSpPr>
          <p:cNvPr id="40" name="object 40"/>
          <p:cNvSpPr txBox="1"/>
          <p:nvPr/>
        </p:nvSpPr>
        <p:spPr>
          <a:xfrm>
            <a:off x="6214454" y="2429587"/>
            <a:ext cx="2487453" cy="1123384"/>
          </a:xfrm>
          <a:prstGeom prst="rect">
            <a:avLst/>
          </a:prstGeom>
        </p:spPr>
        <p:txBody>
          <a:bodyPr vert="horz" wrap="square" lIns="0" tIns="0" rIns="0" bIns="0" rtlCol="0">
            <a:spAutoFit/>
          </a:bodyPr>
          <a:lstStyle/>
          <a:p>
            <a:pPr marL="15240"/>
            <a:r>
              <a:rPr sz="1500" b="1" dirty="0">
                <a:solidFill>
                  <a:srgbClr val="85BB24"/>
                </a:solidFill>
                <a:latin typeface="標楷體" panose="03000509000000000000" pitchFamily="65" charset="-120"/>
                <a:ea typeface="標楷體" panose="03000509000000000000" pitchFamily="65" charset="-120"/>
                <a:cs typeface="Verdana"/>
              </a:rPr>
              <a:t>CSA</a:t>
            </a:r>
            <a:endParaRPr sz="1500" dirty="0">
              <a:latin typeface="標楷體" panose="03000509000000000000" pitchFamily="65" charset="-120"/>
              <a:ea typeface="標楷體" panose="03000509000000000000" pitchFamily="65" charset="-120"/>
              <a:cs typeface="Verdana"/>
            </a:endParaRPr>
          </a:p>
          <a:p>
            <a:pPr marL="9525" marR="300990">
              <a:spcBef>
                <a:spcPts val="379"/>
              </a:spcBef>
            </a:pPr>
            <a:r>
              <a:rPr sz="1050" dirty="0">
                <a:latin typeface="標楷體" panose="03000509000000000000" pitchFamily="65" charset="-120"/>
                <a:ea typeface="標楷體" panose="03000509000000000000" pitchFamily="65" charset="-120"/>
                <a:cs typeface="微軟正黑體"/>
              </a:rPr>
              <a:t>授權</a:t>
            </a:r>
            <a:r>
              <a:rPr sz="1050" spc="-4" dirty="0">
                <a:latin typeface="標楷體" panose="03000509000000000000" pitchFamily="65" charset="-120"/>
                <a:ea typeface="標楷體" panose="03000509000000000000" pitchFamily="65" charset="-120"/>
                <a:cs typeface="Verdana"/>
              </a:rPr>
              <a:t>C</a:t>
            </a:r>
            <a:r>
              <a:rPr sz="1050" spc="-8" dirty="0">
                <a:latin typeface="標楷體" panose="03000509000000000000" pitchFamily="65" charset="-120"/>
                <a:ea typeface="標楷體" panose="03000509000000000000" pitchFamily="65" charset="-120"/>
                <a:cs typeface="Verdana"/>
              </a:rPr>
              <a:t>S</a:t>
            </a:r>
            <a:r>
              <a:rPr sz="1050" dirty="0">
                <a:latin typeface="標楷體" panose="03000509000000000000" pitchFamily="65" charset="-120"/>
                <a:ea typeface="標楷體" panose="03000509000000000000" pitchFamily="65" charset="-120"/>
                <a:cs typeface="Verdana"/>
              </a:rPr>
              <a:t>A</a:t>
            </a:r>
            <a:r>
              <a:rPr sz="1050" dirty="0">
                <a:latin typeface="標楷體" panose="03000509000000000000" pitchFamily="65" charset="-120"/>
                <a:ea typeface="標楷體" panose="03000509000000000000" pitchFamily="65" charset="-120"/>
                <a:cs typeface="微軟正黑體"/>
              </a:rPr>
              <a:t>預防和應對網 路安全威脅和事件</a:t>
            </a:r>
          </a:p>
          <a:p>
            <a:pPr marL="24765" marR="3810">
              <a:spcBef>
                <a:spcPts val="769"/>
              </a:spcBef>
            </a:pPr>
            <a:r>
              <a:rPr sz="900" dirty="0">
                <a:solidFill>
                  <a:srgbClr val="7E7E7E"/>
                </a:solidFill>
                <a:latin typeface="標楷體" panose="03000509000000000000" pitchFamily="65" charset="-120"/>
                <a:ea typeface="標楷體" panose="03000509000000000000" pitchFamily="65" charset="-120"/>
                <a:cs typeface="微軟正黑體"/>
              </a:rPr>
              <a:t>該法案授權網路安全專員</a:t>
            </a:r>
            <a:r>
              <a:rPr sz="900" spc="-4" dirty="0">
                <a:solidFill>
                  <a:srgbClr val="7E7E7E"/>
                </a:solidFill>
                <a:latin typeface="標楷體" panose="03000509000000000000" pitchFamily="65" charset="-120"/>
                <a:ea typeface="標楷體" panose="03000509000000000000" pitchFamily="65" charset="-120"/>
                <a:cs typeface="Verdana"/>
              </a:rPr>
              <a:t>(Cyb</a:t>
            </a:r>
            <a:r>
              <a:rPr sz="900" spc="-8" dirty="0">
                <a:solidFill>
                  <a:srgbClr val="7E7E7E"/>
                </a:solidFill>
                <a:latin typeface="標楷體" panose="03000509000000000000" pitchFamily="65" charset="-120"/>
                <a:ea typeface="標楷體" panose="03000509000000000000" pitchFamily="65" charset="-120"/>
                <a:cs typeface="Verdana"/>
              </a:rPr>
              <a:t>er</a:t>
            </a:r>
            <a:r>
              <a:rPr sz="900" spc="8" dirty="0">
                <a:solidFill>
                  <a:srgbClr val="7E7E7E"/>
                </a:solidFill>
                <a:latin typeface="標楷體" panose="03000509000000000000" pitchFamily="65" charset="-120"/>
                <a:ea typeface="標楷體" panose="03000509000000000000" pitchFamily="65" charset="-120"/>
                <a:cs typeface="Verdana"/>
              </a:rPr>
              <a:t> </a:t>
            </a:r>
            <a:r>
              <a:rPr sz="900" spc="-11" dirty="0">
                <a:solidFill>
                  <a:srgbClr val="7E7E7E"/>
                </a:solidFill>
                <a:latin typeface="標楷體" panose="03000509000000000000" pitchFamily="65" charset="-120"/>
                <a:ea typeface="標楷體" panose="03000509000000000000" pitchFamily="65" charset="-120"/>
                <a:cs typeface="Verdana"/>
              </a:rPr>
              <a:t>S</a:t>
            </a:r>
            <a:r>
              <a:rPr sz="900" spc="-8" dirty="0">
                <a:solidFill>
                  <a:srgbClr val="7E7E7E"/>
                </a:solidFill>
                <a:latin typeface="標楷體" panose="03000509000000000000" pitchFamily="65" charset="-120"/>
                <a:ea typeface="標楷體" panose="03000509000000000000" pitchFamily="65" charset="-120"/>
                <a:cs typeface="Verdana"/>
              </a:rPr>
              <a:t>ec</a:t>
            </a:r>
            <a:r>
              <a:rPr sz="900" spc="-11" dirty="0">
                <a:solidFill>
                  <a:srgbClr val="7E7E7E"/>
                </a:solidFill>
                <a:latin typeface="標楷體" panose="03000509000000000000" pitchFamily="65" charset="-120"/>
                <a:ea typeface="標楷體" panose="03000509000000000000" pitchFamily="65" charset="-120"/>
                <a:cs typeface="Verdana"/>
              </a:rPr>
              <a:t>u</a:t>
            </a:r>
            <a:r>
              <a:rPr sz="900" dirty="0">
                <a:solidFill>
                  <a:srgbClr val="7E7E7E"/>
                </a:solidFill>
                <a:latin typeface="標楷體" panose="03000509000000000000" pitchFamily="65" charset="-120"/>
                <a:ea typeface="標楷體" panose="03000509000000000000" pitchFamily="65" charset="-120"/>
                <a:cs typeface="Verdana"/>
              </a:rPr>
              <a:t>ri</a:t>
            </a:r>
            <a:r>
              <a:rPr sz="900" spc="-8" dirty="0">
                <a:solidFill>
                  <a:srgbClr val="7E7E7E"/>
                </a:solidFill>
                <a:latin typeface="標楷體" panose="03000509000000000000" pitchFamily="65" charset="-120"/>
                <a:ea typeface="標楷體" panose="03000509000000000000" pitchFamily="65" charset="-120"/>
                <a:cs typeface="Verdana"/>
              </a:rPr>
              <a:t>ty</a:t>
            </a:r>
            <a:r>
              <a:rPr sz="900" spc="-4" dirty="0">
                <a:solidFill>
                  <a:srgbClr val="7E7E7E"/>
                </a:solidFill>
                <a:latin typeface="標楷體" panose="03000509000000000000" pitchFamily="65" charset="-120"/>
                <a:ea typeface="標楷體" panose="03000509000000000000" pitchFamily="65" charset="-120"/>
                <a:cs typeface="Verdana"/>
              </a:rPr>
              <a:t> </a:t>
            </a:r>
            <a:r>
              <a:rPr sz="900" spc="-11" dirty="0">
                <a:solidFill>
                  <a:srgbClr val="7E7E7E"/>
                </a:solidFill>
                <a:latin typeface="標楷體" panose="03000509000000000000" pitchFamily="65" charset="-120"/>
                <a:ea typeface="標楷體" panose="03000509000000000000" pitchFamily="65" charset="-120"/>
                <a:cs typeface="Verdana"/>
              </a:rPr>
              <a:t>A</a:t>
            </a:r>
            <a:r>
              <a:rPr sz="900" spc="-4" dirty="0">
                <a:solidFill>
                  <a:srgbClr val="7E7E7E"/>
                </a:solidFill>
                <a:latin typeface="標楷體" panose="03000509000000000000" pitchFamily="65" charset="-120"/>
                <a:ea typeface="標楷體" panose="03000509000000000000" pitchFamily="65" charset="-120"/>
                <a:cs typeface="Verdana"/>
              </a:rPr>
              <a:t>g</a:t>
            </a:r>
            <a:r>
              <a:rPr sz="900" spc="-8" dirty="0">
                <a:solidFill>
                  <a:srgbClr val="7E7E7E"/>
                </a:solidFill>
                <a:latin typeface="標楷體" panose="03000509000000000000" pitchFamily="65" charset="-120"/>
                <a:ea typeface="標楷體" panose="03000509000000000000" pitchFamily="65" charset="-120"/>
                <a:cs typeface="Verdana"/>
              </a:rPr>
              <a:t>e</a:t>
            </a:r>
            <a:r>
              <a:rPr sz="900" spc="-11" dirty="0">
                <a:solidFill>
                  <a:srgbClr val="7E7E7E"/>
                </a:solidFill>
                <a:latin typeface="標楷體" panose="03000509000000000000" pitchFamily="65" charset="-120"/>
                <a:ea typeface="標楷體" panose="03000509000000000000" pitchFamily="65" charset="-120"/>
                <a:cs typeface="Verdana"/>
              </a:rPr>
              <a:t>n</a:t>
            </a:r>
            <a:r>
              <a:rPr sz="900" spc="-8" dirty="0">
                <a:solidFill>
                  <a:srgbClr val="7E7E7E"/>
                </a:solidFill>
                <a:latin typeface="標楷體" panose="03000509000000000000" pitchFamily="65" charset="-120"/>
                <a:ea typeface="標楷體" panose="03000509000000000000" pitchFamily="65" charset="-120"/>
                <a:cs typeface="Verdana"/>
              </a:rPr>
              <a:t>cy</a:t>
            </a:r>
            <a:r>
              <a:rPr sz="900" spc="11" dirty="0">
                <a:solidFill>
                  <a:srgbClr val="7E7E7E"/>
                </a:solidFill>
                <a:latin typeface="標楷體" panose="03000509000000000000" pitchFamily="65" charset="-120"/>
                <a:ea typeface="標楷體" panose="03000509000000000000" pitchFamily="65" charset="-120"/>
                <a:cs typeface="Verdana"/>
              </a:rPr>
              <a:t> </a:t>
            </a:r>
            <a:r>
              <a:rPr sz="900" spc="-4" dirty="0">
                <a:solidFill>
                  <a:srgbClr val="7E7E7E"/>
                </a:solidFill>
                <a:latin typeface="標楷體" panose="03000509000000000000" pitchFamily="65" charset="-120"/>
                <a:ea typeface="標楷體" panose="03000509000000000000" pitchFamily="65" charset="-120"/>
                <a:cs typeface="Verdana"/>
              </a:rPr>
              <a:t>)</a:t>
            </a:r>
            <a:r>
              <a:rPr sz="900" dirty="0">
                <a:solidFill>
                  <a:srgbClr val="7E7E7E"/>
                </a:solidFill>
                <a:latin typeface="標楷體" panose="03000509000000000000" pitchFamily="65" charset="-120"/>
                <a:ea typeface="標楷體" panose="03000509000000000000" pitchFamily="65" charset="-120"/>
                <a:cs typeface="微軟正黑體"/>
              </a:rPr>
              <a:t>調查網路安全威脅和事件，以確定其影 響並防止進一步的傷害或網路安全事件的發生。</a:t>
            </a:r>
            <a:endParaRPr sz="900" dirty="0">
              <a:latin typeface="標楷體" panose="03000509000000000000" pitchFamily="65" charset="-120"/>
              <a:ea typeface="標楷體" panose="03000509000000000000" pitchFamily="65" charset="-120"/>
              <a:cs typeface="微軟正黑體"/>
            </a:endParaRPr>
          </a:p>
        </p:txBody>
      </p:sp>
      <p:sp>
        <p:nvSpPr>
          <p:cNvPr id="41" name="object 41"/>
          <p:cNvSpPr/>
          <p:nvPr/>
        </p:nvSpPr>
        <p:spPr>
          <a:xfrm>
            <a:off x="167478" y="2017385"/>
            <a:ext cx="1244631" cy="873261"/>
          </a:xfrm>
          <a:prstGeom prst="rect">
            <a:avLst/>
          </a:prstGeom>
          <a:blipFill>
            <a:blip r:embed="rId4"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2" name="object 42"/>
          <p:cNvSpPr txBox="1"/>
          <p:nvPr/>
        </p:nvSpPr>
        <p:spPr>
          <a:xfrm>
            <a:off x="163068" y="4607072"/>
            <a:ext cx="2525553" cy="1097736"/>
          </a:xfrm>
          <a:prstGeom prst="rect">
            <a:avLst/>
          </a:prstGeom>
        </p:spPr>
        <p:txBody>
          <a:bodyPr vert="horz" wrap="square" lIns="0" tIns="0" rIns="0" bIns="0" rtlCol="0">
            <a:spAutoFit/>
          </a:bodyPr>
          <a:lstStyle/>
          <a:p>
            <a:pPr marL="1178243"/>
            <a:r>
              <a:rPr sz="1500" b="1" dirty="0">
                <a:solidFill>
                  <a:srgbClr val="002069"/>
                </a:solidFill>
                <a:latin typeface="標楷體" panose="03000509000000000000" pitchFamily="65" charset="-120"/>
                <a:ea typeface="標楷體" panose="03000509000000000000" pitchFamily="65" charset="-120"/>
                <a:cs typeface="Verdana"/>
              </a:rPr>
              <a:t>S</a:t>
            </a:r>
            <a:r>
              <a:rPr sz="1500" b="1" spc="-4" dirty="0">
                <a:solidFill>
                  <a:srgbClr val="002069"/>
                </a:solidFill>
                <a:latin typeface="標楷體" panose="03000509000000000000" pitchFamily="65" charset="-120"/>
                <a:ea typeface="標楷體" panose="03000509000000000000" pitchFamily="65" charset="-120"/>
                <a:cs typeface="Verdana"/>
              </a:rPr>
              <a:t>h</a:t>
            </a:r>
            <a:r>
              <a:rPr sz="1500" b="1" dirty="0">
                <a:solidFill>
                  <a:srgbClr val="002069"/>
                </a:solidFill>
                <a:latin typeface="標楷體" panose="03000509000000000000" pitchFamily="65" charset="-120"/>
                <a:ea typeface="標楷體" panose="03000509000000000000" pitchFamily="65" charset="-120"/>
                <a:cs typeface="Verdana"/>
              </a:rPr>
              <a:t>a</a:t>
            </a:r>
            <a:r>
              <a:rPr sz="1500" b="1" spc="-4" dirty="0">
                <a:solidFill>
                  <a:srgbClr val="002069"/>
                </a:solidFill>
                <a:latin typeface="標楷體" panose="03000509000000000000" pitchFamily="65" charset="-120"/>
                <a:ea typeface="標楷體" panose="03000509000000000000" pitchFamily="65" charset="-120"/>
                <a:cs typeface="Verdana"/>
              </a:rPr>
              <a:t>ring</a:t>
            </a:r>
            <a:endParaRPr sz="1500">
              <a:latin typeface="標楷體" panose="03000509000000000000" pitchFamily="65" charset="-120"/>
              <a:ea typeface="標楷體" panose="03000509000000000000" pitchFamily="65" charset="-120"/>
              <a:cs typeface="Verdana"/>
            </a:endParaRPr>
          </a:p>
          <a:p>
            <a:pPr marL="1178243">
              <a:spcBef>
                <a:spcPts val="409"/>
              </a:spcBef>
            </a:pPr>
            <a:r>
              <a:rPr sz="1050" dirty="0">
                <a:latin typeface="標楷體" panose="03000509000000000000" pitchFamily="65" charset="-120"/>
                <a:ea typeface="標楷體" panose="03000509000000000000" pitchFamily="65" charset="-120"/>
                <a:cs typeface="微軟正黑體"/>
              </a:rPr>
              <a:t>建立共享網路安全信息</a:t>
            </a:r>
            <a:endParaRPr sz="1050">
              <a:latin typeface="標楷體" panose="03000509000000000000" pitchFamily="65" charset="-120"/>
              <a:ea typeface="標楷體" panose="03000509000000000000" pitchFamily="65" charset="-120"/>
              <a:cs typeface="微軟正黑體"/>
            </a:endParaRPr>
          </a:p>
          <a:p>
            <a:pPr marL="9525" indent="1168718">
              <a:spcBef>
                <a:spcPts val="11"/>
              </a:spcBef>
            </a:pPr>
            <a:r>
              <a:rPr sz="1050" spc="-4" dirty="0">
                <a:latin typeface="標楷體" panose="03000509000000000000" pitchFamily="65" charset="-120"/>
                <a:ea typeface="標楷體" panose="03000509000000000000" pitchFamily="65" charset="-120"/>
                <a:cs typeface="微軟正黑體"/>
              </a:rPr>
              <a:t>的框架</a:t>
            </a:r>
            <a:endParaRPr sz="1050">
              <a:latin typeface="標楷體" panose="03000509000000000000" pitchFamily="65" charset="-120"/>
              <a:ea typeface="標楷體" panose="03000509000000000000" pitchFamily="65" charset="-120"/>
              <a:cs typeface="微軟正黑體"/>
            </a:endParaRPr>
          </a:p>
          <a:p>
            <a:pPr marL="9525" marR="109538" algn="just">
              <a:spcBef>
                <a:spcPts val="638"/>
              </a:spcBef>
            </a:pPr>
            <a:r>
              <a:rPr sz="900" dirty="0">
                <a:solidFill>
                  <a:srgbClr val="7E7E7E"/>
                </a:solidFill>
                <a:latin typeface="標楷體" panose="03000509000000000000" pitchFamily="65" charset="-120"/>
                <a:ea typeface="標楷體" panose="03000509000000000000" pitchFamily="65" charset="-120"/>
                <a:cs typeface="微軟正黑體"/>
              </a:rPr>
              <a:t>該法案促進信息共享，這對於政府和系統的所有 者可以即時的識別漏洞並更有效的防止網路事件 是至關重要的。</a:t>
            </a:r>
            <a:endParaRPr sz="900">
              <a:latin typeface="標楷體" panose="03000509000000000000" pitchFamily="65" charset="-120"/>
              <a:ea typeface="標楷體" panose="03000509000000000000" pitchFamily="65" charset="-120"/>
              <a:cs typeface="微軟正黑體"/>
            </a:endParaRPr>
          </a:p>
        </p:txBody>
      </p:sp>
      <p:sp>
        <p:nvSpPr>
          <p:cNvPr id="43" name="object 43"/>
          <p:cNvSpPr txBox="1"/>
          <p:nvPr/>
        </p:nvSpPr>
        <p:spPr>
          <a:xfrm>
            <a:off x="6257544" y="4404761"/>
            <a:ext cx="1356360" cy="621324"/>
          </a:xfrm>
          <a:prstGeom prst="rect">
            <a:avLst/>
          </a:prstGeom>
        </p:spPr>
        <p:txBody>
          <a:bodyPr vert="horz" wrap="square" lIns="0" tIns="0" rIns="0" bIns="0" rtlCol="0">
            <a:spAutoFit/>
          </a:bodyPr>
          <a:lstStyle/>
          <a:p>
            <a:pPr marL="46196"/>
            <a:r>
              <a:rPr sz="1500" b="1" dirty="0">
                <a:solidFill>
                  <a:srgbClr val="0096A9"/>
                </a:solidFill>
                <a:latin typeface="標楷體" panose="03000509000000000000" pitchFamily="65" charset="-120"/>
                <a:ea typeface="標楷體" panose="03000509000000000000" pitchFamily="65" charset="-120"/>
                <a:cs typeface="Verdana"/>
              </a:rPr>
              <a:t>PT&amp;SOC</a:t>
            </a:r>
            <a:endParaRPr sz="1500">
              <a:latin typeface="標楷體" panose="03000509000000000000" pitchFamily="65" charset="-120"/>
              <a:ea typeface="標楷體" panose="03000509000000000000" pitchFamily="65" charset="-120"/>
              <a:cs typeface="Verdana"/>
            </a:endParaRPr>
          </a:p>
          <a:p>
            <a:pPr marL="9525" marR="3810">
              <a:lnSpc>
                <a:spcPct val="100699"/>
              </a:lnSpc>
              <a:spcBef>
                <a:spcPts val="454"/>
              </a:spcBef>
            </a:pPr>
            <a:r>
              <a:rPr sz="1050" dirty="0">
                <a:latin typeface="標楷體" panose="03000509000000000000" pitchFamily="65" charset="-120"/>
                <a:ea typeface="標楷體" panose="03000509000000000000" pitchFamily="65" charset="-120"/>
                <a:cs typeface="微軟正黑體"/>
              </a:rPr>
              <a:t>為網路安全服務提供商 建立較寬鬆的許可框架</a:t>
            </a:r>
            <a:endParaRPr sz="1050">
              <a:latin typeface="標楷體" panose="03000509000000000000" pitchFamily="65" charset="-120"/>
              <a:ea typeface="標楷體" panose="03000509000000000000" pitchFamily="65" charset="-120"/>
              <a:cs typeface="微軟正黑體"/>
            </a:endParaRPr>
          </a:p>
        </p:txBody>
      </p:sp>
      <p:sp>
        <p:nvSpPr>
          <p:cNvPr id="44" name="object 44"/>
          <p:cNvSpPr txBox="1"/>
          <p:nvPr/>
        </p:nvSpPr>
        <p:spPr>
          <a:xfrm>
            <a:off x="3868197" y="3444865"/>
            <a:ext cx="1490186" cy="807913"/>
          </a:xfrm>
          <a:prstGeom prst="rect">
            <a:avLst/>
          </a:prstGeom>
        </p:spPr>
        <p:txBody>
          <a:bodyPr vert="horz" wrap="square" lIns="0" tIns="0" rIns="0" bIns="0" rtlCol="0">
            <a:spAutoFit/>
          </a:bodyPr>
          <a:lstStyle/>
          <a:p>
            <a:pPr marL="9525" algn="just"/>
            <a:r>
              <a:rPr sz="1050" b="1" dirty="0">
                <a:solidFill>
                  <a:srgbClr val="FFFFFF"/>
                </a:solidFill>
                <a:latin typeface="標楷體" panose="03000509000000000000" pitchFamily="65" charset="-120"/>
                <a:ea typeface="標楷體" panose="03000509000000000000" pitchFamily="65" charset="-120"/>
                <a:cs typeface="Verdana"/>
              </a:rPr>
              <a:t>Cyb</a:t>
            </a:r>
            <a:r>
              <a:rPr sz="1050" b="1" spc="4" dirty="0">
                <a:solidFill>
                  <a:srgbClr val="FFFFFF"/>
                </a:solidFill>
                <a:latin typeface="標楷體" panose="03000509000000000000" pitchFamily="65" charset="-120"/>
                <a:ea typeface="標楷體" panose="03000509000000000000" pitchFamily="65" charset="-120"/>
                <a:cs typeface="Verdana"/>
              </a:rPr>
              <a:t>e</a:t>
            </a:r>
            <a:r>
              <a:rPr sz="1050" b="1" dirty="0">
                <a:solidFill>
                  <a:srgbClr val="FFFFFF"/>
                </a:solidFill>
                <a:latin typeface="標楷體" panose="03000509000000000000" pitchFamily="65" charset="-120"/>
                <a:ea typeface="標楷體" panose="03000509000000000000" pitchFamily="65" charset="-120"/>
                <a:cs typeface="Verdana"/>
              </a:rPr>
              <a:t>r</a:t>
            </a:r>
            <a:r>
              <a:rPr sz="1050" b="1" spc="-8" dirty="0">
                <a:solidFill>
                  <a:srgbClr val="FFFFFF"/>
                </a:solidFill>
                <a:latin typeface="標楷體" panose="03000509000000000000" pitchFamily="65" charset="-120"/>
                <a:ea typeface="標楷體" panose="03000509000000000000" pitchFamily="65" charset="-120"/>
                <a:cs typeface="Verdana"/>
              </a:rPr>
              <a:t>s</a:t>
            </a:r>
            <a:r>
              <a:rPr sz="1050" b="1" dirty="0">
                <a:solidFill>
                  <a:srgbClr val="FFFFFF"/>
                </a:solidFill>
                <a:latin typeface="標楷體" panose="03000509000000000000" pitchFamily="65" charset="-120"/>
                <a:ea typeface="標楷體" panose="03000509000000000000" pitchFamily="65" charset="-120"/>
                <a:cs typeface="Verdana"/>
              </a:rPr>
              <a:t>ec</a:t>
            </a:r>
            <a:r>
              <a:rPr sz="1050" b="1" spc="-4" dirty="0">
                <a:solidFill>
                  <a:srgbClr val="FFFFFF"/>
                </a:solidFill>
                <a:latin typeface="標楷體" panose="03000509000000000000" pitchFamily="65" charset="-120"/>
                <a:ea typeface="標楷體" panose="03000509000000000000" pitchFamily="65" charset="-120"/>
                <a:cs typeface="Verdana"/>
              </a:rPr>
              <a:t>u</a:t>
            </a:r>
            <a:r>
              <a:rPr sz="1050" b="1" spc="-8" dirty="0">
                <a:solidFill>
                  <a:srgbClr val="FFFFFF"/>
                </a:solidFill>
                <a:latin typeface="標楷體" panose="03000509000000000000" pitchFamily="65" charset="-120"/>
                <a:ea typeface="標楷體" panose="03000509000000000000" pitchFamily="65" charset="-120"/>
                <a:cs typeface="Verdana"/>
              </a:rPr>
              <a:t>r</a:t>
            </a:r>
            <a:r>
              <a:rPr sz="1050" b="1" dirty="0">
                <a:solidFill>
                  <a:srgbClr val="FFFFFF"/>
                </a:solidFill>
                <a:latin typeface="標楷體" panose="03000509000000000000" pitchFamily="65" charset="-120"/>
                <a:ea typeface="標楷體" panose="03000509000000000000" pitchFamily="65" charset="-120"/>
                <a:cs typeface="Verdana"/>
              </a:rPr>
              <a:t>i</a:t>
            </a:r>
            <a:r>
              <a:rPr sz="1050" b="1" spc="-4" dirty="0">
                <a:solidFill>
                  <a:srgbClr val="FFFFFF"/>
                </a:solidFill>
                <a:latin typeface="標楷體" panose="03000509000000000000" pitchFamily="65" charset="-120"/>
                <a:ea typeface="標楷體" panose="03000509000000000000" pitchFamily="65" charset="-120"/>
                <a:cs typeface="Verdana"/>
              </a:rPr>
              <a:t>t</a:t>
            </a:r>
            <a:r>
              <a:rPr sz="1050" b="1" dirty="0">
                <a:solidFill>
                  <a:srgbClr val="FFFFFF"/>
                </a:solidFill>
                <a:latin typeface="標楷體" panose="03000509000000000000" pitchFamily="65" charset="-120"/>
                <a:ea typeface="標楷體" panose="03000509000000000000" pitchFamily="65" charset="-120"/>
                <a:cs typeface="Verdana"/>
              </a:rPr>
              <a:t>y</a:t>
            </a:r>
            <a:r>
              <a:rPr sz="1050" b="1" spc="-30" dirty="0">
                <a:solidFill>
                  <a:srgbClr val="FFFFFF"/>
                </a:solidFill>
                <a:latin typeface="標楷體" panose="03000509000000000000" pitchFamily="65" charset="-120"/>
                <a:ea typeface="標楷體" panose="03000509000000000000" pitchFamily="65" charset="-120"/>
                <a:cs typeface="Verdana"/>
              </a:rPr>
              <a:t> </a:t>
            </a:r>
            <a:r>
              <a:rPr sz="1050" b="1" spc="-4" dirty="0">
                <a:solidFill>
                  <a:srgbClr val="FFFFFF"/>
                </a:solidFill>
                <a:latin typeface="標楷體" panose="03000509000000000000" pitchFamily="65" charset="-120"/>
                <a:ea typeface="標楷體" panose="03000509000000000000" pitchFamily="65" charset="-120"/>
                <a:cs typeface="Verdana"/>
              </a:rPr>
              <a:t>A</a:t>
            </a:r>
            <a:r>
              <a:rPr sz="1050" b="1" dirty="0">
                <a:solidFill>
                  <a:srgbClr val="FFFFFF"/>
                </a:solidFill>
                <a:latin typeface="標楷體" panose="03000509000000000000" pitchFamily="65" charset="-120"/>
                <a:ea typeface="標楷體" panose="03000509000000000000" pitchFamily="65" charset="-120"/>
                <a:cs typeface="Verdana"/>
              </a:rPr>
              <a:t>ct</a:t>
            </a:r>
            <a:endParaRPr sz="1050">
              <a:latin typeface="標楷體" panose="03000509000000000000" pitchFamily="65" charset="-120"/>
              <a:ea typeface="標楷體" panose="03000509000000000000" pitchFamily="65" charset="-120"/>
              <a:cs typeface="Verdana"/>
            </a:endParaRPr>
          </a:p>
          <a:p>
            <a:pPr>
              <a:spcBef>
                <a:spcPts val="20"/>
              </a:spcBef>
            </a:pPr>
            <a:endParaRPr sz="1050">
              <a:latin typeface="標楷體" panose="03000509000000000000" pitchFamily="65" charset="-120"/>
              <a:ea typeface="標楷體" panose="03000509000000000000" pitchFamily="65" charset="-120"/>
              <a:cs typeface="Times New Roman"/>
            </a:endParaRPr>
          </a:p>
          <a:p>
            <a:pPr marL="9525" marR="3810" algn="just">
              <a:lnSpc>
                <a:spcPct val="100400"/>
              </a:lnSpc>
            </a:pPr>
            <a:r>
              <a:rPr sz="1050" dirty="0">
                <a:solidFill>
                  <a:srgbClr val="FFFFFF"/>
                </a:solidFill>
                <a:latin typeface="標楷體" panose="03000509000000000000" pitchFamily="65" charset="-120"/>
                <a:ea typeface="標楷體" panose="03000509000000000000" pitchFamily="65" charset="-120"/>
                <a:cs typeface="微軟正黑體"/>
              </a:rPr>
              <a:t>該法案為新加坡國家網路 安全的監督及維護建立法 律框架。</a:t>
            </a:r>
            <a:endParaRPr sz="1050">
              <a:latin typeface="標楷體" panose="03000509000000000000" pitchFamily="65" charset="-120"/>
              <a:ea typeface="標楷體" panose="03000509000000000000" pitchFamily="65" charset="-120"/>
              <a:cs typeface="微軟正黑體"/>
            </a:endParaRPr>
          </a:p>
        </p:txBody>
      </p:sp>
      <p:sp>
        <p:nvSpPr>
          <p:cNvPr id="45" name="object 45"/>
          <p:cNvSpPr/>
          <p:nvPr/>
        </p:nvSpPr>
        <p:spPr>
          <a:xfrm>
            <a:off x="268272" y="4310882"/>
            <a:ext cx="1005173" cy="839666"/>
          </a:xfrm>
          <a:prstGeom prst="rect">
            <a:avLst/>
          </a:prstGeom>
          <a:blipFill>
            <a:blip r:embed="rId5"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6" name="object 46"/>
          <p:cNvSpPr/>
          <p:nvPr/>
        </p:nvSpPr>
        <p:spPr>
          <a:xfrm>
            <a:off x="1129189" y="4256589"/>
            <a:ext cx="429578" cy="342424"/>
          </a:xfrm>
          <a:custGeom>
            <a:avLst/>
            <a:gdLst/>
            <a:ahLst/>
            <a:cxnLst/>
            <a:rect l="l" t="t" r="r" b="b"/>
            <a:pathLst>
              <a:path w="572769" h="456564">
                <a:moveTo>
                  <a:pt x="0" y="455980"/>
                </a:moveTo>
                <a:lnTo>
                  <a:pt x="572655" y="455980"/>
                </a:lnTo>
                <a:lnTo>
                  <a:pt x="572655" y="0"/>
                </a:lnTo>
                <a:lnTo>
                  <a:pt x="0" y="0"/>
                </a:lnTo>
                <a:lnTo>
                  <a:pt x="0" y="455980"/>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7" name="object 47"/>
          <p:cNvSpPr/>
          <p:nvPr/>
        </p:nvSpPr>
        <p:spPr>
          <a:xfrm>
            <a:off x="1129189" y="4256589"/>
            <a:ext cx="429578" cy="342424"/>
          </a:xfrm>
          <a:custGeom>
            <a:avLst/>
            <a:gdLst/>
            <a:ahLst/>
            <a:cxnLst/>
            <a:rect l="l" t="t" r="r" b="b"/>
            <a:pathLst>
              <a:path w="572769" h="456564">
                <a:moveTo>
                  <a:pt x="0" y="455980"/>
                </a:moveTo>
                <a:lnTo>
                  <a:pt x="572655" y="455980"/>
                </a:lnTo>
                <a:lnTo>
                  <a:pt x="572655" y="0"/>
                </a:lnTo>
                <a:lnTo>
                  <a:pt x="0" y="0"/>
                </a:lnTo>
                <a:lnTo>
                  <a:pt x="0" y="455980"/>
                </a:lnTo>
                <a:close/>
              </a:path>
            </a:pathLst>
          </a:custGeom>
          <a:ln w="19050">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8" name="object 48"/>
          <p:cNvSpPr txBox="1"/>
          <p:nvPr/>
        </p:nvSpPr>
        <p:spPr>
          <a:xfrm>
            <a:off x="6326124" y="5123089"/>
            <a:ext cx="2509361" cy="553998"/>
          </a:xfrm>
          <a:prstGeom prst="rect">
            <a:avLst/>
          </a:prstGeom>
        </p:spPr>
        <p:txBody>
          <a:bodyPr vert="horz" wrap="square" lIns="0" tIns="0" rIns="0" bIns="0" rtlCol="0">
            <a:spAutoFit/>
          </a:bodyPr>
          <a:lstStyle/>
          <a:p>
            <a:pPr marL="9525" marR="3810"/>
            <a:r>
              <a:rPr sz="900" spc="-11" dirty="0">
                <a:solidFill>
                  <a:srgbClr val="7E7E7E"/>
                </a:solidFill>
                <a:latin typeface="標楷體" panose="03000509000000000000" pitchFamily="65" charset="-120"/>
                <a:ea typeface="標楷體" panose="03000509000000000000" pitchFamily="65" charset="-120"/>
                <a:cs typeface="Verdana"/>
              </a:rPr>
              <a:t>C</a:t>
            </a:r>
            <a:r>
              <a:rPr sz="900" spc="-19" dirty="0">
                <a:solidFill>
                  <a:srgbClr val="7E7E7E"/>
                </a:solidFill>
                <a:latin typeface="標楷體" panose="03000509000000000000" pitchFamily="65" charset="-120"/>
                <a:ea typeface="標楷體" panose="03000509000000000000" pitchFamily="65" charset="-120"/>
                <a:cs typeface="Verdana"/>
              </a:rPr>
              <a:t>S</a:t>
            </a:r>
            <a:r>
              <a:rPr sz="900" spc="-11" dirty="0">
                <a:solidFill>
                  <a:srgbClr val="7E7E7E"/>
                </a:solidFill>
                <a:latin typeface="標楷體" panose="03000509000000000000" pitchFamily="65" charset="-120"/>
                <a:ea typeface="標楷體" panose="03000509000000000000" pitchFamily="65" charset="-120"/>
                <a:cs typeface="Verdana"/>
              </a:rPr>
              <a:t>A</a:t>
            </a:r>
            <a:r>
              <a:rPr sz="900" dirty="0">
                <a:solidFill>
                  <a:srgbClr val="7E7E7E"/>
                </a:solidFill>
                <a:latin typeface="標楷體" panose="03000509000000000000" pitchFamily="65" charset="-120"/>
                <a:ea typeface="標楷體" panose="03000509000000000000" pitchFamily="65" charset="-120"/>
                <a:cs typeface="微軟正黑體"/>
              </a:rPr>
              <a:t>目前只有兩種類型的服務提供商採取寬鬆的 許可，即滲透測試</a:t>
            </a:r>
            <a:r>
              <a:rPr sz="900" spc="90" dirty="0">
                <a:solidFill>
                  <a:srgbClr val="7E7E7E"/>
                </a:solidFill>
                <a:latin typeface="標楷體" panose="03000509000000000000" pitchFamily="65" charset="-120"/>
                <a:ea typeface="標楷體" panose="03000509000000000000" pitchFamily="65" charset="-120"/>
                <a:cs typeface="微軟正黑體"/>
              </a:rPr>
              <a:t> </a:t>
            </a:r>
            <a:r>
              <a:rPr sz="900" spc="-4" dirty="0">
                <a:solidFill>
                  <a:srgbClr val="7E7E7E"/>
                </a:solidFill>
                <a:latin typeface="標楷體" panose="03000509000000000000" pitchFamily="65" charset="-120"/>
                <a:ea typeface="標楷體" panose="03000509000000000000" pitchFamily="65" charset="-120"/>
                <a:cs typeface="Verdana"/>
              </a:rPr>
              <a:t>(</a:t>
            </a:r>
            <a:r>
              <a:rPr sz="900" spc="-23" dirty="0">
                <a:solidFill>
                  <a:srgbClr val="7E7E7E"/>
                </a:solidFill>
                <a:latin typeface="標楷體" panose="03000509000000000000" pitchFamily="65" charset="-120"/>
                <a:ea typeface="標楷體" panose="03000509000000000000" pitchFamily="65" charset="-120"/>
                <a:cs typeface="Verdana"/>
              </a:rPr>
              <a:t>P</a:t>
            </a:r>
            <a:r>
              <a:rPr sz="900" spc="-8" dirty="0">
                <a:solidFill>
                  <a:srgbClr val="7E7E7E"/>
                </a:solidFill>
                <a:latin typeface="標楷體" panose="03000509000000000000" pitchFamily="65" charset="-120"/>
                <a:ea typeface="標楷體" panose="03000509000000000000" pitchFamily="65" charset="-120"/>
                <a:cs typeface="Verdana"/>
              </a:rPr>
              <a:t>e</a:t>
            </a:r>
            <a:r>
              <a:rPr sz="900" spc="-11" dirty="0">
                <a:solidFill>
                  <a:srgbClr val="7E7E7E"/>
                </a:solidFill>
                <a:latin typeface="標楷體" panose="03000509000000000000" pitchFamily="65" charset="-120"/>
                <a:ea typeface="標楷體" panose="03000509000000000000" pitchFamily="65" charset="-120"/>
                <a:cs typeface="Verdana"/>
              </a:rPr>
              <a:t>n</a:t>
            </a:r>
            <a:r>
              <a:rPr sz="900" spc="-8" dirty="0">
                <a:solidFill>
                  <a:srgbClr val="7E7E7E"/>
                </a:solidFill>
                <a:latin typeface="標楷體" panose="03000509000000000000" pitchFamily="65" charset="-120"/>
                <a:ea typeface="標楷體" panose="03000509000000000000" pitchFamily="65" charset="-120"/>
                <a:cs typeface="Verdana"/>
              </a:rPr>
              <a:t>e</a:t>
            </a:r>
            <a:r>
              <a:rPr sz="900" spc="-4" dirty="0">
                <a:solidFill>
                  <a:srgbClr val="7E7E7E"/>
                </a:solidFill>
                <a:latin typeface="標楷體" panose="03000509000000000000" pitchFamily="65" charset="-120"/>
                <a:ea typeface="標楷體" panose="03000509000000000000" pitchFamily="65" charset="-120"/>
                <a:cs typeface="Verdana"/>
              </a:rPr>
              <a:t>t</a:t>
            </a:r>
            <a:r>
              <a:rPr sz="900" spc="-26" dirty="0">
                <a:solidFill>
                  <a:srgbClr val="7E7E7E"/>
                </a:solidFill>
                <a:latin typeface="標楷體" panose="03000509000000000000" pitchFamily="65" charset="-120"/>
                <a:ea typeface="標楷體" panose="03000509000000000000" pitchFamily="65" charset="-120"/>
                <a:cs typeface="Verdana"/>
              </a:rPr>
              <a:t>r</a:t>
            </a:r>
            <a:r>
              <a:rPr sz="900" spc="-8" dirty="0">
                <a:solidFill>
                  <a:srgbClr val="7E7E7E"/>
                </a:solidFill>
                <a:latin typeface="標楷體" panose="03000509000000000000" pitchFamily="65" charset="-120"/>
                <a:ea typeface="標楷體" panose="03000509000000000000" pitchFamily="65" charset="-120"/>
                <a:cs typeface="Verdana"/>
              </a:rPr>
              <a:t>a</a:t>
            </a:r>
            <a:r>
              <a:rPr sz="900" spc="-11" dirty="0">
                <a:solidFill>
                  <a:srgbClr val="7E7E7E"/>
                </a:solidFill>
                <a:latin typeface="標楷體" panose="03000509000000000000" pitchFamily="65" charset="-120"/>
                <a:ea typeface="標楷體" panose="03000509000000000000" pitchFamily="65" charset="-120"/>
                <a:cs typeface="Verdana"/>
              </a:rPr>
              <a:t>t</a:t>
            </a:r>
            <a:r>
              <a:rPr sz="900" spc="-8" dirty="0">
                <a:solidFill>
                  <a:srgbClr val="7E7E7E"/>
                </a:solidFill>
                <a:latin typeface="標楷體" panose="03000509000000000000" pitchFamily="65" charset="-120"/>
                <a:ea typeface="標楷體" panose="03000509000000000000" pitchFamily="65" charset="-120"/>
                <a:cs typeface="Verdana"/>
              </a:rPr>
              <a:t>ion</a:t>
            </a:r>
            <a:r>
              <a:rPr sz="900" spc="19" dirty="0">
                <a:solidFill>
                  <a:srgbClr val="7E7E7E"/>
                </a:solidFill>
                <a:latin typeface="標楷體" panose="03000509000000000000" pitchFamily="65" charset="-120"/>
                <a:ea typeface="標楷體" panose="03000509000000000000" pitchFamily="65" charset="-120"/>
                <a:cs typeface="Verdana"/>
              </a:rPr>
              <a:t> </a:t>
            </a:r>
            <a:r>
              <a:rPr sz="900" spc="-98" dirty="0">
                <a:solidFill>
                  <a:srgbClr val="7E7E7E"/>
                </a:solidFill>
                <a:latin typeface="標楷體" panose="03000509000000000000" pitchFamily="65" charset="-120"/>
                <a:ea typeface="標楷體" panose="03000509000000000000" pitchFamily="65" charset="-120"/>
                <a:cs typeface="Verdana"/>
              </a:rPr>
              <a:t>T</a:t>
            </a:r>
            <a:r>
              <a:rPr sz="900" spc="-8" dirty="0">
                <a:solidFill>
                  <a:srgbClr val="7E7E7E"/>
                </a:solidFill>
                <a:latin typeface="標楷體" panose="03000509000000000000" pitchFamily="65" charset="-120"/>
                <a:ea typeface="標楷體" panose="03000509000000000000" pitchFamily="65" charset="-120"/>
                <a:cs typeface="Verdana"/>
              </a:rPr>
              <a:t>e</a:t>
            </a:r>
            <a:r>
              <a:rPr sz="900" dirty="0">
                <a:solidFill>
                  <a:srgbClr val="7E7E7E"/>
                </a:solidFill>
                <a:latin typeface="標楷體" panose="03000509000000000000" pitchFamily="65" charset="-120"/>
                <a:ea typeface="標楷體" panose="03000509000000000000" pitchFamily="65" charset="-120"/>
                <a:cs typeface="Verdana"/>
              </a:rPr>
              <a:t>s</a:t>
            </a:r>
            <a:r>
              <a:rPr sz="900" spc="-8" dirty="0">
                <a:solidFill>
                  <a:srgbClr val="7E7E7E"/>
                </a:solidFill>
                <a:latin typeface="標楷體" panose="03000509000000000000" pitchFamily="65" charset="-120"/>
                <a:ea typeface="標楷體" panose="03000509000000000000" pitchFamily="65" charset="-120"/>
                <a:cs typeface="Verdana"/>
              </a:rPr>
              <a:t>ti</a:t>
            </a:r>
            <a:r>
              <a:rPr sz="900" spc="-11" dirty="0">
                <a:solidFill>
                  <a:srgbClr val="7E7E7E"/>
                </a:solidFill>
                <a:latin typeface="標楷體" panose="03000509000000000000" pitchFamily="65" charset="-120"/>
                <a:ea typeface="標楷體" panose="03000509000000000000" pitchFamily="65" charset="-120"/>
                <a:cs typeface="Verdana"/>
              </a:rPr>
              <a:t>n</a:t>
            </a:r>
            <a:r>
              <a:rPr sz="900" spc="-4" dirty="0">
                <a:solidFill>
                  <a:srgbClr val="7E7E7E"/>
                </a:solidFill>
                <a:latin typeface="標楷體" panose="03000509000000000000" pitchFamily="65" charset="-120"/>
                <a:ea typeface="標楷體" panose="03000509000000000000" pitchFamily="65" charset="-120"/>
                <a:cs typeface="Verdana"/>
              </a:rPr>
              <a:t>g</a:t>
            </a:r>
            <a:r>
              <a:rPr sz="900" dirty="0">
                <a:solidFill>
                  <a:srgbClr val="7E7E7E"/>
                </a:solidFill>
                <a:latin typeface="標楷體" panose="03000509000000000000" pitchFamily="65" charset="-120"/>
                <a:ea typeface="標楷體" panose="03000509000000000000" pitchFamily="65" charset="-120"/>
                <a:cs typeface="Verdana"/>
              </a:rPr>
              <a:t>)</a:t>
            </a:r>
            <a:r>
              <a:rPr sz="900" spc="15" dirty="0">
                <a:solidFill>
                  <a:srgbClr val="7E7E7E"/>
                </a:solidFill>
                <a:latin typeface="標楷體" panose="03000509000000000000" pitchFamily="65" charset="-120"/>
                <a:ea typeface="標楷體" panose="03000509000000000000" pitchFamily="65" charset="-120"/>
                <a:cs typeface="Verdana"/>
              </a:rPr>
              <a:t> </a:t>
            </a:r>
            <a:r>
              <a:rPr sz="900" dirty="0">
                <a:solidFill>
                  <a:srgbClr val="7E7E7E"/>
                </a:solidFill>
                <a:latin typeface="標楷體" panose="03000509000000000000" pitchFamily="65" charset="-120"/>
                <a:ea typeface="標楷體" panose="03000509000000000000" pitchFamily="65" charset="-120"/>
                <a:cs typeface="微軟正黑體"/>
              </a:rPr>
              <a:t>和資 訊安全監控中心</a:t>
            </a:r>
            <a:r>
              <a:rPr sz="900" spc="90" dirty="0">
                <a:solidFill>
                  <a:srgbClr val="7E7E7E"/>
                </a:solidFill>
                <a:latin typeface="標楷體" panose="03000509000000000000" pitchFamily="65" charset="-120"/>
                <a:ea typeface="標楷體" panose="03000509000000000000" pitchFamily="65" charset="-120"/>
                <a:cs typeface="微軟正黑體"/>
              </a:rPr>
              <a:t> </a:t>
            </a:r>
            <a:r>
              <a:rPr sz="900" spc="4" dirty="0">
                <a:solidFill>
                  <a:srgbClr val="7E7E7E"/>
                </a:solidFill>
                <a:latin typeface="標楷體" panose="03000509000000000000" pitchFamily="65" charset="-120"/>
                <a:ea typeface="標楷體" panose="03000509000000000000" pitchFamily="65" charset="-120"/>
                <a:cs typeface="Verdana"/>
              </a:rPr>
              <a:t>(</a:t>
            </a:r>
            <a:r>
              <a:rPr sz="900" spc="-11" dirty="0">
                <a:solidFill>
                  <a:srgbClr val="7E7E7E"/>
                </a:solidFill>
                <a:latin typeface="標楷體" panose="03000509000000000000" pitchFamily="65" charset="-120"/>
                <a:ea typeface="標楷體" panose="03000509000000000000" pitchFamily="65" charset="-120"/>
                <a:cs typeface="Verdana"/>
              </a:rPr>
              <a:t>S</a:t>
            </a:r>
            <a:r>
              <a:rPr sz="900" spc="-8" dirty="0">
                <a:solidFill>
                  <a:srgbClr val="7E7E7E"/>
                </a:solidFill>
                <a:latin typeface="標楷體" panose="03000509000000000000" pitchFamily="65" charset="-120"/>
                <a:ea typeface="標楷體" panose="03000509000000000000" pitchFamily="65" charset="-120"/>
                <a:cs typeface="Verdana"/>
              </a:rPr>
              <a:t>ec</a:t>
            </a:r>
            <a:r>
              <a:rPr sz="900" spc="-11" dirty="0">
                <a:solidFill>
                  <a:srgbClr val="7E7E7E"/>
                </a:solidFill>
                <a:latin typeface="標楷體" panose="03000509000000000000" pitchFamily="65" charset="-120"/>
                <a:ea typeface="標楷體" panose="03000509000000000000" pitchFamily="65" charset="-120"/>
                <a:cs typeface="Verdana"/>
              </a:rPr>
              <a:t>u</a:t>
            </a:r>
            <a:r>
              <a:rPr sz="900" dirty="0">
                <a:solidFill>
                  <a:srgbClr val="7E7E7E"/>
                </a:solidFill>
                <a:latin typeface="標楷體" panose="03000509000000000000" pitchFamily="65" charset="-120"/>
                <a:ea typeface="標楷體" panose="03000509000000000000" pitchFamily="65" charset="-120"/>
                <a:cs typeface="Verdana"/>
              </a:rPr>
              <a:t>ri</a:t>
            </a:r>
            <a:r>
              <a:rPr sz="900" spc="-8" dirty="0">
                <a:solidFill>
                  <a:srgbClr val="7E7E7E"/>
                </a:solidFill>
                <a:latin typeface="標楷體" panose="03000509000000000000" pitchFamily="65" charset="-120"/>
                <a:ea typeface="標楷體" panose="03000509000000000000" pitchFamily="65" charset="-120"/>
                <a:cs typeface="Verdana"/>
              </a:rPr>
              <a:t>ty</a:t>
            </a:r>
            <a:r>
              <a:rPr sz="900" spc="-4" dirty="0">
                <a:solidFill>
                  <a:srgbClr val="7E7E7E"/>
                </a:solidFill>
                <a:latin typeface="標楷體" panose="03000509000000000000" pitchFamily="65" charset="-120"/>
                <a:ea typeface="標楷體" panose="03000509000000000000" pitchFamily="65" charset="-120"/>
                <a:cs typeface="Verdana"/>
              </a:rPr>
              <a:t> </a:t>
            </a:r>
            <a:r>
              <a:rPr sz="900" spc="8" dirty="0">
                <a:solidFill>
                  <a:srgbClr val="7E7E7E"/>
                </a:solidFill>
                <a:latin typeface="標楷體" panose="03000509000000000000" pitchFamily="65" charset="-120"/>
                <a:ea typeface="標楷體" panose="03000509000000000000" pitchFamily="65" charset="-120"/>
                <a:cs typeface="Verdana"/>
              </a:rPr>
              <a:t>O</a:t>
            </a:r>
            <a:r>
              <a:rPr sz="900" spc="-4" dirty="0">
                <a:solidFill>
                  <a:srgbClr val="7E7E7E"/>
                </a:solidFill>
                <a:latin typeface="標楷體" panose="03000509000000000000" pitchFamily="65" charset="-120"/>
                <a:ea typeface="標楷體" panose="03000509000000000000" pitchFamily="65" charset="-120"/>
                <a:cs typeface="Verdana"/>
              </a:rPr>
              <a:t>p</a:t>
            </a:r>
            <a:r>
              <a:rPr sz="900" spc="-8" dirty="0">
                <a:solidFill>
                  <a:srgbClr val="7E7E7E"/>
                </a:solidFill>
                <a:latin typeface="標楷體" panose="03000509000000000000" pitchFamily="65" charset="-120"/>
                <a:ea typeface="標楷體" panose="03000509000000000000" pitchFamily="65" charset="-120"/>
                <a:cs typeface="Verdana"/>
              </a:rPr>
              <a:t>e</a:t>
            </a:r>
            <a:r>
              <a:rPr sz="900" spc="-26" dirty="0">
                <a:solidFill>
                  <a:srgbClr val="7E7E7E"/>
                </a:solidFill>
                <a:latin typeface="標楷體" panose="03000509000000000000" pitchFamily="65" charset="-120"/>
                <a:ea typeface="標楷體" panose="03000509000000000000" pitchFamily="65" charset="-120"/>
                <a:cs typeface="Verdana"/>
              </a:rPr>
              <a:t>r</a:t>
            </a:r>
            <a:r>
              <a:rPr sz="900" spc="-8" dirty="0">
                <a:solidFill>
                  <a:srgbClr val="7E7E7E"/>
                </a:solidFill>
                <a:latin typeface="標楷體" panose="03000509000000000000" pitchFamily="65" charset="-120"/>
                <a:ea typeface="標楷體" panose="03000509000000000000" pitchFamily="65" charset="-120"/>
                <a:cs typeface="Verdana"/>
              </a:rPr>
              <a:t>a</a:t>
            </a:r>
            <a:r>
              <a:rPr sz="900" spc="-11" dirty="0">
                <a:solidFill>
                  <a:srgbClr val="7E7E7E"/>
                </a:solidFill>
                <a:latin typeface="標楷體" panose="03000509000000000000" pitchFamily="65" charset="-120"/>
                <a:ea typeface="標楷體" panose="03000509000000000000" pitchFamily="65" charset="-120"/>
                <a:cs typeface="Verdana"/>
              </a:rPr>
              <a:t>t</a:t>
            </a:r>
            <a:r>
              <a:rPr sz="900" spc="-8" dirty="0">
                <a:solidFill>
                  <a:srgbClr val="7E7E7E"/>
                </a:solidFill>
                <a:latin typeface="標楷體" panose="03000509000000000000" pitchFamily="65" charset="-120"/>
                <a:ea typeface="標楷體" panose="03000509000000000000" pitchFamily="65" charset="-120"/>
                <a:cs typeface="Verdana"/>
              </a:rPr>
              <a:t>io</a:t>
            </a:r>
            <a:r>
              <a:rPr sz="900" spc="-11" dirty="0">
                <a:solidFill>
                  <a:srgbClr val="7E7E7E"/>
                </a:solidFill>
                <a:latin typeface="標楷體" panose="03000509000000000000" pitchFamily="65" charset="-120"/>
                <a:ea typeface="標楷體" panose="03000509000000000000" pitchFamily="65" charset="-120"/>
                <a:cs typeface="Verdana"/>
              </a:rPr>
              <a:t>n</a:t>
            </a:r>
            <a:r>
              <a:rPr sz="900" spc="-8" dirty="0">
                <a:solidFill>
                  <a:srgbClr val="7E7E7E"/>
                </a:solidFill>
                <a:latin typeface="標楷體" panose="03000509000000000000" pitchFamily="65" charset="-120"/>
                <a:ea typeface="標楷體" panose="03000509000000000000" pitchFamily="65" charset="-120"/>
                <a:cs typeface="Verdana"/>
              </a:rPr>
              <a:t>s</a:t>
            </a:r>
            <a:r>
              <a:rPr sz="900" spc="4" dirty="0">
                <a:solidFill>
                  <a:srgbClr val="7E7E7E"/>
                </a:solidFill>
                <a:latin typeface="標楷體" panose="03000509000000000000" pitchFamily="65" charset="-120"/>
                <a:ea typeface="標楷體" panose="03000509000000000000" pitchFamily="65" charset="-120"/>
                <a:cs typeface="Verdana"/>
              </a:rPr>
              <a:t> </a:t>
            </a:r>
            <a:r>
              <a:rPr sz="900" spc="-11" dirty="0">
                <a:solidFill>
                  <a:srgbClr val="7E7E7E"/>
                </a:solidFill>
                <a:latin typeface="標楷體" panose="03000509000000000000" pitchFamily="65" charset="-120"/>
                <a:ea typeface="標楷體" panose="03000509000000000000" pitchFamily="65" charset="-120"/>
                <a:cs typeface="Verdana"/>
              </a:rPr>
              <a:t>C</a:t>
            </a:r>
            <a:r>
              <a:rPr sz="900" spc="-8" dirty="0">
                <a:solidFill>
                  <a:srgbClr val="7E7E7E"/>
                </a:solidFill>
                <a:latin typeface="標楷體" panose="03000509000000000000" pitchFamily="65" charset="-120"/>
                <a:ea typeface="標楷體" panose="03000509000000000000" pitchFamily="65" charset="-120"/>
                <a:cs typeface="Verdana"/>
              </a:rPr>
              <a:t>e</a:t>
            </a:r>
            <a:r>
              <a:rPr sz="900" spc="-11" dirty="0">
                <a:solidFill>
                  <a:srgbClr val="7E7E7E"/>
                </a:solidFill>
                <a:latin typeface="標楷體" panose="03000509000000000000" pitchFamily="65" charset="-120"/>
                <a:ea typeface="標楷體" panose="03000509000000000000" pitchFamily="65" charset="-120"/>
                <a:cs typeface="Verdana"/>
              </a:rPr>
              <a:t>n</a:t>
            </a:r>
            <a:r>
              <a:rPr sz="900" spc="-4" dirty="0">
                <a:solidFill>
                  <a:srgbClr val="7E7E7E"/>
                </a:solidFill>
                <a:latin typeface="標楷體" panose="03000509000000000000" pitchFamily="65" charset="-120"/>
                <a:ea typeface="標楷體" panose="03000509000000000000" pitchFamily="65" charset="-120"/>
                <a:cs typeface="Verdana"/>
              </a:rPr>
              <a:t>t</a:t>
            </a:r>
            <a:r>
              <a:rPr sz="900" spc="-8" dirty="0">
                <a:solidFill>
                  <a:srgbClr val="7E7E7E"/>
                </a:solidFill>
                <a:latin typeface="標楷體" panose="03000509000000000000" pitchFamily="65" charset="-120"/>
                <a:ea typeface="標楷體" panose="03000509000000000000" pitchFamily="65" charset="-120"/>
                <a:cs typeface="Verdana"/>
              </a:rPr>
              <a:t>r</a:t>
            </a:r>
            <a:r>
              <a:rPr sz="900" spc="-4" dirty="0">
                <a:solidFill>
                  <a:srgbClr val="7E7E7E"/>
                </a:solidFill>
                <a:latin typeface="標楷體" panose="03000509000000000000" pitchFamily="65" charset="-120"/>
                <a:ea typeface="標楷體" panose="03000509000000000000" pitchFamily="65" charset="-120"/>
                <a:cs typeface="Verdana"/>
              </a:rPr>
              <a:t>e, </a:t>
            </a:r>
            <a:r>
              <a:rPr sz="900" spc="-11" dirty="0">
                <a:solidFill>
                  <a:srgbClr val="7E7E7E"/>
                </a:solidFill>
                <a:latin typeface="標楷體" panose="03000509000000000000" pitchFamily="65" charset="-120"/>
                <a:ea typeface="標楷體" panose="03000509000000000000" pitchFamily="65" charset="-120"/>
                <a:cs typeface="Verdana"/>
              </a:rPr>
              <a:t>S</a:t>
            </a:r>
            <a:r>
              <a:rPr sz="900" spc="-4" dirty="0">
                <a:solidFill>
                  <a:srgbClr val="7E7E7E"/>
                </a:solidFill>
                <a:latin typeface="標楷體" panose="03000509000000000000" pitchFamily="65" charset="-120"/>
                <a:ea typeface="標楷體" panose="03000509000000000000" pitchFamily="65" charset="-120"/>
                <a:cs typeface="Verdana"/>
              </a:rPr>
              <a:t>O</a:t>
            </a:r>
            <a:r>
              <a:rPr sz="900" dirty="0">
                <a:solidFill>
                  <a:srgbClr val="7E7E7E"/>
                </a:solidFill>
                <a:latin typeface="標楷體" panose="03000509000000000000" pitchFamily="65" charset="-120"/>
                <a:ea typeface="標楷體" panose="03000509000000000000" pitchFamily="65" charset="-120"/>
                <a:cs typeface="Verdana"/>
              </a:rPr>
              <a:t>C</a:t>
            </a:r>
            <a:r>
              <a:rPr sz="900" spc="-4" dirty="0">
                <a:solidFill>
                  <a:srgbClr val="7E7E7E"/>
                </a:solidFill>
                <a:latin typeface="標楷體" panose="03000509000000000000" pitchFamily="65" charset="-120"/>
                <a:ea typeface="標楷體" panose="03000509000000000000" pitchFamily="65" charset="-120"/>
                <a:cs typeface="Verdana"/>
              </a:rPr>
              <a:t>)</a:t>
            </a:r>
            <a:r>
              <a:rPr sz="900" dirty="0">
                <a:solidFill>
                  <a:srgbClr val="7E7E7E"/>
                </a:solidFill>
                <a:latin typeface="標楷體" panose="03000509000000000000" pitchFamily="65" charset="-120"/>
                <a:ea typeface="標楷體" panose="03000509000000000000" pitchFamily="65" charset="-120"/>
                <a:cs typeface="微軟正黑體"/>
              </a:rPr>
              <a:t>。</a:t>
            </a:r>
            <a:endParaRPr sz="900">
              <a:latin typeface="標楷體" panose="03000509000000000000" pitchFamily="65" charset="-120"/>
              <a:ea typeface="標楷體" panose="03000509000000000000" pitchFamily="65" charset="-120"/>
              <a:cs typeface="微軟正黑體"/>
            </a:endParaRPr>
          </a:p>
        </p:txBody>
      </p:sp>
      <p:sp>
        <p:nvSpPr>
          <p:cNvPr id="49" name="object 49"/>
          <p:cNvSpPr/>
          <p:nvPr/>
        </p:nvSpPr>
        <p:spPr>
          <a:xfrm>
            <a:off x="7699057" y="4394996"/>
            <a:ext cx="1190339" cy="600675"/>
          </a:xfrm>
          <a:prstGeom prst="rect">
            <a:avLst/>
          </a:prstGeom>
          <a:blipFill>
            <a:blip r:embed="rId6"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2" name="投影片編號版面配置區 51"/>
          <p:cNvSpPr>
            <a:spLocks noGrp="1"/>
          </p:cNvSpPr>
          <p:nvPr>
            <p:ph type="sldNum" sz="quarter" idx="4294967295"/>
          </p:nvPr>
        </p:nvSpPr>
        <p:spPr/>
        <p:txBody>
          <a:bodyPr/>
          <a:lstStyle/>
          <a:p>
            <a:pPr>
              <a:defRPr/>
            </a:pPr>
            <a:endParaRPr lang="en-US" altLang="zh-TW" dirty="0">
              <a:solidFill>
                <a:srgbClr val="000000"/>
              </a:solidFill>
            </a:endParaRPr>
          </a:p>
        </p:txBody>
      </p:sp>
      <p:sp>
        <p:nvSpPr>
          <p:cNvPr id="51"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79</a:t>
            </a:fld>
            <a:endParaRPr lang="en-US" altLang="zh-TW" dirty="0"/>
          </a:p>
        </p:txBody>
      </p:sp>
    </p:spTree>
    <p:extLst>
      <p:ext uri="{BB962C8B-B14F-4D97-AF65-F5344CB8AC3E}">
        <p14:creationId xmlns:p14="http://schemas.microsoft.com/office/powerpoint/2010/main" val="421399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4129" y="1266825"/>
            <a:ext cx="7235742" cy="4859338"/>
          </a:xfrm>
        </p:spPr>
      </p:pic>
      <p:sp>
        <p:nvSpPr>
          <p:cNvPr id="4" name="標題 1"/>
          <p:cNvSpPr>
            <a:spLocks noGrp="1"/>
          </p:cNvSpPr>
          <p:nvPr>
            <p:ph type="title"/>
          </p:nvPr>
        </p:nvSpPr>
        <p:spPr>
          <a:xfrm>
            <a:off x="457200" y="274638"/>
            <a:ext cx="8229600" cy="706090"/>
          </a:xfrm>
          <a:noFill/>
          <a:ln>
            <a:noFill/>
          </a:ln>
        </p:spPr>
        <p:txBody>
          <a:bodyPr vert="horz" wrap="square" lIns="91440" tIns="45720" rIns="91440" bIns="45720" numCol="1" anchor="ctr" anchorCtr="0" compatLnSpc="1">
            <a:prstTxWarp prst="textNoShape">
              <a:avLst/>
            </a:prstTxWarp>
          </a:bodyPr>
          <a:lstStyle/>
          <a:p>
            <a:pPr eaLnBrk="0" hangingPunct="0"/>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立法目的及規範對象</a:t>
            </a:r>
          </a:p>
        </p:txBody>
      </p:sp>
      <p:sp>
        <p:nvSpPr>
          <p:cNvPr id="2" name="投影片編號版面配置區 1"/>
          <p:cNvSpPr>
            <a:spLocks noGrp="1"/>
          </p:cNvSpPr>
          <p:nvPr>
            <p:ph type="sldNum" sz="quarter" idx="10"/>
          </p:nvPr>
        </p:nvSpPr>
        <p:spPr/>
        <p:txBody>
          <a:bodyPr/>
          <a:lstStyle/>
          <a:p>
            <a:fld id="{1D79D9C9-1E4F-4E91-BD47-8FAAE515FF0F}" type="slidenum">
              <a:rPr lang="en-US" altLang="zh-TW" smtClean="0"/>
              <a:pPr/>
              <a:t>8</a:t>
            </a:fld>
            <a:endParaRPr lang="en-US" altLang="zh-TW"/>
          </a:p>
        </p:txBody>
      </p:sp>
    </p:spTree>
    <p:extLst>
      <p:ext uri="{BB962C8B-B14F-4D97-AF65-F5344CB8AC3E}">
        <p14:creationId xmlns:p14="http://schemas.microsoft.com/office/powerpoint/2010/main" val="41110012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0673" y="1227341"/>
            <a:ext cx="7577752" cy="553998"/>
          </a:xfrm>
          <a:prstGeom prst="rect">
            <a:avLst/>
          </a:prstGeom>
        </p:spPr>
        <p:txBody>
          <a:bodyPr vert="horz" wrap="square" lIns="0" tIns="0" rIns="0" bIns="0" rtlCol="0">
            <a:spAutoFit/>
          </a:bodyPr>
          <a:lstStyle/>
          <a:p>
            <a:pPr marL="9525" marR="3810"/>
            <a:r>
              <a:rPr dirty="0">
                <a:latin typeface="標楷體" panose="03000509000000000000" pitchFamily="65" charset="-120"/>
                <a:ea typeface="標楷體" panose="03000509000000000000" pitchFamily="65" charset="-120"/>
                <a:cs typeface="微軟正黑體"/>
              </a:rPr>
              <a:t>國家網絡安全計劃</a:t>
            </a:r>
            <a:r>
              <a:rPr spc="-15" dirty="0">
                <a:latin typeface="標楷體" panose="03000509000000000000" pitchFamily="65" charset="-120"/>
                <a:ea typeface="標楷體" panose="03000509000000000000" pitchFamily="65" charset="-120"/>
                <a:cs typeface="Verdana"/>
              </a:rPr>
              <a:t>2022</a:t>
            </a:r>
            <a:r>
              <a:rPr dirty="0">
                <a:latin typeface="標楷體" panose="03000509000000000000" pitchFamily="65" charset="-120"/>
                <a:ea typeface="標楷體" panose="03000509000000000000" pitchFamily="65" charset="-120"/>
                <a:cs typeface="微軟正黑體"/>
              </a:rPr>
              <a:t>關鍵戰略任務包括重要資訊系統保護、政府網路保護、企業和供應鏈保護、以及個人保 護。</a:t>
            </a:r>
          </a:p>
        </p:txBody>
      </p:sp>
      <p:sp>
        <p:nvSpPr>
          <p:cNvPr id="3" name="object 3"/>
          <p:cNvSpPr txBox="1">
            <a:spLocks noGrp="1"/>
          </p:cNvSpPr>
          <p:nvPr>
            <p:ph type="title"/>
          </p:nvPr>
        </p:nvSpPr>
        <p:spPr>
          <a:xfrm>
            <a:off x="-127457" y="180542"/>
            <a:ext cx="9612560" cy="69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菲律賓National Cybersecurity Plan</a:t>
            </a:r>
          </a:p>
        </p:txBody>
      </p:sp>
      <p:sp>
        <p:nvSpPr>
          <p:cNvPr id="4" name="object 4"/>
          <p:cNvSpPr/>
          <p:nvPr/>
        </p:nvSpPr>
        <p:spPr>
          <a:xfrm>
            <a:off x="975169" y="2736057"/>
            <a:ext cx="2352675" cy="1995964"/>
          </a:xfrm>
          <a:custGeom>
            <a:avLst/>
            <a:gdLst/>
            <a:ahLst/>
            <a:cxnLst/>
            <a:rect l="l" t="t" r="r" b="b"/>
            <a:pathLst>
              <a:path w="3136900" h="2661285">
                <a:moveTo>
                  <a:pt x="572643" y="2661158"/>
                </a:moveTo>
                <a:lnTo>
                  <a:pt x="2614168" y="2661158"/>
                </a:lnTo>
                <a:lnTo>
                  <a:pt x="3136900" y="1088644"/>
                </a:lnTo>
                <a:lnTo>
                  <a:pt x="1568450" y="0"/>
                </a:lnTo>
                <a:lnTo>
                  <a:pt x="0" y="1088644"/>
                </a:lnTo>
                <a:lnTo>
                  <a:pt x="572643" y="2661158"/>
                </a:lnTo>
              </a:path>
            </a:pathLst>
          </a:custGeom>
          <a:ln w="6350">
            <a:solidFill>
              <a:srgbClr val="BABBBB"/>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 name="object 5"/>
          <p:cNvSpPr/>
          <p:nvPr/>
        </p:nvSpPr>
        <p:spPr>
          <a:xfrm>
            <a:off x="410032" y="2253634"/>
            <a:ext cx="3477101" cy="3324225"/>
          </a:xfrm>
          <a:custGeom>
            <a:avLst/>
            <a:gdLst/>
            <a:ahLst/>
            <a:cxnLst/>
            <a:rect l="l" t="t" r="r" b="b"/>
            <a:pathLst>
              <a:path w="4636135" h="4432300">
                <a:moveTo>
                  <a:pt x="1161313" y="0"/>
                </a:moveTo>
                <a:lnTo>
                  <a:pt x="1157884" y="0"/>
                </a:lnTo>
                <a:lnTo>
                  <a:pt x="1091590" y="38100"/>
                </a:lnTo>
                <a:lnTo>
                  <a:pt x="1026820" y="76200"/>
                </a:lnTo>
                <a:lnTo>
                  <a:pt x="963701" y="127000"/>
                </a:lnTo>
                <a:lnTo>
                  <a:pt x="902360" y="177800"/>
                </a:lnTo>
                <a:lnTo>
                  <a:pt x="842797" y="215900"/>
                </a:lnTo>
                <a:lnTo>
                  <a:pt x="784885" y="266700"/>
                </a:lnTo>
                <a:lnTo>
                  <a:pt x="728878" y="330200"/>
                </a:lnTo>
                <a:lnTo>
                  <a:pt x="674649" y="381000"/>
                </a:lnTo>
                <a:lnTo>
                  <a:pt x="622287" y="431800"/>
                </a:lnTo>
                <a:lnTo>
                  <a:pt x="571741" y="495300"/>
                </a:lnTo>
                <a:lnTo>
                  <a:pt x="523189" y="546100"/>
                </a:lnTo>
                <a:lnTo>
                  <a:pt x="476554" y="609600"/>
                </a:lnTo>
                <a:lnTo>
                  <a:pt x="431914" y="673100"/>
                </a:lnTo>
                <a:lnTo>
                  <a:pt x="389293" y="736600"/>
                </a:lnTo>
                <a:lnTo>
                  <a:pt x="348653" y="800100"/>
                </a:lnTo>
                <a:lnTo>
                  <a:pt x="310134" y="863600"/>
                </a:lnTo>
                <a:lnTo>
                  <a:pt x="273697" y="939800"/>
                </a:lnTo>
                <a:lnTo>
                  <a:pt x="239458" y="1003300"/>
                </a:lnTo>
                <a:lnTo>
                  <a:pt x="207314" y="1079500"/>
                </a:lnTo>
                <a:lnTo>
                  <a:pt x="177368" y="1143000"/>
                </a:lnTo>
                <a:lnTo>
                  <a:pt x="149618" y="1219200"/>
                </a:lnTo>
                <a:lnTo>
                  <a:pt x="124155" y="1282700"/>
                </a:lnTo>
                <a:lnTo>
                  <a:pt x="100977" y="1358900"/>
                </a:lnTo>
                <a:lnTo>
                  <a:pt x="80098" y="1435100"/>
                </a:lnTo>
                <a:lnTo>
                  <a:pt x="61595" y="1511300"/>
                </a:lnTo>
                <a:lnTo>
                  <a:pt x="45377" y="1587500"/>
                </a:lnTo>
                <a:lnTo>
                  <a:pt x="31648" y="1663700"/>
                </a:lnTo>
                <a:lnTo>
                  <a:pt x="20307" y="1739900"/>
                </a:lnTo>
                <a:lnTo>
                  <a:pt x="11429" y="1816100"/>
                </a:lnTo>
                <a:lnTo>
                  <a:pt x="5143" y="1905000"/>
                </a:lnTo>
                <a:lnTo>
                  <a:pt x="1231" y="1981200"/>
                </a:lnTo>
                <a:lnTo>
                  <a:pt x="0" y="2057400"/>
                </a:lnTo>
                <a:lnTo>
                  <a:pt x="3047" y="2184400"/>
                </a:lnTo>
                <a:lnTo>
                  <a:pt x="11925" y="2298700"/>
                </a:lnTo>
                <a:lnTo>
                  <a:pt x="26708" y="2425700"/>
                </a:lnTo>
                <a:lnTo>
                  <a:pt x="47129" y="2540000"/>
                </a:lnTo>
                <a:lnTo>
                  <a:pt x="72974" y="2654300"/>
                </a:lnTo>
                <a:lnTo>
                  <a:pt x="104165" y="2768600"/>
                </a:lnTo>
                <a:lnTo>
                  <a:pt x="140601" y="2870200"/>
                </a:lnTo>
                <a:lnTo>
                  <a:pt x="182194" y="2984500"/>
                </a:lnTo>
                <a:lnTo>
                  <a:pt x="228549" y="3086100"/>
                </a:lnTo>
                <a:lnTo>
                  <a:pt x="279768" y="3187700"/>
                </a:lnTo>
                <a:lnTo>
                  <a:pt x="335559" y="3289300"/>
                </a:lnTo>
                <a:lnTo>
                  <a:pt x="395846" y="3390900"/>
                </a:lnTo>
                <a:lnTo>
                  <a:pt x="460413" y="3479800"/>
                </a:lnTo>
                <a:lnTo>
                  <a:pt x="529285" y="3568700"/>
                </a:lnTo>
                <a:lnTo>
                  <a:pt x="602157" y="3657600"/>
                </a:lnTo>
                <a:lnTo>
                  <a:pt x="678840" y="3746500"/>
                </a:lnTo>
                <a:lnTo>
                  <a:pt x="759358" y="3822700"/>
                </a:lnTo>
                <a:lnTo>
                  <a:pt x="843432" y="3898900"/>
                </a:lnTo>
                <a:lnTo>
                  <a:pt x="931062" y="3962400"/>
                </a:lnTo>
                <a:lnTo>
                  <a:pt x="1021867" y="4025900"/>
                </a:lnTo>
                <a:lnTo>
                  <a:pt x="1115847" y="4089400"/>
                </a:lnTo>
                <a:lnTo>
                  <a:pt x="1213002" y="4152900"/>
                </a:lnTo>
                <a:lnTo>
                  <a:pt x="1312951" y="4203700"/>
                </a:lnTo>
                <a:lnTo>
                  <a:pt x="1415567" y="4254500"/>
                </a:lnTo>
                <a:lnTo>
                  <a:pt x="1520850" y="4292600"/>
                </a:lnTo>
                <a:lnTo>
                  <a:pt x="1738528" y="4368800"/>
                </a:lnTo>
                <a:lnTo>
                  <a:pt x="1850669" y="4394200"/>
                </a:lnTo>
                <a:lnTo>
                  <a:pt x="1964842" y="4406900"/>
                </a:lnTo>
                <a:lnTo>
                  <a:pt x="2080793" y="4432300"/>
                </a:lnTo>
                <a:lnTo>
                  <a:pt x="2198649" y="4432300"/>
                </a:lnTo>
                <a:lnTo>
                  <a:pt x="1965604" y="4406900"/>
                </a:lnTo>
                <a:lnTo>
                  <a:pt x="1630324" y="4330700"/>
                </a:lnTo>
                <a:lnTo>
                  <a:pt x="1523009" y="4292600"/>
                </a:lnTo>
                <a:lnTo>
                  <a:pt x="1417980" y="4241800"/>
                </a:lnTo>
                <a:lnTo>
                  <a:pt x="1315618" y="4203700"/>
                </a:lnTo>
                <a:lnTo>
                  <a:pt x="1215923" y="4140200"/>
                </a:lnTo>
                <a:lnTo>
                  <a:pt x="1119149" y="4089400"/>
                </a:lnTo>
                <a:lnTo>
                  <a:pt x="1025296" y="4025900"/>
                </a:lnTo>
                <a:lnTo>
                  <a:pt x="934745" y="3962400"/>
                </a:lnTo>
                <a:lnTo>
                  <a:pt x="847496" y="3886200"/>
                </a:lnTo>
                <a:lnTo>
                  <a:pt x="763549" y="3810000"/>
                </a:lnTo>
                <a:lnTo>
                  <a:pt x="683285" y="3733800"/>
                </a:lnTo>
                <a:lnTo>
                  <a:pt x="606806" y="3657600"/>
                </a:lnTo>
                <a:lnTo>
                  <a:pt x="534136" y="3568700"/>
                </a:lnTo>
                <a:lnTo>
                  <a:pt x="465454" y="3479800"/>
                </a:lnTo>
                <a:lnTo>
                  <a:pt x="401066" y="3390900"/>
                </a:lnTo>
                <a:lnTo>
                  <a:pt x="340956" y="3289300"/>
                </a:lnTo>
                <a:lnTo>
                  <a:pt x="285305" y="3187700"/>
                </a:lnTo>
                <a:lnTo>
                  <a:pt x="234226" y="3086100"/>
                </a:lnTo>
                <a:lnTo>
                  <a:pt x="187998" y="2984500"/>
                </a:lnTo>
                <a:lnTo>
                  <a:pt x="146532" y="2870200"/>
                </a:lnTo>
                <a:lnTo>
                  <a:pt x="110197" y="2768600"/>
                </a:lnTo>
                <a:lnTo>
                  <a:pt x="79095" y="2654300"/>
                </a:lnTo>
                <a:lnTo>
                  <a:pt x="53314" y="2540000"/>
                </a:lnTo>
                <a:lnTo>
                  <a:pt x="32969" y="2413000"/>
                </a:lnTo>
                <a:lnTo>
                  <a:pt x="18224" y="2298700"/>
                </a:lnTo>
                <a:lnTo>
                  <a:pt x="9385" y="2184400"/>
                </a:lnTo>
                <a:lnTo>
                  <a:pt x="6337" y="2057400"/>
                </a:lnTo>
                <a:lnTo>
                  <a:pt x="7581" y="1981200"/>
                </a:lnTo>
                <a:lnTo>
                  <a:pt x="11480" y="1905000"/>
                </a:lnTo>
                <a:lnTo>
                  <a:pt x="17767" y="1816100"/>
                </a:lnTo>
                <a:lnTo>
                  <a:pt x="26606" y="1739900"/>
                </a:lnTo>
                <a:lnTo>
                  <a:pt x="37934" y="1663700"/>
                </a:lnTo>
                <a:lnTo>
                  <a:pt x="51638" y="1587500"/>
                </a:lnTo>
                <a:lnTo>
                  <a:pt x="67805" y="1511300"/>
                </a:lnTo>
                <a:lnTo>
                  <a:pt x="86258" y="1435100"/>
                </a:lnTo>
                <a:lnTo>
                  <a:pt x="107099" y="1358900"/>
                </a:lnTo>
                <a:lnTo>
                  <a:pt x="130213" y="1295400"/>
                </a:lnTo>
                <a:lnTo>
                  <a:pt x="155613" y="1219200"/>
                </a:lnTo>
                <a:lnTo>
                  <a:pt x="183299" y="1143000"/>
                </a:lnTo>
                <a:lnTo>
                  <a:pt x="213169" y="1079500"/>
                </a:lnTo>
                <a:lnTo>
                  <a:pt x="245224" y="1003300"/>
                </a:lnTo>
                <a:lnTo>
                  <a:pt x="279374" y="939800"/>
                </a:lnTo>
                <a:lnTo>
                  <a:pt x="315709" y="876300"/>
                </a:lnTo>
                <a:lnTo>
                  <a:pt x="354152" y="800100"/>
                </a:lnTo>
                <a:lnTo>
                  <a:pt x="394665" y="736600"/>
                </a:lnTo>
                <a:lnTo>
                  <a:pt x="437184" y="673100"/>
                </a:lnTo>
                <a:lnTo>
                  <a:pt x="481710" y="609600"/>
                </a:lnTo>
                <a:lnTo>
                  <a:pt x="528231" y="558800"/>
                </a:lnTo>
                <a:lnTo>
                  <a:pt x="576643" y="495300"/>
                </a:lnTo>
                <a:lnTo>
                  <a:pt x="627062" y="444500"/>
                </a:lnTo>
                <a:lnTo>
                  <a:pt x="679284" y="381000"/>
                </a:lnTo>
                <a:lnTo>
                  <a:pt x="733323" y="330200"/>
                </a:lnTo>
                <a:lnTo>
                  <a:pt x="789203" y="279400"/>
                </a:lnTo>
                <a:lnTo>
                  <a:pt x="846988" y="228600"/>
                </a:lnTo>
                <a:lnTo>
                  <a:pt x="906424" y="177800"/>
                </a:lnTo>
                <a:lnTo>
                  <a:pt x="967638" y="127000"/>
                </a:lnTo>
                <a:lnTo>
                  <a:pt x="1030503" y="88900"/>
                </a:lnTo>
                <a:lnTo>
                  <a:pt x="1095019" y="38100"/>
                </a:lnTo>
                <a:lnTo>
                  <a:pt x="1161313" y="0"/>
                </a:lnTo>
                <a:close/>
              </a:path>
              <a:path w="4636135" h="4432300">
                <a:moveTo>
                  <a:pt x="3584570" y="59462"/>
                </a:moveTo>
                <a:lnTo>
                  <a:pt x="3577746" y="69666"/>
                </a:lnTo>
                <a:lnTo>
                  <a:pt x="3603904" y="88900"/>
                </a:lnTo>
                <a:lnTo>
                  <a:pt x="3666769" y="127000"/>
                </a:lnTo>
                <a:lnTo>
                  <a:pt x="3727983" y="177800"/>
                </a:lnTo>
                <a:lnTo>
                  <a:pt x="3787546" y="228600"/>
                </a:lnTo>
                <a:lnTo>
                  <a:pt x="3845331" y="279400"/>
                </a:lnTo>
                <a:lnTo>
                  <a:pt x="3901338" y="330200"/>
                </a:lnTo>
                <a:lnTo>
                  <a:pt x="3955440" y="381000"/>
                </a:lnTo>
                <a:lnTo>
                  <a:pt x="4007637" y="431800"/>
                </a:lnTo>
                <a:lnTo>
                  <a:pt x="4058056" y="495300"/>
                </a:lnTo>
                <a:lnTo>
                  <a:pt x="4106570" y="558800"/>
                </a:lnTo>
                <a:lnTo>
                  <a:pt x="4153179" y="609600"/>
                </a:lnTo>
                <a:lnTo>
                  <a:pt x="4197629" y="673100"/>
                </a:lnTo>
                <a:lnTo>
                  <a:pt x="4240301" y="736600"/>
                </a:lnTo>
                <a:lnTo>
                  <a:pt x="4280814" y="800100"/>
                </a:lnTo>
                <a:lnTo>
                  <a:pt x="4319295" y="876300"/>
                </a:lnTo>
                <a:lnTo>
                  <a:pt x="4355617" y="939800"/>
                </a:lnTo>
                <a:lnTo>
                  <a:pt x="4389907" y="1003300"/>
                </a:lnTo>
                <a:lnTo>
                  <a:pt x="4422038" y="1079500"/>
                </a:lnTo>
                <a:lnTo>
                  <a:pt x="4451883" y="1143000"/>
                </a:lnTo>
                <a:lnTo>
                  <a:pt x="4479569" y="1219200"/>
                </a:lnTo>
                <a:lnTo>
                  <a:pt x="4504969" y="1295400"/>
                </a:lnTo>
                <a:lnTo>
                  <a:pt x="4528210" y="1358900"/>
                </a:lnTo>
                <a:lnTo>
                  <a:pt x="4549038" y="1435100"/>
                </a:lnTo>
                <a:lnTo>
                  <a:pt x="4567580" y="1511300"/>
                </a:lnTo>
                <a:lnTo>
                  <a:pt x="4583836" y="1587500"/>
                </a:lnTo>
                <a:lnTo>
                  <a:pt x="4597425" y="1663700"/>
                </a:lnTo>
                <a:lnTo>
                  <a:pt x="4608855" y="1739900"/>
                </a:lnTo>
                <a:lnTo>
                  <a:pt x="4617618" y="1816100"/>
                </a:lnTo>
                <a:lnTo>
                  <a:pt x="4623968" y="1905000"/>
                </a:lnTo>
                <a:lnTo>
                  <a:pt x="4627778" y="1981200"/>
                </a:lnTo>
                <a:lnTo>
                  <a:pt x="4629175" y="2057400"/>
                </a:lnTo>
                <a:lnTo>
                  <a:pt x="4626127" y="2184400"/>
                </a:lnTo>
                <a:lnTo>
                  <a:pt x="4617237" y="2298700"/>
                </a:lnTo>
                <a:lnTo>
                  <a:pt x="4602505" y="2425700"/>
                </a:lnTo>
                <a:lnTo>
                  <a:pt x="4582185" y="2540000"/>
                </a:lnTo>
                <a:lnTo>
                  <a:pt x="4556404" y="2654300"/>
                </a:lnTo>
                <a:lnTo>
                  <a:pt x="4525162" y="2768600"/>
                </a:lnTo>
                <a:lnTo>
                  <a:pt x="4488840" y="2870200"/>
                </a:lnTo>
                <a:lnTo>
                  <a:pt x="4447438" y="2984500"/>
                </a:lnTo>
                <a:lnTo>
                  <a:pt x="4401210" y="3086100"/>
                </a:lnTo>
                <a:lnTo>
                  <a:pt x="4350156" y="3187700"/>
                </a:lnTo>
                <a:lnTo>
                  <a:pt x="4294403" y="3289300"/>
                </a:lnTo>
                <a:lnTo>
                  <a:pt x="4234332" y="3390900"/>
                </a:lnTo>
                <a:lnTo>
                  <a:pt x="4169816" y="3479800"/>
                </a:lnTo>
                <a:lnTo>
                  <a:pt x="4101236" y="3568700"/>
                </a:lnTo>
                <a:lnTo>
                  <a:pt x="4028592" y="3657600"/>
                </a:lnTo>
                <a:lnTo>
                  <a:pt x="3952138" y="3733800"/>
                </a:lnTo>
                <a:lnTo>
                  <a:pt x="3871874" y="3810000"/>
                </a:lnTo>
                <a:lnTo>
                  <a:pt x="3787927" y="3886200"/>
                </a:lnTo>
                <a:lnTo>
                  <a:pt x="3700551" y="3962400"/>
                </a:lnTo>
                <a:lnTo>
                  <a:pt x="3609873" y="4025900"/>
                </a:lnTo>
                <a:lnTo>
                  <a:pt x="3516147" y="4089400"/>
                </a:lnTo>
                <a:lnTo>
                  <a:pt x="3419373" y="4140200"/>
                </a:lnTo>
                <a:lnTo>
                  <a:pt x="3319678" y="4203700"/>
                </a:lnTo>
                <a:lnTo>
                  <a:pt x="3217316" y="4241800"/>
                </a:lnTo>
                <a:lnTo>
                  <a:pt x="3112414" y="4292600"/>
                </a:lnTo>
                <a:lnTo>
                  <a:pt x="3004972" y="4330700"/>
                </a:lnTo>
                <a:lnTo>
                  <a:pt x="2669692" y="4406900"/>
                </a:lnTo>
                <a:lnTo>
                  <a:pt x="2436520" y="4432300"/>
                </a:lnTo>
                <a:lnTo>
                  <a:pt x="2554757" y="4432300"/>
                </a:lnTo>
                <a:lnTo>
                  <a:pt x="2670835" y="4406900"/>
                </a:lnTo>
                <a:lnTo>
                  <a:pt x="2784881" y="4394200"/>
                </a:lnTo>
                <a:lnTo>
                  <a:pt x="2897022" y="4368800"/>
                </a:lnTo>
                <a:lnTo>
                  <a:pt x="3114700" y="4292600"/>
                </a:lnTo>
                <a:lnTo>
                  <a:pt x="3219983" y="4254500"/>
                </a:lnTo>
                <a:lnTo>
                  <a:pt x="3322726" y="4203700"/>
                </a:lnTo>
                <a:lnTo>
                  <a:pt x="3422675" y="4152900"/>
                </a:lnTo>
                <a:lnTo>
                  <a:pt x="3519576" y="4089400"/>
                </a:lnTo>
                <a:lnTo>
                  <a:pt x="3613683" y="4025900"/>
                </a:lnTo>
                <a:lnTo>
                  <a:pt x="3704615" y="3962400"/>
                </a:lnTo>
                <a:lnTo>
                  <a:pt x="3792118" y="3898900"/>
                </a:lnTo>
                <a:lnTo>
                  <a:pt x="3876192" y="3822700"/>
                </a:lnTo>
                <a:lnTo>
                  <a:pt x="3956710" y="3746500"/>
                </a:lnTo>
                <a:lnTo>
                  <a:pt x="4033418" y="3657600"/>
                </a:lnTo>
                <a:lnTo>
                  <a:pt x="4106316" y="3568700"/>
                </a:lnTo>
                <a:lnTo>
                  <a:pt x="4175023" y="3479800"/>
                </a:lnTo>
                <a:lnTo>
                  <a:pt x="4239666" y="3390900"/>
                </a:lnTo>
                <a:lnTo>
                  <a:pt x="4299991" y="3289300"/>
                </a:lnTo>
                <a:lnTo>
                  <a:pt x="4355744" y="3187700"/>
                </a:lnTo>
                <a:lnTo>
                  <a:pt x="4407052" y="3086100"/>
                </a:lnTo>
                <a:lnTo>
                  <a:pt x="4453407" y="2984500"/>
                </a:lnTo>
                <a:lnTo>
                  <a:pt x="4494809" y="2870200"/>
                </a:lnTo>
                <a:lnTo>
                  <a:pt x="4531258" y="2768600"/>
                </a:lnTo>
                <a:lnTo>
                  <a:pt x="4562500" y="2654300"/>
                </a:lnTo>
                <a:lnTo>
                  <a:pt x="4588408" y="2540000"/>
                </a:lnTo>
                <a:lnTo>
                  <a:pt x="4608855" y="2425700"/>
                </a:lnTo>
                <a:lnTo>
                  <a:pt x="4623587" y="2298700"/>
                </a:lnTo>
                <a:lnTo>
                  <a:pt x="4632477" y="2184400"/>
                </a:lnTo>
                <a:lnTo>
                  <a:pt x="4635525" y="2057400"/>
                </a:lnTo>
                <a:lnTo>
                  <a:pt x="4634128" y="1981200"/>
                </a:lnTo>
                <a:lnTo>
                  <a:pt x="4630318" y="1905000"/>
                </a:lnTo>
                <a:lnTo>
                  <a:pt x="4623968" y="1816100"/>
                </a:lnTo>
                <a:lnTo>
                  <a:pt x="4615078" y="1739900"/>
                </a:lnTo>
                <a:lnTo>
                  <a:pt x="4603775" y="1663700"/>
                </a:lnTo>
                <a:lnTo>
                  <a:pt x="4589932" y="1587500"/>
                </a:lnTo>
                <a:lnTo>
                  <a:pt x="4573803" y="1511300"/>
                </a:lnTo>
                <a:lnTo>
                  <a:pt x="4555134" y="1435100"/>
                </a:lnTo>
                <a:lnTo>
                  <a:pt x="4534306" y="1358900"/>
                </a:lnTo>
                <a:lnTo>
                  <a:pt x="4511065" y="1282700"/>
                </a:lnTo>
                <a:lnTo>
                  <a:pt x="4485538" y="1219200"/>
                </a:lnTo>
                <a:lnTo>
                  <a:pt x="4457852" y="1143000"/>
                </a:lnTo>
                <a:lnTo>
                  <a:pt x="4427753" y="1066800"/>
                </a:lnTo>
                <a:lnTo>
                  <a:pt x="4395622" y="1003300"/>
                </a:lnTo>
                <a:lnTo>
                  <a:pt x="4361205" y="939800"/>
                </a:lnTo>
                <a:lnTo>
                  <a:pt x="4324883" y="863600"/>
                </a:lnTo>
                <a:lnTo>
                  <a:pt x="4286148" y="800100"/>
                </a:lnTo>
                <a:lnTo>
                  <a:pt x="4245508" y="736600"/>
                </a:lnTo>
                <a:lnTo>
                  <a:pt x="4202836" y="673100"/>
                </a:lnTo>
                <a:lnTo>
                  <a:pt x="4158259" y="609600"/>
                </a:lnTo>
                <a:lnTo>
                  <a:pt x="4111523" y="546100"/>
                </a:lnTo>
                <a:lnTo>
                  <a:pt x="4062882" y="495300"/>
                </a:lnTo>
                <a:lnTo>
                  <a:pt x="4012209" y="431800"/>
                </a:lnTo>
                <a:lnTo>
                  <a:pt x="3959885" y="381000"/>
                </a:lnTo>
                <a:lnTo>
                  <a:pt x="3905656" y="317500"/>
                </a:lnTo>
                <a:lnTo>
                  <a:pt x="3849395" y="266700"/>
                </a:lnTo>
                <a:lnTo>
                  <a:pt x="3791610" y="215900"/>
                </a:lnTo>
                <a:lnTo>
                  <a:pt x="3731793" y="165100"/>
                </a:lnTo>
                <a:lnTo>
                  <a:pt x="3670452" y="127000"/>
                </a:lnTo>
                <a:lnTo>
                  <a:pt x="3607333" y="76200"/>
                </a:lnTo>
                <a:lnTo>
                  <a:pt x="3584570" y="59462"/>
                </a:lnTo>
                <a:close/>
              </a:path>
              <a:path w="4636135" h="4432300">
                <a:moveTo>
                  <a:pt x="3474491" y="0"/>
                </a:moveTo>
                <a:lnTo>
                  <a:pt x="3547897" y="114300"/>
                </a:lnTo>
                <a:lnTo>
                  <a:pt x="3577746" y="69666"/>
                </a:lnTo>
                <a:lnTo>
                  <a:pt x="3569360" y="63500"/>
                </a:lnTo>
                <a:lnTo>
                  <a:pt x="3568471" y="63500"/>
                </a:lnTo>
                <a:lnTo>
                  <a:pt x="3569360" y="50800"/>
                </a:lnTo>
                <a:lnTo>
                  <a:pt x="3590363" y="50800"/>
                </a:lnTo>
                <a:lnTo>
                  <a:pt x="3615842" y="12700"/>
                </a:lnTo>
                <a:lnTo>
                  <a:pt x="3474491" y="0"/>
                </a:lnTo>
                <a:close/>
              </a:path>
              <a:path w="4636135" h="4432300">
                <a:moveTo>
                  <a:pt x="3572789" y="50800"/>
                </a:moveTo>
                <a:lnTo>
                  <a:pt x="3569360" y="50800"/>
                </a:lnTo>
                <a:lnTo>
                  <a:pt x="3568471" y="63500"/>
                </a:lnTo>
                <a:lnTo>
                  <a:pt x="3569360" y="63500"/>
                </a:lnTo>
                <a:lnTo>
                  <a:pt x="3577746" y="69666"/>
                </a:lnTo>
                <a:lnTo>
                  <a:pt x="3584570" y="59462"/>
                </a:lnTo>
                <a:lnTo>
                  <a:pt x="3572789" y="50800"/>
                </a:lnTo>
                <a:close/>
              </a:path>
              <a:path w="4636135" h="4432300">
                <a:moveTo>
                  <a:pt x="3590363" y="50800"/>
                </a:moveTo>
                <a:lnTo>
                  <a:pt x="3572789" y="50800"/>
                </a:lnTo>
                <a:lnTo>
                  <a:pt x="3584570" y="59462"/>
                </a:lnTo>
                <a:lnTo>
                  <a:pt x="3590363" y="50800"/>
                </a:lnTo>
                <a:close/>
              </a:path>
            </a:pathLst>
          </a:custGeom>
          <a:solidFill>
            <a:srgbClr val="BABBBB"/>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 name="object 6"/>
          <p:cNvSpPr/>
          <p:nvPr/>
        </p:nvSpPr>
        <p:spPr>
          <a:xfrm>
            <a:off x="1188053" y="4576572"/>
            <a:ext cx="342900" cy="342900"/>
          </a:xfrm>
          <a:custGeom>
            <a:avLst/>
            <a:gdLst/>
            <a:ahLst/>
            <a:cxnLst/>
            <a:rect l="l" t="t" r="r" b="b"/>
            <a:pathLst>
              <a:path w="457200" h="457200">
                <a:moveTo>
                  <a:pt x="228599" y="0"/>
                </a:moveTo>
                <a:lnTo>
                  <a:pt x="173669" y="6644"/>
                </a:lnTo>
                <a:lnTo>
                  <a:pt x="123551" y="25518"/>
                </a:lnTo>
                <a:lnTo>
                  <a:pt x="79835" y="55032"/>
                </a:lnTo>
                <a:lnTo>
                  <a:pt x="44110" y="93597"/>
                </a:lnTo>
                <a:lnTo>
                  <a:pt x="17966" y="139624"/>
                </a:lnTo>
                <a:lnTo>
                  <a:pt x="2992" y="191523"/>
                </a:lnTo>
                <a:lnTo>
                  <a:pt x="0" y="228599"/>
                </a:lnTo>
                <a:lnTo>
                  <a:pt x="757" y="247346"/>
                </a:lnTo>
                <a:lnTo>
                  <a:pt x="11655" y="300849"/>
                </a:lnTo>
                <a:lnTo>
                  <a:pt x="34252" y="349010"/>
                </a:lnTo>
                <a:lnTo>
                  <a:pt x="66960" y="390239"/>
                </a:lnTo>
                <a:lnTo>
                  <a:pt x="108189" y="422947"/>
                </a:lnTo>
                <a:lnTo>
                  <a:pt x="156350" y="445544"/>
                </a:lnTo>
                <a:lnTo>
                  <a:pt x="209853" y="456442"/>
                </a:lnTo>
                <a:lnTo>
                  <a:pt x="228599" y="457199"/>
                </a:lnTo>
                <a:lnTo>
                  <a:pt x="247346" y="456442"/>
                </a:lnTo>
                <a:lnTo>
                  <a:pt x="300849" y="445544"/>
                </a:lnTo>
                <a:lnTo>
                  <a:pt x="349010" y="422947"/>
                </a:lnTo>
                <a:lnTo>
                  <a:pt x="390239" y="390239"/>
                </a:lnTo>
                <a:lnTo>
                  <a:pt x="422947" y="349010"/>
                </a:lnTo>
                <a:lnTo>
                  <a:pt x="445544" y="300849"/>
                </a:lnTo>
                <a:lnTo>
                  <a:pt x="456442" y="247346"/>
                </a:lnTo>
                <a:lnTo>
                  <a:pt x="457199" y="228599"/>
                </a:lnTo>
                <a:lnTo>
                  <a:pt x="456442" y="209853"/>
                </a:lnTo>
                <a:lnTo>
                  <a:pt x="445544" y="156350"/>
                </a:lnTo>
                <a:lnTo>
                  <a:pt x="422947" y="108189"/>
                </a:lnTo>
                <a:lnTo>
                  <a:pt x="390239" y="66960"/>
                </a:lnTo>
                <a:lnTo>
                  <a:pt x="349010" y="34252"/>
                </a:lnTo>
                <a:lnTo>
                  <a:pt x="300849" y="11655"/>
                </a:lnTo>
                <a:lnTo>
                  <a:pt x="247346" y="757"/>
                </a:lnTo>
                <a:lnTo>
                  <a:pt x="228599" y="0"/>
                </a:lnTo>
                <a:close/>
              </a:path>
            </a:pathLst>
          </a:custGeom>
          <a:solidFill>
            <a:srgbClr val="C7C8C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 name="object 7"/>
          <p:cNvSpPr txBox="1"/>
          <p:nvPr/>
        </p:nvSpPr>
        <p:spPr>
          <a:xfrm>
            <a:off x="1307401" y="4681400"/>
            <a:ext cx="104299" cy="161583"/>
          </a:xfrm>
          <a:prstGeom prst="rect">
            <a:avLst/>
          </a:prstGeom>
        </p:spPr>
        <p:txBody>
          <a:bodyPr vert="horz" wrap="square" lIns="0" tIns="0" rIns="0" bIns="0" rtlCol="0">
            <a:spAutoFit/>
          </a:bodyPr>
          <a:lstStyle/>
          <a:p>
            <a:pPr marL="9525"/>
            <a:r>
              <a:rPr sz="1050" dirty="0">
                <a:latin typeface="標楷體" panose="03000509000000000000" pitchFamily="65" charset="-120"/>
                <a:ea typeface="標楷體" panose="03000509000000000000" pitchFamily="65" charset="-120"/>
                <a:cs typeface="Verdana"/>
              </a:rPr>
              <a:t>3</a:t>
            </a:r>
            <a:endParaRPr sz="1050">
              <a:latin typeface="標楷體" panose="03000509000000000000" pitchFamily="65" charset="-120"/>
              <a:ea typeface="標楷體" panose="03000509000000000000" pitchFamily="65" charset="-120"/>
              <a:cs typeface="Verdana"/>
            </a:endParaRPr>
          </a:p>
        </p:txBody>
      </p:sp>
      <p:sp>
        <p:nvSpPr>
          <p:cNvPr id="8" name="object 8"/>
          <p:cNvSpPr txBox="1"/>
          <p:nvPr/>
        </p:nvSpPr>
        <p:spPr>
          <a:xfrm>
            <a:off x="1215962" y="3734995"/>
            <a:ext cx="1864995" cy="387286"/>
          </a:xfrm>
          <a:prstGeom prst="rect">
            <a:avLst/>
          </a:prstGeom>
        </p:spPr>
        <p:txBody>
          <a:bodyPr vert="horz" wrap="square" lIns="0" tIns="0" rIns="0" bIns="0" rtlCol="0">
            <a:spAutoFit/>
          </a:bodyPr>
          <a:lstStyle/>
          <a:p>
            <a:pPr algn="ctr">
              <a:lnSpc>
                <a:spcPct val="100000"/>
              </a:lnSpc>
            </a:pPr>
            <a:r>
              <a:rPr sz="1050" spc="-4" dirty="0">
                <a:latin typeface="標楷體" panose="03000509000000000000" pitchFamily="65" charset="-120"/>
                <a:ea typeface="標楷體" panose="03000509000000000000" pitchFamily="65" charset="-120"/>
                <a:cs typeface="Verdana"/>
              </a:rPr>
              <a:t>2022</a:t>
            </a:r>
            <a:endParaRPr sz="1050">
              <a:latin typeface="標楷體" panose="03000509000000000000" pitchFamily="65" charset="-120"/>
              <a:ea typeface="標楷體" panose="03000509000000000000" pitchFamily="65" charset="-120"/>
              <a:cs typeface="Verdana"/>
            </a:endParaRPr>
          </a:p>
          <a:p>
            <a:pPr algn="ctr">
              <a:spcBef>
                <a:spcPts val="465"/>
              </a:spcBef>
            </a:pPr>
            <a:r>
              <a:rPr sz="1050" dirty="0">
                <a:latin typeface="標楷體" panose="03000509000000000000" pitchFamily="65" charset="-120"/>
                <a:ea typeface="標楷體" panose="03000509000000000000" pitchFamily="65" charset="-120"/>
                <a:cs typeface="Verdana"/>
              </a:rPr>
              <a:t>Na</a:t>
            </a:r>
            <a:r>
              <a:rPr sz="1050" spc="-8" dirty="0">
                <a:latin typeface="標楷體" panose="03000509000000000000" pitchFamily="65" charset="-120"/>
                <a:ea typeface="標楷體" panose="03000509000000000000" pitchFamily="65" charset="-120"/>
                <a:cs typeface="Verdana"/>
              </a:rPr>
              <a:t>t</a:t>
            </a:r>
            <a:r>
              <a:rPr sz="1050" spc="4"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on</a:t>
            </a:r>
            <a:r>
              <a:rPr sz="1050" spc="-4" dirty="0">
                <a:latin typeface="標楷體" panose="03000509000000000000" pitchFamily="65" charset="-120"/>
                <a:ea typeface="標楷體" panose="03000509000000000000" pitchFamily="65" charset="-120"/>
                <a:cs typeface="Verdana"/>
              </a:rPr>
              <a:t>a</a:t>
            </a:r>
            <a:r>
              <a:rPr sz="1050" dirty="0">
                <a:latin typeface="標楷體" panose="03000509000000000000" pitchFamily="65" charset="-120"/>
                <a:ea typeface="標楷體" panose="03000509000000000000" pitchFamily="65" charset="-120"/>
                <a:cs typeface="Verdana"/>
              </a:rPr>
              <a:t>l</a:t>
            </a:r>
            <a:r>
              <a:rPr sz="1050" spc="-19" dirty="0">
                <a:latin typeface="標楷體" panose="03000509000000000000" pitchFamily="65" charset="-120"/>
                <a:ea typeface="標楷體" panose="03000509000000000000" pitchFamily="65" charset="-120"/>
                <a:cs typeface="Verdana"/>
              </a:rPr>
              <a:t> </a:t>
            </a:r>
            <a:r>
              <a:rPr sz="1050" spc="-4" dirty="0">
                <a:latin typeface="標楷體" panose="03000509000000000000" pitchFamily="65" charset="-120"/>
                <a:ea typeface="標楷體" panose="03000509000000000000" pitchFamily="65" charset="-120"/>
                <a:cs typeface="Verdana"/>
              </a:rPr>
              <a:t>Cyb</a:t>
            </a:r>
            <a:r>
              <a:rPr sz="1050" spc="4" dirty="0">
                <a:latin typeface="標楷體" panose="03000509000000000000" pitchFamily="65" charset="-120"/>
                <a:ea typeface="標楷體" panose="03000509000000000000" pitchFamily="65" charset="-120"/>
                <a:cs typeface="Verdana"/>
              </a:rPr>
              <a:t>e</a:t>
            </a:r>
            <a:r>
              <a:rPr sz="1050" dirty="0">
                <a:latin typeface="標楷體" panose="03000509000000000000" pitchFamily="65" charset="-120"/>
                <a:ea typeface="標楷體" panose="03000509000000000000" pitchFamily="65" charset="-120"/>
                <a:cs typeface="Verdana"/>
              </a:rPr>
              <a:t>rsecur</a:t>
            </a:r>
            <a:r>
              <a:rPr sz="1050" spc="4" dirty="0">
                <a:latin typeface="標楷體" panose="03000509000000000000" pitchFamily="65" charset="-120"/>
                <a:ea typeface="標楷體" panose="03000509000000000000" pitchFamily="65" charset="-120"/>
                <a:cs typeface="Verdana"/>
              </a:rPr>
              <a:t>i</a:t>
            </a:r>
            <a:r>
              <a:rPr sz="1050" spc="-11" dirty="0">
                <a:latin typeface="標楷體" panose="03000509000000000000" pitchFamily="65" charset="-120"/>
                <a:ea typeface="標楷體" panose="03000509000000000000" pitchFamily="65" charset="-120"/>
                <a:cs typeface="Verdana"/>
              </a:rPr>
              <a:t>t</a:t>
            </a:r>
            <a:r>
              <a:rPr sz="1050" dirty="0">
                <a:latin typeface="標楷體" panose="03000509000000000000" pitchFamily="65" charset="-120"/>
                <a:ea typeface="標楷體" panose="03000509000000000000" pitchFamily="65" charset="-120"/>
                <a:cs typeface="Verdana"/>
              </a:rPr>
              <a:t>y</a:t>
            </a:r>
            <a:r>
              <a:rPr sz="1050" spc="-4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Verdana"/>
              </a:rPr>
              <a:t>P</a:t>
            </a:r>
            <a:r>
              <a:rPr sz="1050" spc="4" dirty="0">
                <a:latin typeface="標楷體" panose="03000509000000000000" pitchFamily="65" charset="-120"/>
                <a:ea typeface="標楷體" panose="03000509000000000000" pitchFamily="65" charset="-120"/>
                <a:cs typeface="Verdana"/>
              </a:rPr>
              <a:t>l</a:t>
            </a:r>
            <a:r>
              <a:rPr sz="1050" dirty="0">
                <a:latin typeface="標楷體" panose="03000509000000000000" pitchFamily="65" charset="-120"/>
                <a:ea typeface="標楷體" panose="03000509000000000000" pitchFamily="65" charset="-120"/>
                <a:cs typeface="Verdana"/>
              </a:rPr>
              <a:t>an</a:t>
            </a:r>
            <a:endParaRPr sz="1050">
              <a:latin typeface="標楷體" panose="03000509000000000000" pitchFamily="65" charset="-120"/>
              <a:ea typeface="標楷體" panose="03000509000000000000" pitchFamily="65" charset="-120"/>
              <a:cs typeface="Verdana"/>
            </a:endParaRPr>
          </a:p>
        </p:txBody>
      </p:sp>
      <p:sp>
        <p:nvSpPr>
          <p:cNvPr id="9" name="object 9"/>
          <p:cNvSpPr/>
          <p:nvPr/>
        </p:nvSpPr>
        <p:spPr>
          <a:xfrm>
            <a:off x="1985200" y="2576703"/>
            <a:ext cx="342900" cy="342900"/>
          </a:xfrm>
          <a:custGeom>
            <a:avLst/>
            <a:gdLst/>
            <a:ahLst/>
            <a:cxnLst/>
            <a:rect l="l" t="t" r="r" b="b"/>
            <a:pathLst>
              <a:path w="457200" h="457200">
                <a:moveTo>
                  <a:pt x="228600" y="0"/>
                </a:moveTo>
                <a:lnTo>
                  <a:pt x="173669" y="6644"/>
                </a:lnTo>
                <a:lnTo>
                  <a:pt x="123551" y="25518"/>
                </a:lnTo>
                <a:lnTo>
                  <a:pt x="79835" y="55032"/>
                </a:lnTo>
                <a:lnTo>
                  <a:pt x="44110" y="93597"/>
                </a:lnTo>
                <a:lnTo>
                  <a:pt x="17966" y="139624"/>
                </a:lnTo>
                <a:lnTo>
                  <a:pt x="2992" y="191523"/>
                </a:lnTo>
                <a:lnTo>
                  <a:pt x="0" y="228600"/>
                </a:lnTo>
                <a:lnTo>
                  <a:pt x="757" y="247364"/>
                </a:lnTo>
                <a:lnTo>
                  <a:pt x="11655" y="300898"/>
                </a:lnTo>
                <a:lnTo>
                  <a:pt x="34252" y="349066"/>
                </a:lnTo>
                <a:lnTo>
                  <a:pt x="66960" y="390286"/>
                </a:lnTo>
                <a:lnTo>
                  <a:pt x="108189" y="422977"/>
                </a:lnTo>
                <a:lnTo>
                  <a:pt x="156350" y="445556"/>
                </a:lnTo>
                <a:lnTo>
                  <a:pt x="209853" y="456443"/>
                </a:lnTo>
                <a:lnTo>
                  <a:pt x="228600" y="457200"/>
                </a:lnTo>
                <a:lnTo>
                  <a:pt x="247346" y="456443"/>
                </a:lnTo>
                <a:lnTo>
                  <a:pt x="300849" y="445556"/>
                </a:lnTo>
                <a:lnTo>
                  <a:pt x="349010" y="422977"/>
                </a:lnTo>
                <a:lnTo>
                  <a:pt x="390239" y="390286"/>
                </a:lnTo>
                <a:lnTo>
                  <a:pt x="422947" y="349066"/>
                </a:lnTo>
                <a:lnTo>
                  <a:pt x="445544" y="300898"/>
                </a:lnTo>
                <a:lnTo>
                  <a:pt x="456442" y="247364"/>
                </a:lnTo>
                <a:lnTo>
                  <a:pt x="457200" y="228600"/>
                </a:lnTo>
                <a:lnTo>
                  <a:pt x="456442" y="209853"/>
                </a:lnTo>
                <a:lnTo>
                  <a:pt x="445544" y="156350"/>
                </a:lnTo>
                <a:lnTo>
                  <a:pt x="422947" y="108189"/>
                </a:lnTo>
                <a:lnTo>
                  <a:pt x="390239" y="66960"/>
                </a:lnTo>
                <a:lnTo>
                  <a:pt x="349010" y="34252"/>
                </a:lnTo>
                <a:lnTo>
                  <a:pt x="300849" y="11655"/>
                </a:lnTo>
                <a:lnTo>
                  <a:pt x="247346" y="757"/>
                </a:lnTo>
                <a:lnTo>
                  <a:pt x="228600" y="0"/>
                </a:lnTo>
                <a:close/>
              </a:path>
            </a:pathLst>
          </a:custGeom>
          <a:solidFill>
            <a:srgbClr val="85BB2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 name="object 10"/>
          <p:cNvSpPr txBox="1"/>
          <p:nvPr/>
        </p:nvSpPr>
        <p:spPr>
          <a:xfrm>
            <a:off x="2104548" y="2680961"/>
            <a:ext cx="104299" cy="161583"/>
          </a:xfrm>
          <a:prstGeom prst="rect">
            <a:avLst/>
          </a:prstGeom>
        </p:spPr>
        <p:txBody>
          <a:bodyPr vert="horz" wrap="square" lIns="0" tIns="0" rIns="0" bIns="0" rtlCol="0">
            <a:spAutoFit/>
          </a:bodyPr>
          <a:lstStyle/>
          <a:p>
            <a:pPr marL="9525"/>
            <a:r>
              <a:rPr sz="1050" dirty="0">
                <a:latin typeface="標楷體" panose="03000509000000000000" pitchFamily="65" charset="-120"/>
                <a:ea typeface="標楷體" panose="03000509000000000000" pitchFamily="65" charset="-120"/>
                <a:cs typeface="Verdana"/>
              </a:rPr>
              <a:t>1</a:t>
            </a:r>
            <a:endParaRPr sz="1050">
              <a:latin typeface="標楷體" panose="03000509000000000000" pitchFamily="65" charset="-120"/>
              <a:ea typeface="標楷體" panose="03000509000000000000" pitchFamily="65" charset="-120"/>
              <a:cs typeface="Verdana"/>
            </a:endParaRPr>
          </a:p>
        </p:txBody>
      </p:sp>
      <p:sp>
        <p:nvSpPr>
          <p:cNvPr id="11" name="object 11"/>
          <p:cNvSpPr/>
          <p:nvPr/>
        </p:nvSpPr>
        <p:spPr>
          <a:xfrm>
            <a:off x="820778" y="3342322"/>
            <a:ext cx="342900" cy="342900"/>
          </a:xfrm>
          <a:custGeom>
            <a:avLst/>
            <a:gdLst/>
            <a:ahLst/>
            <a:cxnLst/>
            <a:rect l="l" t="t" r="r" b="b"/>
            <a:pathLst>
              <a:path w="457200" h="457200">
                <a:moveTo>
                  <a:pt x="228587" y="0"/>
                </a:moveTo>
                <a:lnTo>
                  <a:pt x="173657" y="6644"/>
                </a:lnTo>
                <a:lnTo>
                  <a:pt x="123541" y="25518"/>
                </a:lnTo>
                <a:lnTo>
                  <a:pt x="79828" y="55032"/>
                </a:lnTo>
                <a:lnTo>
                  <a:pt x="44106" y="93597"/>
                </a:lnTo>
                <a:lnTo>
                  <a:pt x="17964" y="139624"/>
                </a:lnTo>
                <a:lnTo>
                  <a:pt x="2992" y="191523"/>
                </a:lnTo>
                <a:lnTo>
                  <a:pt x="0" y="228600"/>
                </a:lnTo>
                <a:lnTo>
                  <a:pt x="757" y="247346"/>
                </a:lnTo>
                <a:lnTo>
                  <a:pt x="11654" y="300849"/>
                </a:lnTo>
                <a:lnTo>
                  <a:pt x="34249" y="349010"/>
                </a:lnTo>
                <a:lnTo>
                  <a:pt x="66954" y="390239"/>
                </a:lnTo>
                <a:lnTo>
                  <a:pt x="108180" y="422947"/>
                </a:lnTo>
                <a:lnTo>
                  <a:pt x="156338" y="445544"/>
                </a:lnTo>
                <a:lnTo>
                  <a:pt x="209840" y="456442"/>
                </a:lnTo>
                <a:lnTo>
                  <a:pt x="228587" y="457200"/>
                </a:lnTo>
                <a:lnTo>
                  <a:pt x="247334" y="456442"/>
                </a:lnTo>
                <a:lnTo>
                  <a:pt x="300837" y="445544"/>
                </a:lnTo>
                <a:lnTo>
                  <a:pt x="348997" y="422947"/>
                </a:lnTo>
                <a:lnTo>
                  <a:pt x="390226" y="390239"/>
                </a:lnTo>
                <a:lnTo>
                  <a:pt x="422934" y="349010"/>
                </a:lnTo>
                <a:lnTo>
                  <a:pt x="445531" y="300849"/>
                </a:lnTo>
                <a:lnTo>
                  <a:pt x="456429" y="247346"/>
                </a:lnTo>
                <a:lnTo>
                  <a:pt x="457187" y="228600"/>
                </a:lnTo>
                <a:lnTo>
                  <a:pt x="456429" y="209853"/>
                </a:lnTo>
                <a:lnTo>
                  <a:pt x="445531" y="156350"/>
                </a:lnTo>
                <a:lnTo>
                  <a:pt x="422934" y="108189"/>
                </a:lnTo>
                <a:lnTo>
                  <a:pt x="390226" y="66960"/>
                </a:lnTo>
                <a:lnTo>
                  <a:pt x="348997" y="34252"/>
                </a:lnTo>
                <a:lnTo>
                  <a:pt x="300837" y="11655"/>
                </a:lnTo>
                <a:lnTo>
                  <a:pt x="247334" y="757"/>
                </a:lnTo>
                <a:lnTo>
                  <a:pt x="228587"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 name="object 12"/>
          <p:cNvSpPr txBox="1"/>
          <p:nvPr/>
        </p:nvSpPr>
        <p:spPr>
          <a:xfrm>
            <a:off x="940080" y="3446674"/>
            <a:ext cx="104299" cy="161583"/>
          </a:xfrm>
          <a:prstGeom prst="rect">
            <a:avLst/>
          </a:prstGeom>
        </p:spPr>
        <p:txBody>
          <a:bodyPr vert="horz" wrap="square" lIns="0" tIns="0" rIns="0" bIns="0" rtlCol="0">
            <a:spAutoFit/>
          </a:bodyPr>
          <a:lstStyle/>
          <a:p>
            <a:pPr marL="9525"/>
            <a:r>
              <a:rPr sz="1050" dirty="0">
                <a:solidFill>
                  <a:srgbClr val="FFFFFF"/>
                </a:solidFill>
                <a:latin typeface="標楷體" panose="03000509000000000000" pitchFamily="65" charset="-120"/>
                <a:ea typeface="標楷體" panose="03000509000000000000" pitchFamily="65" charset="-120"/>
                <a:cs typeface="Verdana"/>
              </a:rPr>
              <a:t>2</a:t>
            </a:r>
            <a:endParaRPr sz="1050">
              <a:latin typeface="標楷體" panose="03000509000000000000" pitchFamily="65" charset="-120"/>
              <a:ea typeface="標楷體" panose="03000509000000000000" pitchFamily="65" charset="-120"/>
              <a:cs typeface="Verdana"/>
            </a:endParaRPr>
          </a:p>
        </p:txBody>
      </p:sp>
      <p:sp>
        <p:nvSpPr>
          <p:cNvPr id="13" name="object 13"/>
          <p:cNvSpPr/>
          <p:nvPr/>
        </p:nvSpPr>
        <p:spPr>
          <a:xfrm>
            <a:off x="2830353" y="4576572"/>
            <a:ext cx="342900" cy="342900"/>
          </a:xfrm>
          <a:custGeom>
            <a:avLst/>
            <a:gdLst/>
            <a:ahLst/>
            <a:cxnLst/>
            <a:rect l="l" t="t" r="r" b="b"/>
            <a:pathLst>
              <a:path w="457200" h="457200">
                <a:moveTo>
                  <a:pt x="228600" y="0"/>
                </a:moveTo>
                <a:lnTo>
                  <a:pt x="173669" y="6644"/>
                </a:lnTo>
                <a:lnTo>
                  <a:pt x="123551" y="25518"/>
                </a:lnTo>
                <a:lnTo>
                  <a:pt x="79835" y="55032"/>
                </a:lnTo>
                <a:lnTo>
                  <a:pt x="44110" y="93597"/>
                </a:lnTo>
                <a:lnTo>
                  <a:pt x="17966" y="139624"/>
                </a:lnTo>
                <a:lnTo>
                  <a:pt x="2992" y="191523"/>
                </a:lnTo>
                <a:lnTo>
                  <a:pt x="0" y="228599"/>
                </a:lnTo>
                <a:lnTo>
                  <a:pt x="757" y="247346"/>
                </a:lnTo>
                <a:lnTo>
                  <a:pt x="11655" y="300849"/>
                </a:lnTo>
                <a:lnTo>
                  <a:pt x="34252" y="349010"/>
                </a:lnTo>
                <a:lnTo>
                  <a:pt x="66960" y="390239"/>
                </a:lnTo>
                <a:lnTo>
                  <a:pt x="108189" y="422947"/>
                </a:lnTo>
                <a:lnTo>
                  <a:pt x="156350" y="445544"/>
                </a:lnTo>
                <a:lnTo>
                  <a:pt x="209853" y="456442"/>
                </a:lnTo>
                <a:lnTo>
                  <a:pt x="228600" y="457199"/>
                </a:lnTo>
                <a:lnTo>
                  <a:pt x="247346" y="456442"/>
                </a:lnTo>
                <a:lnTo>
                  <a:pt x="300849" y="445544"/>
                </a:lnTo>
                <a:lnTo>
                  <a:pt x="349010" y="422947"/>
                </a:lnTo>
                <a:lnTo>
                  <a:pt x="390239" y="390239"/>
                </a:lnTo>
                <a:lnTo>
                  <a:pt x="422947" y="349010"/>
                </a:lnTo>
                <a:lnTo>
                  <a:pt x="445544" y="300849"/>
                </a:lnTo>
                <a:lnTo>
                  <a:pt x="456442" y="247346"/>
                </a:lnTo>
                <a:lnTo>
                  <a:pt x="457200" y="228599"/>
                </a:lnTo>
                <a:lnTo>
                  <a:pt x="456442" y="209853"/>
                </a:lnTo>
                <a:lnTo>
                  <a:pt x="445544" y="156350"/>
                </a:lnTo>
                <a:lnTo>
                  <a:pt x="422947" y="108189"/>
                </a:lnTo>
                <a:lnTo>
                  <a:pt x="390239" y="66960"/>
                </a:lnTo>
                <a:lnTo>
                  <a:pt x="349010" y="34252"/>
                </a:lnTo>
                <a:lnTo>
                  <a:pt x="300849" y="11655"/>
                </a:lnTo>
                <a:lnTo>
                  <a:pt x="247346" y="757"/>
                </a:lnTo>
                <a:lnTo>
                  <a:pt x="228600" y="0"/>
                </a:lnTo>
                <a:close/>
              </a:path>
            </a:pathLst>
          </a:custGeom>
          <a:solidFill>
            <a:srgbClr val="585858"/>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 name="object 14"/>
          <p:cNvSpPr txBox="1"/>
          <p:nvPr/>
        </p:nvSpPr>
        <p:spPr>
          <a:xfrm>
            <a:off x="2949893" y="4681400"/>
            <a:ext cx="104299" cy="161583"/>
          </a:xfrm>
          <a:prstGeom prst="rect">
            <a:avLst/>
          </a:prstGeom>
        </p:spPr>
        <p:txBody>
          <a:bodyPr vert="horz" wrap="square" lIns="0" tIns="0" rIns="0" bIns="0" rtlCol="0">
            <a:spAutoFit/>
          </a:bodyPr>
          <a:lstStyle/>
          <a:p>
            <a:pPr marL="9525"/>
            <a:r>
              <a:rPr sz="1050" dirty="0">
                <a:solidFill>
                  <a:srgbClr val="FFFFFF"/>
                </a:solidFill>
                <a:latin typeface="標楷體" panose="03000509000000000000" pitchFamily="65" charset="-120"/>
                <a:ea typeface="標楷體" panose="03000509000000000000" pitchFamily="65" charset="-120"/>
                <a:cs typeface="Verdana"/>
              </a:rPr>
              <a:t>4</a:t>
            </a:r>
            <a:endParaRPr sz="1050">
              <a:latin typeface="標楷體" panose="03000509000000000000" pitchFamily="65" charset="-120"/>
              <a:ea typeface="標楷體" panose="03000509000000000000" pitchFamily="65" charset="-120"/>
              <a:cs typeface="Verdana"/>
            </a:endParaRPr>
          </a:p>
        </p:txBody>
      </p:sp>
      <p:sp>
        <p:nvSpPr>
          <p:cNvPr id="15" name="object 15"/>
          <p:cNvSpPr/>
          <p:nvPr/>
        </p:nvSpPr>
        <p:spPr>
          <a:xfrm>
            <a:off x="3190113" y="3342322"/>
            <a:ext cx="342900" cy="342900"/>
          </a:xfrm>
          <a:custGeom>
            <a:avLst/>
            <a:gdLst/>
            <a:ahLst/>
            <a:cxnLst/>
            <a:rect l="l" t="t" r="r" b="b"/>
            <a:pathLst>
              <a:path w="457200" h="457200">
                <a:moveTo>
                  <a:pt x="228600" y="0"/>
                </a:moveTo>
                <a:lnTo>
                  <a:pt x="173669" y="6644"/>
                </a:lnTo>
                <a:lnTo>
                  <a:pt x="123551" y="25518"/>
                </a:lnTo>
                <a:lnTo>
                  <a:pt x="79835" y="55032"/>
                </a:lnTo>
                <a:lnTo>
                  <a:pt x="44110" y="93597"/>
                </a:lnTo>
                <a:lnTo>
                  <a:pt x="17966" y="139624"/>
                </a:lnTo>
                <a:lnTo>
                  <a:pt x="2992" y="191523"/>
                </a:lnTo>
                <a:lnTo>
                  <a:pt x="0" y="228600"/>
                </a:lnTo>
                <a:lnTo>
                  <a:pt x="757" y="247346"/>
                </a:lnTo>
                <a:lnTo>
                  <a:pt x="11655" y="300849"/>
                </a:lnTo>
                <a:lnTo>
                  <a:pt x="34252" y="349010"/>
                </a:lnTo>
                <a:lnTo>
                  <a:pt x="66960" y="390239"/>
                </a:lnTo>
                <a:lnTo>
                  <a:pt x="108189" y="422947"/>
                </a:lnTo>
                <a:lnTo>
                  <a:pt x="156350" y="445544"/>
                </a:lnTo>
                <a:lnTo>
                  <a:pt x="209853" y="456442"/>
                </a:lnTo>
                <a:lnTo>
                  <a:pt x="228600" y="457200"/>
                </a:lnTo>
                <a:lnTo>
                  <a:pt x="247346" y="456442"/>
                </a:lnTo>
                <a:lnTo>
                  <a:pt x="300849" y="445544"/>
                </a:lnTo>
                <a:lnTo>
                  <a:pt x="349010" y="422947"/>
                </a:lnTo>
                <a:lnTo>
                  <a:pt x="390239" y="390239"/>
                </a:lnTo>
                <a:lnTo>
                  <a:pt x="422947" y="349010"/>
                </a:lnTo>
                <a:lnTo>
                  <a:pt x="445544" y="300849"/>
                </a:lnTo>
                <a:lnTo>
                  <a:pt x="456442" y="247346"/>
                </a:lnTo>
                <a:lnTo>
                  <a:pt x="457200" y="228600"/>
                </a:lnTo>
                <a:lnTo>
                  <a:pt x="456442" y="209853"/>
                </a:lnTo>
                <a:lnTo>
                  <a:pt x="445544" y="156350"/>
                </a:lnTo>
                <a:lnTo>
                  <a:pt x="422947" y="108189"/>
                </a:lnTo>
                <a:lnTo>
                  <a:pt x="390239" y="66960"/>
                </a:lnTo>
                <a:lnTo>
                  <a:pt x="349010" y="34252"/>
                </a:lnTo>
                <a:lnTo>
                  <a:pt x="300849" y="11655"/>
                </a:lnTo>
                <a:lnTo>
                  <a:pt x="247346" y="757"/>
                </a:lnTo>
                <a:lnTo>
                  <a:pt x="228600" y="0"/>
                </a:lnTo>
                <a:close/>
              </a:path>
            </a:pathLst>
          </a:custGeom>
          <a:solidFill>
            <a:srgbClr val="9D9D9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 name="object 16"/>
          <p:cNvSpPr txBox="1"/>
          <p:nvPr/>
        </p:nvSpPr>
        <p:spPr>
          <a:xfrm>
            <a:off x="3309747" y="3446674"/>
            <a:ext cx="104299" cy="161583"/>
          </a:xfrm>
          <a:prstGeom prst="rect">
            <a:avLst/>
          </a:prstGeom>
        </p:spPr>
        <p:txBody>
          <a:bodyPr vert="horz" wrap="square" lIns="0" tIns="0" rIns="0" bIns="0" rtlCol="0">
            <a:spAutoFit/>
          </a:bodyPr>
          <a:lstStyle/>
          <a:p>
            <a:pPr marL="9525"/>
            <a:r>
              <a:rPr sz="1050" dirty="0">
                <a:latin typeface="標楷體" panose="03000509000000000000" pitchFamily="65" charset="-120"/>
                <a:ea typeface="標楷體" panose="03000509000000000000" pitchFamily="65" charset="-120"/>
                <a:cs typeface="Verdana"/>
              </a:rPr>
              <a:t>5</a:t>
            </a:r>
            <a:endParaRPr sz="1050">
              <a:latin typeface="標楷體" panose="03000509000000000000" pitchFamily="65" charset="-120"/>
              <a:ea typeface="標楷體" panose="03000509000000000000" pitchFamily="65" charset="-120"/>
              <a:cs typeface="Verdana"/>
            </a:endParaRPr>
          </a:p>
        </p:txBody>
      </p:sp>
      <p:sp>
        <p:nvSpPr>
          <p:cNvPr id="17" name="object 17"/>
          <p:cNvSpPr/>
          <p:nvPr/>
        </p:nvSpPr>
        <p:spPr>
          <a:xfrm>
            <a:off x="4375403" y="2177225"/>
            <a:ext cx="988695" cy="520065"/>
          </a:xfrm>
          <a:custGeom>
            <a:avLst/>
            <a:gdLst/>
            <a:ahLst/>
            <a:cxnLst/>
            <a:rect l="l" t="t" r="r" b="b"/>
            <a:pathLst>
              <a:path w="1318259" h="693419">
                <a:moveTo>
                  <a:pt x="0" y="693420"/>
                </a:moveTo>
                <a:lnTo>
                  <a:pt x="1317878" y="693420"/>
                </a:lnTo>
                <a:lnTo>
                  <a:pt x="1317878" y="0"/>
                </a:lnTo>
                <a:lnTo>
                  <a:pt x="0" y="0"/>
                </a:lnTo>
                <a:lnTo>
                  <a:pt x="0" y="693420"/>
                </a:lnTo>
                <a:close/>
              </a:path>
            </a:pathLst>
          </a:custGeom>
          <a:solidFill>
            <a:srgbClr val="0096A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8" name="object 18"/>
          <p:cNvSpPr/>
          <p:nvPr/>
        </p:nvSpPr>
        <p:spPr>
          <a:xfrm>
            <a:off x="4375403" y="2863025"/>
            <a:ext cx="988695" cy="520065"/>
          </a:xfrm>
          <a:custGeom>
            <a:avLst/>
            <a:gdLst/>
            <a:ahLst/>
            <a:cxnLst/>
            <a:rect l="l" t="t" r="r" b="b"/>
            <a:pathLst>
              <a:path w="1318259" h="693420">
                <a:moveTo>
                  <a:pt x="0" y="693420"/>
                </a:moveTo>
                <a:lnTo>
                  <a:pt x="1317878" y="693420"/>
                </a:lnTo>
                <a:lnTo>
                  <a:pt x="1317878" y="0"/>
                </a:lnTo>
                <a:lnTo>
                  <a:pt x="0" y="0"/>
                </a:lnTo>
                <a:lnTo>
                  <a:pt x="0" y="693420"/>
                </a:lnTo>
                <a:close/>
              </a:path>
            </a:pathLst>
          </a:custGeom>
          <a:solidFill>
            <a:srgbClr val="61B5E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9" name="object 19"/>
          <p:cNvSpPr/>
          <p:nvPr/>
        </p:nvSpPr>
        <p:spPr>
          <a:xfrm>
            <a:off x="4375403" y="3537395"/>
            <a:ext cx="988695" cy="520065"/>
          </a:xfrm>
          <a:custGeom>
            <a:avLst/>
            <a:gdLst/>
            <a:ahLst/>
            <a:cxnLst/>
            <a:rect l="l" t="t" r="r" b="b"/>
            <a:pathLst>
              <a:path w="1318259" h="693420">
                <a:moveTo>
                  <a:pt x="0" y="693419"/>
                </a:moveTo>
                <a:lnTo>
                  <a:pt x="1317878" y="693419"/>
                </a:lnTo>
                <a:lnTo>
                  <a:pt x="1317878" y="0"/>
                </a:lnTo>
                <a:lnTo>
                  <a:pt x="0" y="0"/>
                </a:lnTo>
                <a:lnTo>
                  <a:pt x="0" y="693419"/>
                </a:lnTo>
                <a:close/>
              </a:path>
            </a:pathLst>
          </a:custGeom>
          <a:solidFill>
            <a:srgbClr val="00206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0" name="object 20"/>
          <p:cNvSpPr/>
          <p:nvPr/>
        </p:nvSpPr>
        <p:spPr>
          <a:xfrm>
            <a:off x="4375403" y="4223195"/>
            <a:ext cx="988695" cy="520065"/>
          </a:xfrm>
          <a:custGeom>
            <a:avLst/>
            <a:gdLst/>
            <a:ahLst/>
            <a:cxnLst/>
            <a:rect l="l" t="t" r="r" b="b"/>
            <a:pathLst>
              <a:path w="1318259" h="693420">
                <a:moveTo>
                  <a:pt x="0" y="693419"/>
                </a:moveTo>
                <a:lnTo>
                  <a:pt x="1317878" y="693419"/>
                </a:lnTo>
                <a:lnTo>
                  <a:pt x="1317878" y="0"/>
                </a:lnTo>
                <a:lnTo>
                  <a:pt x="0" y="0"/>
                </a:lnTo>
                <a:lnTo>
                  <a:pt x="0" y="693419"/>
                </a:lnTo>
                <a:close/>
              </a:path>
            </a:pathLst>
          </a:custGeom>
          <a:solidFill>
            <a:srgbClr val="046A38"/>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1" name="object 21"/>
          <p:cNvSpPr/>
          <p:nvPr/>
        </p:nvSpPr>
        <p:spPr>
          <a:xfrm>
            <a:off x="4375403" y="4899955"/>
            <a:ext cx="988695" cy="520065"/>
          </a:xfrm>
          <a:custGeom>
            <a:avLst/>
            <a:gdLst/>
            <a:ahLst/>
            <a:cxnLst/>
            <a:rect l="l" t="t" r="r" b="b"/>
            <a:pathLst>
              <a:path w="1318259" h="693420">
                <a:moveTo>
                  <a:pt x="0" y="693420"/>
                </a:moveTo>
                <a:lnTo>
                  <a:pt x="1317878" y="693420"/>
                </a:lnTo>
                <a:lnTo>
                  <a:pt x="1317878" y="0"/>
                </a:lnTo>
                <a:lnTo>
                  <a:pt x="0" y="0"/>
                </a:lnTo>
                <a:lnTo>
                  <a:pt x="0" y="693420"/>
                </a:lnTo>
                <a:close/>
              </a:path>
            </a:pathLst>
          </a:custGeom>
          <a:solidFill>
            <a:srgbClr val="85BB2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2" name="object 22"/>
          <p:cNvSpPr/>
          <p:nvPr/>
        </p:nvSpPr>
        <p:spPr>
          <a:xfrm>
            <a:off x="4981194" y="3872674"/>
            <a:ext cx="382905" cy="184784"/>
          </a:xfrm>
          <a:custGeom>
            <a:avLst/>
            <a:gdLst/>
            <a:ahLst/>
            <a:cxnLst/>
            <a:rect l="l" t="t" r="r" b="b"/>
            <a:pathLst>
              <a:path w="510540" h="246379">
                <a:moveTo>
                  <a:pt x="510158" y="0"/>
                </a:moveTo>
                <a:lnTo>
                  <a:pt x="0" y="123189"/>
                </a:lnTo>
                <a:lnTo>
                  <a:pt x="510158" y="246379"/>
                </a:lnTo>
                <a:lnTo>
                  <a:pt x="510158" y="0"/>
                </a:lnTo>
                <a:close/>
              </a:path>
            </a:pathLst>
          </a:custGeom>
          <a:solidFill>
            <a:srgbClr val="000F35"/>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3" name="object 23"/>
          <p:cNvSpPr/>
          <p:nvPr/>
        </p:nvSpPr>
        <p:spPr>
          <a:xfrm>
            <a:off x="4981195" y="3447860"/>
            <a:ext cx="4035266" cy="504825"/>
          </a:xfrm>
          <a:custGeom>
            <a:avLst/>
            <a:gdLst/>
            <a:ahLst/>
            <a:cxnLst/>
            <a:rect l="l" t="t" r="r" b="b"/>
            <a:pathLst>
              <a:path w="5380355" h="673100">
                <a:moveTo>
                  <a:pt x="5043805" y="0"/>
                </a:moveTo>
                <a:lnTo>
                  <a:pt x="0" y="0"/>
                </a:lnTo>
                <a:lnTo>
                  <a:pt x="0" y="673099"/>
                </a:lnTo>
                <a:lnTo>
                  <a:pt x="5043805" y="673099"/>
                </a:lnTo>
                <a:lnTo>
                  <a:pt x="5071414" y="671984"/>
                </a:lnTo>
                <a:lnTo>
                  <a:pt x="5124700" y="663322"/>
                </a:lnTo>
                <a:lnTo>
                  <a:pt x="5174829" y="646660"/>
                </a:lnTo>
                <a:lnTo>
                  <a:pt x="5221110" y="622690"/>
                </a:lnTo>
                <a:lnTo>
                  <a:pt x="5262851" y="592105"/>
                </a:lnTo>
                <a:lnTo>
                  <a:pt x="5299360" y="555596"/>
                </a:lnTo>
                <a:lnTo>
                  <a:pt x="5329945" y="513855"/>
                </a:lnTo>
                <a:lnTo>
                  <a:pt x="5353915" y="467574"/>
                </a:lnTo>
                <a:lnTo>
                  <a:pt x="5370577" y="417445"/>
                </a:lnTo>
                <a:lnTo>
                  <a:pt x="5379239" y="364159"/>
                </a:lnTo>
                <a:lnTo>
                  <a:pt x="5380355" y="336549"/>
                </a:lnTo>
                <a:lnTo>
                  <a:pt x="5379239" y="308957"/>
                </a:lnTo>
                <a:lnTo>
                  <a:pt x="5370577" y="255696"/>
                </a:lnTo>
                <a:lnTo>
                  <a:pt x="5353915" y="205579"/>
                </a:lnTo>
                <a:lnTo>
                  <a:pt x="5329945" y="159301"/>
                </a:lnTo>
                <a:lnTo>
                  <a:pt x="5299360" y="117555"/>
                </a:lnTo>
                <a:lnTo>
                  <a:pt x="5262851" y="81037"/>
                </a:lnTo>
                <a:lnTo>
                  <a:pt x="5221110" y="50439"/>
                </a:lnTo>
                <a:lnTo>
                  <a:pt x="5174829" y="26457"/>
                </a:lnTo>
                <a:lnTo>
                  <a:pt x="5124700" y="9785"/>
                </a:lnTo>
                <a:lnTo>
                  <a:pt x="5071414" y="1116"/>
                </a:lnTo>
                <a:lnTo>
                  <a:pt x="5043805" y="0"/>
                </a:lnTo>
                <a:close/>
              </a:path>
            </a:pathLst>
          </a:custGeom>
          <a:solidFill>
            <a:srgbClr val="00206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4" name="object 24"/>
          <p:cNvSpPr/>
          <p:nvPr/>
        </p:nvSpPr>
        <p:spPr>
          <a:xfrm>
            <a:off x="4981195" y="3447860"/>
            <a:ext cx="4035266" cy="504825"/>
          </a:xfrm>
          <a:custGeom>
            <a:avLst/>
            <a:gdLst/>
            <a:ahLst/>
            <a:cxnLst/>
            <a:rect l="l" t="t" r="r" b="b"/>
            <a:pathLst>
              <a:path w="5380355" h="673100">
                <a:moveTo>
                  <a:pt x="5380355" y="336549"/>
                </a:moveTo>
                <a:lnTo>
                  <a:pt x="5379239" y="364159"/>
                </a:lnTo>
                <a:lnTo>
                  <a:pt x="5375951" y="391153"/>
                </a:lnTo>
                <a:lnTo>
                  <a:pt x="5363202" y="442947"/>
                </a:lnTo>
                <a:lnTo>
                  <a:pt x="5342800" y="491239"/>
                </a:lnTo>
                <a:lnTo>
                  <a:pt x="5315436" y="535336"/>
                </a:lnTo>
                <a:lnTo>
                  <a:pt x="5281803" y="574547"/>
                </a:lnTo>
                <a:lnTo>
                  <a:pt x="5242591" y="608181"/>
                </a:lnTo>
                <a:lnTo>
                  <a:pt x="5198494" y="635545"/>
                </a:lnTo>
                <a:lnTo>
                  <a:pt x="5150202" y="655947"/>
                </a:lnTo>
                <a:lnTo>
                  <a:pt x="5098408" y="668696"/>
                </a:lnTo>
                <a:lnTo>
                  <a:pt x="5043805" y="673099"/>
                </a:lnTo>
                <a:lnTo>
                  <a:pt x="0" y="673099"/>
                </a:lnTo>
                <a:lnTo>
                  <a:pt x="0" y="0"/>
                </a:lnTo>
                <a:lnTo>
                  <a:pt x="5043805" y="0"/>
                </a:lnTo>
                <a:lnTo>
                  <a:pt x="5098408" y="4406"/>
                </a:lnTo>
                <a:lnTo>
                  <a:pt x="5150202" y="17164"/>
                </a:lnTo>
                <a:lnTo>
                  <a:pt x="5198494" y="37578"/>
                </a:lnTo>
                <a:lnTo>
                  <a:pt x="5242591" y="64954"/>
                </a:lnTo>
                <a:lnTo>
                  <a:pt x="5281803" y="98599"/>
                </a:lnTo>
                <a:lnTo>
                  <a:pt x="5315436" y="137818"/>
                </a:lnTo>
                <a:lnTo>
                  <a:pt x="5342800" y="181916"/>
                </a:lnTo>
                <a:lnTo>
                  <a:pt x="5363202" y="230201"/>
                </a:lnTo>
                <a:lnTo>
                  <a:pt x="5375951" y="281976"/>
                </a:lnTo>
                <a:lnTo>
                  <a:pt x="5379239" y="308957"/>
                </a:lnTo>
                <a:lnTo>
                  <a:pt x="5380355" y="336549"/>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5" name="object 25"/>
          <p:cNvSpPr/>
          <p:nvPr/>
        </p:nvSpPr>
        <p:spPr>
          <a:xfrm>
            <a:off x="4981194" y="4537043"/>
            <a:ext cx="382905" cy="206216"/>
          </a:xfrm>
          <a:custGeom>
            <a:avLst/>
            <a:gdLst/>
            <a:ahLst/>
            <a:cxnLst/>
            <a:rect l="l" t="t" r="r" b="b"/>
            <a:pathLst>
              <a:path w="510540" h="274954">
                <a:moveTo>
                  <a:pt x="510158" y="0"/>
                </a:moveTo>
                <a:lnTo>
                  <a:pt x="0" y="137540"/>
                </a:lnTo>
                <a:lnTo>
                  <a:pt x="510158" y="274954"/>
                </a:lnTo>
                <a:lnTo>
                  <a:pt x="510158" y="0"/>
                </a:lnTo>
                <a:close/>
              </a:path>
            </a:pathLst>
          </a:custGeom>
          <a:solidFill>
            <a:srgbClr val="03502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6" name="object 26"/>
          <p:cNvSpPr/>
          <p:nvPr/>
        </p:nvSpPr>
        <p:spPr>
          <a:xfrm>
            <a:off x="4981195" y="4124610"/>
            <a:ext cx="4035266" cy="504825"/>
          </a:xfrm>
          <a:custGeom>
            <a:avLst/>
            <a:gdLst/>
            <a:ahLst/>
            <a:cxnLst/>
            <a:rect l="l" t="t" r="r" b="b"/>
            <a:pathLst>
              <a:path w="5380355" h="673100">
                <a:moveTo>
                  <a:pt x="5043805" y="0"/>
                </a:moveTo>
                <a:lnTo>
                  <a:pt x="0" y="0"/>
                </a:lnTo>
                <a:lnTo>
                  <a:pt x="0" y="673100"/>
                </a:lnTo>
                <a:lnTo>
                  <a:pt x="5043805" y="673100"/>
                </a:lnTo>
                <a:lnTo>
                  <a:pt x="5071414" y="671984"/>
                </a:lnTo>
                <a:lnTo>
                  <a:pt x="5124700" y="663322"/>
                </a:lnTo>
                <a:lnTo>
                  <a:pt x="5174829" y="646660"/>
                </a:lnTo>
                <a:lnTo>
                  <a:pt x="5221110" y="622690"/>
                </a:lnTo>
                <a:lnTo>
                  <a:pt x="5262851" y="592105"/>
                </a:lnTo>
                <a:lnTo>
                  <a:pt x="5299360" y="555596"/>
                </a:lnTo>
                <a:lnTo>
                  <a:pt x="5329945" y="513855"/>
                </a:lnTo>
                <a:lnTo>
                  <a:pt x="5353915" y="467574"/>
                </a:lnTo>
                <a:lnTo>
                  <a:pt x="5370577" y="417445"/>
                </a:lnTo>
                <a:lnTo>
                  <a:pt x="5379239" y="364159"/>
                </a:lnTo>
                <a:lnTo>
                  <a:pt x="5380355" y="336550"/>
                </a:lnTo>
                <a:lnTo>
                  <a:pt x="5379239" y="308957"/>
                </a:lnTo>
                <a:lnTo>
                  <a:pt x="5370577" y="255696"/>
                </a:lnTo>
                <a:lnTo>
                  <a:pt x="5353915" y="205579"/>
                </a:lnTo>
                <a:lnTo>
                  <a:pt x="5329945" y="159301"/>
                </a:lnTo>
                <a:lnTo>
                  <a:pt x="5299360" y="117555"/>
                </a:lnTo>
                <a:lnTo>
                  <a:pt x="5262851" y="81037"/>
                </a:lnTo>
                <a:lnTo>
                  <a:pt x="5221110" y="50439"/>
                </a:lnTo>
                <a:lnTo>
                  <a:pt x="5174829" y="26457"/>
                </a:lnTo>
                <a:lnTo>
                  <a:pt x="5124700" y="9785"/>
                </a:lnTo>
                <a:lnTo>
                  <a:pt x="5071414" y="1116"/>
                </a:lnTo>
                <a:lnTo>
                  <a:pt x="5043805" y="0"/>
                </a:lnTo>
                <a:close/>
              </a:path>
            </a:pathLst>
          </a:custGeom>
          <a:solidFill>
            <a:srgbClr val="046A38"/>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7" name="object 27"/>
          <p:cNvSpPr/>
          <p:nvPr/>
        </p:nvSpPr>
        <p:spPr>
          <a:xfrm>
            <a:off x="4981195" y="4124610"/>
            <a:ext cx="4035266" cy="504825"/>
          </a:xfrm>
          <a:custGeom>
            <a:avLst/>
            <a:gdLst/>
            <a:ahLst/>
            <a:cxnLst/>
            <a:rect l="l" t="t" r="r" b="b"/>
            <a:pathLst>
              <a:path w="5380355" h="673100">
                <a:moveTo>
                  <a:pt x="5380355" y="336550"/>
                </a:moveTo>
                <a:lnTo>
                  <a:pt x="5379239" y="364159"/>
                </a:lnTo>
                <a:lnTo>
                  <a:pt x="5375951" y="391153"/>
                </a:lnTo>
                <a:lnTo>
                  <a:pt x="5363202" y="442947"/>
                </a:lnTo>
                <a:lnTo>
                  <a:pt x="5342800" y="491239"/>
                </a:lnTo>
                <a:lnTo>
                  <a:pt x="5315436" y="535336"/>
                </a:lnTo>
                <a:lnTo>
                  <a:pt x="5281803" y="574548"/>
                </a:lnTo>
                <a:lnTo>
                  <a:pt x="5242591" y="608181"/>
                </a:lnTo>
                <a:lnTo>
                  <a:pt x="5198494" y="635545"/>
                </a:lnTo>
                <a:lnTo>
                  <a:pt x="5150202" y="655947"/>
                </a:lnTo>
                <a:lnTo>
                  <a:pt x="5098408" y="668696"/>
                </a:lnTo>
                <a:lnTo>
                  <a:pt x="5043805" y="673100"/>
                </a:lnTo>
                <a:lnTo>
                  <a:pt x="0" y="673100"/>
                </a:lnTo>
                <a:lnTo>
                  <a:pt x="0" y="0"/>
                </a:lnTo>
                <a:lnTo>
                  <a:pt x="5043805" y="0"/>
                </a:lnTo>
                <a:lnTo>
                  <a:pt x="5098408" y="4406"/>
                </a:lnTo>
                <a:lnTo>
                  <a:pt x="5150202" y="17164"/>
                </a:lnTo>
                <a:lnTo>
                  <a:pt x="5198494" y="37578"/>
                </a:lnTo>
                <a:lnTo>
                  <a:pt x="5242591" y="64954"/>
                </a:lnTo>
                <a:lnTo>
                  <a:pt x="5281803" y="98599"/>
                </a:lnTo>
                <a:lnTo>
                  <a:pt x="5315436" y="137818"/>
                </a:lnTo>
                <a:lnTo>
                  <a:pt x="5342800" y="181916"/>
                </a:lnTo>
                <a:lnTo>
                  <a:pt x="5363202" y="230201"/>
                </a:lnTo>
                <a:lnTo>
                  <a:pt x="5375951" y="281976"/>
                </a:lnTo>
                <a:lnTo>
                  <a:pt x="5379239" y="308957"/>
                </a:lnTo>
                <a:lnTo>
                  <a:pt x="5380355" y="33655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8" name="object 28"/>
          <p:cNvSpPr/>
          <p:nvPr/>
        </p:nvSpPr>
        <p:spPr>
          <a:xfrm>
            <a:off x="4981194" y="5210233"/>
            <a:ext cx="382905" cy="206216"/>
          </a:xfrm>
          <a:custGeom>
            <a:avLst/>
            <a:gdLst/>
            <a:ahLst/>
            <a:cxnLst/>
            <a:rect l="l" t="t" r="r" b="b"/>
            <a:pathLst>
              <a:path w="510540" h="274954">
                <a:moveTo>
                  <a:pt x="510158" y="0"/>
                </a:moveTo>
                <a:lnTo>
                  <a:pt x="0" y="137477"/>
                </a:lnTo>
                <a:lnTo>
                  <a:pt x="510158" y="274955"/>
                </a:lnTo>
                <a:lnTo>
                  <a:pt x="510158" y="0"/>
                </a:lnTo>
                <a:close/>
              </a:path>
            </a:pathLst>
          </a:custGeom>
          <a:solidFill>
            <a:srgbClr val="56565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9" name="object 29"/>
          <p:cNvSpPr/>
          <p:nvPr/>
        </p:nvSpPr>
        <p:spPr>
          <a:xfrm>
            <a:off x="4981195" y="4801362"/>
            <a:ext cx="4035266" cy="505301"/>
          </a:xfrm>
          <a:custGeom>
            <a:avLst/>
            <a:gdLst/>
            <a:ahLst/>
            <a:cxnLst/>
            <a:rect l="l" t="t" r="r" b="b"/>
            <a:pathLst>
              <a:path w="5380355" h="673735">
                <a:moveTo>
                  <a:pt x="5043805" y="0"/>
                </a:moveTo>
                <a:lnTo>
                  <a:pt x="0" y="0"/>
                </a:lnTo>
                <a:lnTo>
                  <a:pt x="0" y="673112"/>
                </a:lnTo>
                <a:lnTo>
                  <a:pt x="5043805" y="673112"/>
                </a:lnTo>
                <a:lnTo>
                  <a:pt x="5071414" y="671997"/>
                </a:lnTo>
                <a:lnTo>
                  <a:pt x="5124700" y="663331"/>
                </a:lnTo>
                <a:lnTo>
                  <a:pt x="5174829" y="646665"/>
                </a:lnTo>
                <a:lnTo>
                  <a:pt x="5221110" y="622691"/>
                </a:lnTo>
                <a:lnTo>
                  <a:pt x="5262851" y="592101"/>
                </a:lnTo>
                <a:lnTo>
                  <a:pt x="5299360" y="555588"/>
                </a:lnTo>
                <a:lnTo>
                  <a:pt x="5329945" y="513845"/>
                </a:lnTo>
                <a:lnTo>
                  <a:pt x="5353915" y="467565"/>
                </a:lnTo>
                <a:lnTo>
                  <a:pt x="5370577" y="417441"/>
                </a:lnTo>
                <a:lnTo>
                  <a:pt x="5379239" y="364165"/>
                </a:lnTo>
                <a:lnTo>
                  <a:pt x="5380355" y="336562"/>
                </a:lnTo>
                <a:lnTo>
                  <a:pt x="5379239" y="308968"/>
                </a:lnTo>
                <a:lnTo>
                  <a:pt x="5370577" y="255703"/>
                </a:lnTo>
                <a:lnTo>
                  <a:pt x="5353915" y="205584"/>
                </a:lnTo>
                <a:lnTo>
                  <a:pt x="5329945" y="159304"/>
                </a:lnTo>
                <a:lnTo>
                  <a:pt x="5299360" y="117557"/>
                </a:lnTo>
                <a:lnTo>
                  <a:pt x="5262851" y="81038"/>
                </a:lnTo>
                <a:lnTo>
                  <a:pt x="5221110" y="50440"/>
                </a:lnTo>
                <a:lnTo>
                  <a:pt x="5174829" y="26457"/>
                </a:lnTo>
                <a:lnTo>
                  <a:pt x="5124700" y="9785"/>
                </a:lnTo>
                <a:lnTo>
                  <a:pt x="5071414" y="1116"/>
                </a:lnTo>
                <a:lnTo>
                  <a:pt x="5043805" y="0"/>
                </a:lnTo>
                <a:close/>
              </a:path>
            </a:pathLst>
          </a:custGeom>
          <a:solidFill>
            <a:srgbClr val="85BB2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0" name="object 30"/>
          <p:cNvSpPr/>
          <p:nvPr/>
        </p:nvSpPr>
        <p:spPr>
          <a:xfrm>
            <a:off x="4981195" y="4801362"/>
            <a:ext cx="4035266" cy="505301"/>
          </a:xfrm>
          <a:custGeom>
            <a:avLst/>
            <a:gdLst/>
            <a:ahLst/>
            <a:cxnLst/>
            <a:rect l="l" t="t" r="r" b="b"/>
            <a:pathLst>
              <a:path w="5380355" h="673735">
                <a:moveTo>
                  <a:pt x="5380355" y="336562"/>
                </a:moveTo>
                <a:lnTo>
                  <a:pt x="5379239" y="364165"/>
                </a:lnTo>
                <a:lnTo>
                  <a:pt x="5375951" y="391154"/>
                </a:lnTo>
                <a:lnTo>
                  <a:pt x="5363202" y="442940"/>
                </a:lnTo>
                <a:lnTo>
                  <a:pt x="5342800" y="491229"/>
                </a:lnTo>
                <a:lnTo>
                  <a:pt x="5315436" y="535327"/>
                </a:lnTo>
                <a:lnTo>
                  <a:pt x="5281803" y="574541"/>
                </a:lnTo>
                <a:lnTo>
                  <a:pt x="5242591" y="608179"/>
                </a:lnTo>
                <a:lnTo>
                  <a:pt x="5198494" y="635548"/>
                </a:lnTo>
                <a:lnTo>
                  <a:pt x="5150202" y="655955"/>
                </a:lnTo>
                <a:lnTo>
                  <a:pt x="5098408" y="668707"/>
                </a:lnTo>
                <a:lnTo>
                  <a:pt x="5043805" y="673112"/>
                </a:lnTo>
                <a:lnTo>
                  <a:pt x="0" y="673112"/>
                </a:lnTo>
                <a:lnTo>
                  <a:pt x="0" y="0"/>
                </a:lnTo>
                <a:lnTo>
                  <a:pt x="5043805" y="0"/>
                </a:lnTo>
                <a:lnTo>
                  <a:pt x="5098408" y="4406"/>
                </a:lnTo>
                <a:lnTo>
                  <a:pt x="5150202" y="17164"/>
                </a:lnTo>
                <a:lnTo>
                  <a:pt x="5198494" y="37578"/>
                </a:lnTo>
                <a:lnTo>
                  <a:pt x="5242591" y="64955"/>
                </a:lnTo>
                <a:lnTo>
                  <a:pt x="5281803" y="98601"/>
                </a:lnTo>
                <a:lnTo>
                  <a:pt x="5315436" y="137821"/>
                </a:lnTo>
                <a:lnTo>
                  <a:pt x="5342800" y="181921"/>
                </a:lnTo>
                <a:lnTo>
                  <a:pt x="5363202" y="230207"/>
                </a:lnTo>
                <a:lnTo>
                  <a:pt x="5375951" y="281986"/>
                </a:lnTo>
                <a:lnTo>
                  <a:pt x="5379239" y="308968"/>
                </a:lnTo>
                <a:lnTo>
                  <a:pt x="5380355" y="336562"/>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1" name="object 31"/>
          <p:cNvSpPr/>
          <p:nvPr/>
        </p:nvSpPr>
        <p:spPr>
          <a:xfrm>
            <a:off x="4981194" y="3198304"/>
            <a:ext cx="382905" cy="184784"/>
          </a:xfrm>
          <a:custGeom>
            <a:avLst/>
            <a:gdLst/>
            <a:ahLst/>
            <a:cxnLst/>
            <a:rect l="l" t="t" r="r" b="b"/>
            <a:pathLst>
              <a:path w="510540" h="246379">
                <a:moveTo>
                  <a:pt x="510158" y="0"/>
                </a:moveTo>
                <a:lnTo>
                  <a:pt x="0" y="123190"/>
                </a:lnTo>
                <a:lnTo>
                  <a:pt x="510158" y="246380"/>
                </a:lnTo>
                <a:lnTo>
                  <a:pt x="510158" y="0"/>
                </a:lnTo>
                <a:close/>
              </a:path>
            </a:pathLst>
          </a:custGeom>
          <a:solidFill>
            <a:srgbClr val="0079A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2" name="object 32"/>
          <p:cNvSpPr/>
          <p:nvPr/>
        </p:nvSpPr>
        <p:spPr>
          <a:xfrm>
            <a:off x="4981195" y="2771108"/>
            <a:ext cx="4035266" cy="504825"/>
          </a:xfrm>
          <a:custGeom>
            <a:avLst/>
            <a:gdLst/>
            <a:ahLst/>
            <a:cxnLst/>
            <a:rect l="l" t="t" r="r" b="b"/>
            <a:pathLst>
              <a:path w="5380355" h="673100">
                <a:moveTo>
                  <a:pt x="5043805" y="0"/>
                </a:moveTo>
                <a:lnTo>
                  <a:pt x="0" y="0"/>
                </a:lnTo>
                <a:lnTo>
                  <a:pt x="0" y="673100"/>
                </a:lnTo>
                <a:lnTo>
                  <a:pt x="5043805" y="673100"/>
                </a:lnTo>
                <a:lnTo>
                  <a:pt x="5071414" y="671984"/>
                </a:lnTo>
                <a:lnTo>
                  <a:pt x="5124700" y="663322"/>
                </a:lnTo>
                <a:lnTo>
                  <a:pt x="5174829" y="646660"/>
                </a:lnTo>
                <a:lnTo>
                  <a:pt x="5221110" y="622690"/>
                </a:lnTo>
                <a:lnTo>
                  <a:pt x="5262851" y="592105"/>
                </a:lnTo>
                <a:lnTo>
                  <a:pt x="5299360" y="555596"/>
                </a:lnTo>
                <a:lnTo>
                  <a:pt x="5329945" y="513855"/>
                </a:lnTo>
                <a:lnTo>
                  <a:pt x="5353915" y="467574"/>
                </a:lnTo>
                <a:lnTo>
                  <a:pt x="5370577" y="417445"/>
                </a:lnTo>
                <a:lnTo>
                  <a:pt x="5379239" y="364159"/>
                </a:lnTo>
                <a:lnTo>
                  <a:pt x="5380355" y="336550"/>
                </a:lnTo>
                <a:lnTo>
                  <a:pt x="5379239" y="308957"/>
                </a:lnTo>
                <a:lnTo>
                  <a:pt x="5370577" y="255696"/>
                </a:lnTo>
                <a:lnTo>
                  <a:pt x="5353915" y="205579"/>
                </a:lnTo>
                <a:lnTo>
                  <a:pt x="5329945" y="159301"/>
                </a:lnTo>
                <a:lnTo>
                  <a:pt x="5299360" y="117555"/>
                </a:lnTo>
                <a:lnTo>
                  <a:pt x="5262851" y="81037"/>
                </a:lnTo>
                <a:lnTo>
                  <a:pt x="5221110" y="50439"/>
                </a:lnTo>
                <a:lnTo>
                  <a:pt x="5174829" y="26457"/>
                </a:lnTo>
                <a:lnTo>
                  <a:pt x="5124700" y="9785"/>
                </a:lnTo>
                <a:lnTo>
                  <a:pt x="5071414" y="1116"/>
                </a:lnTo>
                <a:lnTo>
                  <a:pt x="5043805" y="0"/>
                </a:lnTo>
                <a:close/>
              </a:path>
            </a:pathLst>
          </a:custGeom>
          <a:solidFill>
            <a:srgbClr val="61B5E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3" name="object 33"/>
          <p:cNvSpPr/>
          <p:nvPr/>
        </p:nvSpPr>
        <p:spPr>
          <a:xfrm>
            <a:off x="4981195" y="2771108"/>
            <a:ext cx="4035266" cy="504825"/>
          </a:xfrm>
          <a:custGeom>
            <a:avLst/>
            <a:gdLst/>
            <a:ahLst/>
            <a:cxnLst/>
            <a:rect l="l" t="t" r="r" b="b"/>
            <a:pathLst>
              <a:path w="5380355" h="673100">
                <a:moveTo>
                  <a:pt x="5380355" y="336550"/>
                </a:moveTo>
                <a:lnTo>
                  <a:pt x="5379239" y="364159"/>
                </a:lnTo>
                <a:lnTo>
                  <a:pt x="5375951" y="391153"/>
                </a:lnTo>
                <a:lnTo>
                  <a:pt x="5363202" y="442947"/>
                </a:lnTo>
                <a:lnTo>
                  <a:pt x="5342800" y="491239"/>
                </a:lnTo>
                <a:lnTo>
                  <a:pt x="5315436" y="535336"/>
                </a:lnTo>
                <a:lnTo>
                  <a:pt x="5281803" y="574548"/>
                </a:lnTo>
                <a:lnTo>
                  <a:pt x="5242591" y="608181"/>
                </a:lnTo>
                <a:lnTo>
                  <a:pt x="5198494" y="635545"/>
                </a:lnTo>
                <a:lnTo>
                  <a:pt x="5150202" y="655947"/>
                </a:lnTo>
                <a:lnTo>
                  <a:pt x="5098408" y="668696"/>
                </a:lnTo>
                <a:lnTo>
                  <a:pt x="5043805" y="673100"/>
                </a:lnTo>
                <a:lnTo>
                  <a:pt x="0" y="673100"/>
                </a:lnTo>
                <a:lnTo>
                  <a:pt x="0" y="0"/>
                </a:lnTo>
                <a:lnTo>
                  <a:pt x="5043805" y="0"/>
                </a:lnTo>
                <a:lnTo>
                  <a:pt x="5098408" y="4406"/>
                </a:lnTo>
                <a:lnTo>
                  <a:pt x="5150202" y="17164"/>
                </a:lnTo>
                <a:lnTo>
                  <a:pt x="5198494" y="37578"/>
                </a:lnTo>
                <a:lnTo>
                  <a:pt x="5242591" y="64954"/>
                </a:lnTo>
                <a:lnTo>
                  <a:pt x="5281803" y="98599"/>
                </a:lnTo>
                <a:lnTo>
                  <a:pt x="5315436" y="137818"/>
                </a:lnTo>
                <a:lnTo>
                  <a:pt x="5342800" y="181916"/>
                </a:lnTo>
                <a:lnTo>
                  <a:pt x="5363202" y="230201"/>
                </a:lnTo>
                <a:lnTo>
                  <a:pt x="5375951" y="281976"/>
                </a:lnTo>
                <a:lnTo>
                  <a:pt x="5379239" y="308957"/>
                </a:lnTo>
                <a:lnTo>
                  <a:pt x="5380355" y="33655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4" name="object 34"/>
          <p:cNvSpPr/>
          <p:nvPr/>
        </p:nvSpPr>
        <p:spPr>
          <a:xfrm>
            <a:off x="4981194" y="2512504"/>
            <a:ext cx="382905" cy="184784"/>
          </a:xfrm>
          <a:custGeom>
            <a:avLst/>
            <a:gdLst/>
            <a:ahLst/>
            <a:cxnLst/>
            <a:rect l="l" t="t" r="r" b="b"/>
            <a:pathLst>
              <a:path w="510540" h="246380">
                <a:moveTo>
                  <a:pt x="510158" y="0"/>
                </a:moveTo>
                <a:lnTo>
                  <a:pt x="0" y="123190"/>
                </a:lnTo>
                <a:lnTo>
                  <a:pt x="510158" y="246380"/>
                </a:lnTo>
                <a:lnTo>
                  <a:pt x="510158" y="0"/>
                </a:lnTo>
                <a:close/>
              </a:path>
            </a:pathLst>
          </a:custGeom>
          <a:solidFill>
            <a:srgbClr val="00707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5" name="object 35"/>
          <p:cNvSpPr/>
          <p:nvPr/>
        </p:nvSpPr>
        <p:spPr>
          <a:xfrm>
            <a:off x="4981195" y="2094357"/>
            <a:ext cx="4035266" cy="504825"/>
          </a:xfrm>
          <a:custGeom>
            <a:avLst/>
            <a:gdLst/>
            <a:ahLst/>
            <a:cxnLst/>
            <a:rect l="l" t="t" r="r" b="b"/>
            <a:pathLst>
              <a:path w="5380355" h="673100">
                <a:moveTo>
                  <a:pt x="5043805" y="0"/>
                </a:moveTo>
                <a:lnTo>
                  <a:pt x="0" y="0"/>
                </a:lnTo>
                <a:lnTo>
                  <a:pt x="0" y="673100"/>
                </a:lnTo>
                <a:lnTo>
                  <a:pt x="5043805" y="673100"/>
                </a:lnTo>
                <a:lnTo>
                  <a:pt x="5071414" y="671984"/>
                </a:lnTo>
                <a:lnTo>
                  <a:pt x="5124700" y="663322"/>
                </a:lnTo>
                <a:lnTo>
                  <a:pt x="5174829" y="646660"/>
                </a:lnTo>
                <a:lnTo>
                  <a:pt x="5221110" y="622690"/>
                </a:lnTo>
                <a:lnTo>
                  <a:pt x="5262851" y="592105"/>
                </a:lnTo>
                <a:lnTo>
                  <a:pt x="5299360" y="555596"/>
                </a:lnTo>
                <a:lnTo>
                  <a:pt x="5329945" y="513855"/>
                </a:lnTo>
                <a:lnTo>
                  <a:pt x="5353915" y="467574"/>
                </a:lnTo>
                <a:lnTo>
                  <a:pt x="5370577" y="417445"/>
                </a:lnTo>
                <a:lnTo>
                  <a:pt x="5379239" y="364159"/>
                </a:lnTo>
                <a:lnTo>
                  <a:pt x="5380355" y="336550"/>
                </a:lnTo>
                <a:lnTo>
                  <a:pt x="5379239" y="308957"/>
                </a:lnTo>
                <a:lnTo>
                  <a:pt x="5370577" y="255696"/>
                </a:lnTo>
                <a:lnTo>
                  <a:pt x="5353915" y="205579"/>
                </a:lnTo>
                <a:lnTo>
                  <a:pt x="5329945" y="159301"/>
                </a:lnTo>
                <a:lnTo>
                  <a:pt x="5299360" y="117555"/>
                </a:lnTo>
                <a:lnTo>
                  <a:pt x="5262851" y="81037"/>
                </a:lnTo>
                <a:lnTo>
                  <a:pt x="5221110" y="50439"/>
                </a:lnTo>
                <a:lnTo>
                  <a:pt x="5174829" y="26457"/>
                </a:lnTo>
                <a:lnTo>
                  <a:pt x="5124700" y="9785"/>
                </a:lnTo>
                <a:lnTo>
                  <a:pt x="5071414" y="1116"/>
                </a:lnTo>
                <a:lnTo>
                  <a:pt x="5043805" y="0"/>
                </a:lnTo>
                <a:close/>
              </a:path>
            </a:pathLst>
          </a:custGeom>
          <a:solidFill>
            <a:srgbClr val="0096A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6" name="object 36"/>
          <p:cNvSpPr/>
          <p:nvPr/>
        </p:nvSpPr>
        <p:spPr>
          <a:xfrm>
            <a:off x="4981195" y="2094357"/>
            <a:ext cx="4035266" cy="504825"/>
          </a:xfrm>
          <a:custGeom>
            <a:avLst/>
            <a:gdLst/>
            <a:ahLst/>
            <a:cxnLst/>
            <a:rect l="l" t="t" r="r" b="b"/>
            <a:pathLst>
              <a:path w="5380355" h="673100">
                <a:moveTo>
                  <a:pt x="5380355" y="336550"/>
                </a:moveTo>
                <a:lnTo>
                  <a:pt x="5379239" y="364159"/>
                </a:lnTo>
                <a:lnTo>
                  <a:pt x="5375951" y="391153"/>
                </a:lnTo>
                <a:lnTo>
                  <a:pt x="5363202" y="442947"/>
                </a:lnTo>
                <a:lnTo>
                  <a:pt x="5342800" y="491239"/>
                </a:lnTo>
                <a:lnTo>
                  <a:pt x="5315436" y="535336"/>
                </a:lnTo>
                <a:lnTo>
                  <a:pt x="5281803" y="574548"/>
                </a:lnTo>
                <a:lnTo>
                  <a:pt x="5242591" y="608181"/>
                </a:lnTo>
                <a:lnTo>
                  <a:pt x="5198494" y="635545"/>
                </a:lnTo>
                <a:lnTo>
                  <a:pt x="5150202" y="655947"/>
                </a:lnTo>
                <a:lnTo>
                  <a:pt x="5098408" y="668696"/>
                </a:lnTo>
                <a:lnTo>
                  <a:pt x="5043805" y="673100"/>
                </a:lnTo>
                <a:lnTo>
                  <a:pt x="0" y="673100"/>
                </a:lnTo>
                <a:lnTo>
                  <a:pt x="0" y="0"/>
                </a:lnTo>
                <a:lnTo>
                  <a:pt x="5043805" y="0"/>
                </a:lnTo>
                <a:lnTo>
                  <a:pt x="5098408" y="4406"/>
                </a:lnTo>
                <a:lnTo>
                  <a:pt x="5150202" y="17164"/>
                </a:lnTo>
                <a:lnTo>
                  <a:pt x="5198494" y="37578"/>
                </a:lnTo>
                <a:lnTo>
                  <a:pt x="5242591" y="64954"/>
                </a:lnTo>
                <a:lnTo>
                  <a:pt x="5281803" y="98599"/>
                </a:lnTo>
                <a:lnTo>
                  <a:pt x="5315436" y="137818"/>
                </a:lnTo>
                <a:lnTo>
                  <a:pt x="5342800" y="181916"/>
                </a:lnTo>
                <a:lnTo>
                  <a:pt x="5363202" y="230201"/>
                </a:lnTo>
                <a:lnTo>
                  <a:pt x="5375951" y="281976"/>
                </a:lnTo>
                <a:lnTo>
                  <a:pt x="5379239" y="308957"/>
                </a:lnTo>
                <a:lnTo>
                  <a:pt x="5380355" y="33655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7" name="object 37"/>
          <p:cNvSpPr txBox="1"/>
          <p:nvPr/>
        </p:nvSpPr>
        <p:spPr>
          <a:xfrm>
            <a:off x="4506659" y="2243448"/>
            <a:ext cx="344329" cy="551433"/>
          </a:xfrm>
          <a:prstGeom prst="rect">
            <a:avLst/>
          </a:prstGeom>
        </p:spPr>
        <p:txBody>
          <a:bodyPr vert="horz" wrap="square" lIns="0" tIns="0" rIns="0" bIns="0" rtlCol="0">
            <a:spAutoFit/>
          </a:bodyPr>
          <a:lstStyle/>
          <a:p>
            <a:pPr marL="9525">
              <a:lnSpc>
                <a:spcPts val="4298"/>
              </a:lnSpc>
            </a:pPr>
            <a:r>
              <a:rPr sz="3600" b="1" dirty="0">
                <a:solidFill>
                  <a:srgbClr val="FFFFFF"/>
                </a:solidFill>
                <a:latin typeface="標楷體" panose="03000509000000000000" pitchFamily="65" charset="-120"/>
                <a:ea typeface="標楷體" panose="03000509000000000000" pitchFamily="65" charset="-120"/>
                <a:cs typeface="Verdana"/>
              </a:rPr>
              <a:t>1</a:t>
            </a:r>
            <a:endParaRPr sz="3600">
              <a:latin typeface="標楷體" panose="03000509000000000000" pitchFamily="65" charset="-120"/>
              <a:ea typeface="標楷體" panose="03000509000000000000" pitchFamily="65" charset="-120"/>
              <a:cs typeface="Verdana"/>
            </a:endParaRPr>
          </a:p>
        </p:txBody>
      </p:sp>
      <p:sp>
        <p:nvSpPr>
          <p:cNvPr id="38" name="object 38"/>
          <p:cNvSpPr txBox="1"/>
          <p:nvPr/>
        </p:nvSpPr>
        <p:spPr>
          <a:xfrm>
            <a:off x="4506659" y="2912769"/>
            <a:ext cx="344329" cy="551433"/>
          </a:xfrm>
          <a:prstGeom prst="rect">
            <a:avLst/>
          </a:prstGeom>
        </p:spPr>
        <p:txBody>
          <a:bodyPr vert="horz" wrap="square" lIns="0" tIns="0" rIns="0" bIns="0" rtlCol="0">
            <a:spAutoFit/>
          </a:bodyPr>
          <a:lstStyle/>
          <a:p>
            <a:pPr marL="9525">
              <a:lnSpc>
                <a:spcPts val="4298"/>
              </a:lnSpc>
            </a:pPr>
            <a:r>
              <a:rPr sz="3600" b="1" spc="-26" dirty="0">
                <a:latin typeface="標楷體" panose="03000509000000000000" pitchFamily="65" charset="-120"/>
                <a:ea typeface="標楷體" panose="03000509000000000000" pitchFamily="65" charset="-120"/>
                <a:cs typeface="Verdana"/>
              </a:rPr>
              <a:t>2</a:t>
            </a:r>
            <a:endParaRPr sz="3600">
              <a:latin typeface="標楷體" panose="03000509000000000000" pitchFamily="65" charset="-120"/>
              <a:ea typeface="標楷體" panose="03000509000000000000" pitchFamily="65" charset="-120"/>
              <a:cs typeface="Verdana"/>
            </a:endParaRPr>
          </a:p>
        </p:txBody>
      </p:sp>
      <p:sp>
        <p:nvSpPr>
          <p:cNvPr id="39" name="object 39"/>
          <p:cNvSpPr txBox="1"/>
          <p:nvPr/>
        </p:nvSpPr>
        <p:spPr>
          <a:xfrm>
            <a:off x="4506659" y="3587235"/>
            <a:ext cx="344329" cy="551433"/>
          </a:xfrm>
          <a:prstGeom prst="rect">
            <a:avLst/>
          </a:prstGeom>
        </p:spPr>
        <p:txBody>
          <a:bodyPr vert="horz" wrap="square" lIns="0" tIns="0" rIns="0" bIns="0" rtlCol="0">
            <a:spAutoFit/>
          </a:bodyPr>
          <a:lstStyle/>
          <a:p>
            <a:pPr marL="9525">
              <a:lnSpc>
                <a:spcPts val="4298"/>
              </a:lnSpc>
            </a:pPr>
            <a:r>
              <a:rPr sz="3600" b="1" dirty="0">
                <a:solidFill>
                  <a:srgbClr val="FFFFFF"/>
                </a:solidFill>
                <a:latin typeface="標楷體" panose="03000509000000000000" pitchFamily="65" charset="-120"/>
                <a:ea typeface="標楷體" panose="03000509000000000000" pitchFamily="65" charset="-120"/>
                <a:cs typeface="Verdana"/>
              </a:rPr>
              <a:t>3</a:t>
            </a:r>
            <a:endParaRPr sz="3600">
              <a:latin typeface="標楷體" panose="03000509000000000000" pitchFamily="65" charset="-120"/>
              <a:ea typeface="標楷體" panose="03000509000000000000" pitchFamily="65" charset="-120"/>
              <a:cs typeface="Verdana"/>
            </a:endParaRPr>
          </a:p>
        </p:txBody>
      </p:sp>
      <p:sp>
        <p:nvSpPr>
          <p:cNvPr id="40" name="object 40"/>
          <p:cNvSpPr txBox="1"/>
          <p:nvPr/>
        </p:nvSpPr>
        <p:spPr>
          <a:xfrm>
            <a:off x="4506659" y="4273224"/>
            <a:ext cx="344329" cy="551433"/>
          </a:xfrm>
          <a:prstGeom prst="rect">
            <a:avLst/>
          </a:prstGeom>
        </p:spPr>
        <p:txBody>
          <a:bodyPr vert="horz" wrap="square" lIns="0" tIns="0" rIns="0" bIns="0" rtlCol="0">
            <a:spAutoFit/>
          </a:bodyPr>
          <a:lstStyle/>
          <a:p>
            <a:pPr marL="9525">
              <a:lnSpc>
                <a:spcPts val="4298"/>
              </a:lnSpc>
            </a:pPr>
            <a:r>
              <a:rPr sz="3600" b="1" spc="-26" dirty="0">
                <a:solidFill>
                  <a:srgbClr val="FFFFFF"/>
                </a:solidFill>
                <a:latin typeface="標楷體" panose="03000509000000000000" pitchFamily="65" charset="-120"/>
                <a:ea typeface="標楷體" panose="03000509000000000000" pitchFamily="65" charset="-120"/>
                <a:cs typeface="Verdana"/>
              </a:rPr>
              <a:t>4</a:t>
            </a:r>
            <a:endParaRPr sz="3600">
              <a:latin typeface="標楷體" panose="03000509000000000000" pitchFamily="65" charset="-120"/>
              <a:ea typeface="標楷體" panose="03000509000000000000" pitchFamily="65" charset="-120"/>
              <a:cs typeface="Verdana"/>
            </a:endParaRPr>
          </a:p>
        </p:txBody>
      </p:sp>
      <p:sp>
        <p:nvSpPr>
          <p:cNvPr id="41" name="object 41"/>
          <p:cNvSpPr txBox="1"/>
          <p:nvPr/>
        </p:nvSpPr>
        <p:spPr>
          <a:xfrm>
            <a:off x="4506659" y="4946682"/>
            <a:ext cx="344329" cy="551433"/>
          </a:xfrm>
          <a:prstGeom prst="rect">
            <a:avLst/>
          </a:prstGeom>
        </p:spPr>
        <p:txBody>
          <a:bodyPr vert="horz" wrap="square" lIns="0" tIns="0" rIns="0" bIns="0" rtlCol="0">
            <a:spAutoFit/>
          </a:bodyPr>
          <a:lstStyle/>
          <a:p>
            <a:pPr marL="9525">
              <a:lnSpc>
                <a:spcPts val="4298"/>
              </a:lnSpc>
            </a:pPr>
            <a:r>
              <a:rPr sz="3600" b="1" dirty="0">
                <a:solidFill>
                  <a:srgbClr val="FFFFFF"/>
                </a:solidFill>
                <a:latin typeface="標楷體" panose="03000509000000000000" pitchFamily="65" charset="-120"/>
                <a:ea typeface="標楷體" panose="03000509000000000000" pitchFamily="65" charset="-120"/>
                <a:cs typeface="Verdana"/>
              </a:rPr>
              <a:t>5</a:t>
            </a:r>
            <a:endParaRPr sz="3600">
              <a:latin typeface="標楷體" panose="03000509000000000000" pitchFamily="65" charset="-120"/>
              <a:ea typeface="標楷體" panose="03000509000000000000" pitchFamily="65" charset="-120"/>
              <a:cs typeface="Verdana"/>
            </a:endParaRPr>
          </a:p>
        </p:txBody>
      </p:sp>
      <p:sp>
        <p:nvSpPr>
          <p:cNvPr id="42" name="object 42"/>
          <p:cNvSpPr txBox="1"/>
          <p:nvPr/>
        </p:nvSpPr>
        <p:spPr>
          <a:xfrm>
            <a:off x="4981194" y="2094358"/>
            <a:ext cx="3899059" cy="276999"/>
          </a:xfrm>
          <a:prstGeom prst="rect">
            <a:avLst/>
          </a:prstGeom>
        </p:spPr>
        <p:txBody>
          <a:bodyPr vert="horz" wrap="square" lIns="0" tIns="0" rIns="0" bIns="0" rtlCol="0">
            <a:spAutoFit/>
          </a:bodyPr>
          <a:lstStyle/>
          <a:p>
            <a:pPr marL="127635" marR="623888" indent="-953"/>
            <a:r>
              <a:rPr sz="900" u="sng" spc="-221" dirty="0">
                <a:solidFill>
                  <a:srgbClr val="FFFFFF"/>
                </a:solidFill>
                <a:latin typeface="標楷體" panose="03000509000000000000" pitchFamily="65" charset="-120"/>
                <a:ea typeface="標楷體" panose="03000509000000000000" pitchFamily="65" charset="-120"/>
                <a:cs typeface="Times New Roman"/>
              </a:rPr>
              <a:t> </a:t>
            </a:r>
            <a:r>
              <a:rPr sz="900" b="1" u="sng" dirty="0">
                <a:solidFill>
                  <a:srgbClr val="FFFFFF"/>
                </a:solidFill>
                <a:latin typeface="標楷體" panose="03000509000000000000" pitchFamily="65" charset="-120"/>
                <a:ea typeface="標楷體" panose="03000509000000000000" pitchFamily="65" charset="-120"/>
                <a:cs typeface="微軟正黑體"/>
              </a:rPr>
              <a:t>主導</a:t>
            </a:r>
            <a:r>
              <a:rPr sz="900" spc="-900" dirty="0">
                <a:solidFill>
                  <a:srgbClr val="FFFFFF"/>
                </a:solidFill>
                <a:latin typeface="標楷體" panose="03000509000000000000" pitchFamily="65" charset="-120"/>
                <a:ea typeface="標楷體" panose="03000509000000000000" pitchFamily="65" charset="-120"/>
                <a:cs typeface="微軟正黑體"/>
              </a:rPr>
              <a:t>：</a:t>
            </a:r>
            <a:r>
              <a:rPr sz="900" u="sng" dirty="0">
                <a:solidFill>
                  <a:srgbClr val="FFFFFF"/>
                </a:solidFill>
                <a:latin typeface="標楷體" panose="03000509000000000000" pitchFamily="65" charset="-120"/>
                <a:ea typeface="標楷體" panose="03000509000000000000" pitchFamily="65" charset="-120"/>
                <a:cs typeface="Times New Roman"/>
              </a:rPr>
              <a:t> </a:t>
            </a:r>
            <a:r>
              <a:rPr sz="900" dirty="0">
                <a:solidFill>
                  <a:srgbClr val="FFFFFF"/>
                </a:solidFill>
                <a:latin typeface="標楷體" panose="03000509000000000000" pitchFamily="65" charset="-120"/>
                <a:ea typeface="標楷體" panose="03000509000000000000" pitchFamily="65" charset="-120"/>
                <a:cs typeface="Times New Roman"/>
              </a:rPr>
              <a:t>  </a:t>
            </a:r>
            <a:r>
              <a:rPr sz="900" spc="23" dirty="0">
                <a:solidFill>
                  <a:srgbClr val="FFFFFF"/>
                </a:solidFill>
                <a:latin typeface="標楷體" panose="03000509000000000000" pitchFamily="65" charset="-120"/>
                <a:ea typeface="標楷體" panose="03000509000000000000" pitchFamily="65" charset="-120"/>
                <a:cs typeface="Times New Roman"/>
              </a:rPr>
              <a:t> </a:t>
            </a:r>
            <a:r>
              <a:rPr sz="900" spc="-8" dirty="0">
                <a:solidFill>
                  <a:srgbClr val="FFFFFF"/>
                </a:solidFill>
                <a:latin typeface="標楷體" panose="03000509000000000000" pitchFamily="65" charset="-120"/>
                <a:ea typeface="標楷體" panose="03000509000000000000" pitchFamily="65" charset="-120"/>
                <a:cs typeface="Verdana"/>
              </a:rPr>
              <a:t>Depart</a:t>
            </a:r>
            <a:r>
              <a:rPr sz="900" spc="-19" dirty="0">
                <a:solidFill>
                  <a:srgbClr val="FFFFFF"/>
                </a:solidFill>
                <a:latin typeface="標楷體" panose="03000509000000000000" pitchFamily="65" charset="-120"/>
                <a:ea typeface="標楷體" panose="03000509000000000000" pitchFamily="65" charset="-120"/>
                <a:cs typeface="Verdana"/>
              </a:rPr>
              <a:t>m</a:t>
            </a:r>
            <a:r>
              <a:rPr sz="900" spc="-8" dirty="0">
                <a:solidFill>
                  <a:srgbClr val="FFFFFF"/>
                </a:solidFill>
                <a:latin typeface="標楷體" panose="03000509000000000000" pitchFamily="65" charset="-120"/>
                <a:ea typeface="標楷體" panose="03000509000000000000" pitchFamily="65" charset="-120"/>
                <a:cs typeface="Verdana"/>
              </a:rPr>
              <a:t>e</a:t>
            </a:r>
            <a:r>
              <a:rPr sz="900" spc="-11" dirty="0">
                <a:solidFill>
                  <a:srgbClr val="FFFFFF"/>
                </a:solidFill>
                <a:latin typeface="標楷體" panose="03000509000000000000" pitchFamily="65" charset="-120"/>
                <a:ea typeface="標楷體" panose="03000509000000000000" pitchFamily="65" charset="-120"/>
                <a:cs typeface="Verdana"/>
              </a:rPr>
              <a:t>n</a:t>
            </a:r>
            <a:r>
              <a:rPr sz="900" dirty="0">
                <a:solidFill>
                  <a:srgbClr val="FFFFFF"/>
                </a:solidFill>
                <a:latin typeface="標楷體" panose="03000509000000000000" pitchFamily="65" charset="-120"/>
                <a:ea typeface="標楷體" panose="03000509000000000000" pitchFamily="65" charset="-120"/>
                <a:cs typeface="Verdana"/>
              </a:rPr>
              <a:t>t </a:t>
            </a:r>
            <a:r>
              <a:rPr sz="900" spc="-8" dirty="0">
                <a:solidFill>
                  <a:srgbClr val="FFFFFF"/>
                </a:solidFill>
                <a:latin typeface="標楷體" panose="03000509000000000000" pitchFamily="65" charset="-120"/>
                <a:ea typeface="標楷體" panose="03000509000000000000" pitchFamily="65" charset="-120"/>
                <a:cs typeface="Verdana"/>
              </a:rPr>
              <a:t>of</a:t>
            </a:r>
            <a:r>
              <a:rPr sz="900" spc="4" dirty="0">
                <a:solidFill>
                  <a:srgbClr val="FFFFFF"/>
                </a:solidFill>
                <a:latin typeface="標楷體" panose="03000509000000000000" pitchFamily="65" charset="-120"/>
                <a:ea typeface="標楷體" panose="03000509000000000000" pitchFamily="65" charset="-120"/>
                <a:cs typeface="Verdana"/>
              </a:rPr>
              <a:t> </a:t>
            </a:r>
            <a:r>
              <a:rPr sz="900" spc="-4" dirty="0">
                <a:solidFill>
                  <a:srgbClr val="FFFFFF"/>
                </a:solidFill>
                <a:latin typeface="標楷體" panose="03000509000000000000" pitchFamily="65" charset="-120"/>
                <a:ea typeface="標楷體" panose="03000509000000000000" pitchFamily="65" charset="-120"/>
                <a:cs typeface="Verdana"/>
              </a:rPr>
              <a:t>I</a:t>
            </a:r>
            <a:r>
              <a:rPr sz="900" spc="-11" dirty="0">
                <a:solidFill>
                  <a:srgbClr val="FFFFFF"/>
                </a:solidFill>
                <a:latin typeface="標楷體" panose="03000509000000000000" pitchFamily="65" charset="-120"/>
                <a:ea typeface="標楷體" panose="03000509000000000000" pitchFamily="65" charset="-120"/>
                <a:cs typeface="Verdana"/>
              </a:rPr>
              <a:t>n</a:t>
            </a:r>
            <a:r>
              <a:rPr sz="900" spc="-8" dirty="0">
                <a:solidFill>
                  <a:srgbClr val="FFFFFF"/>
                </a:solidFill>
                <a:latin typeface="標楷體" panose="03000509000000000000" pitchFamily="65" charset="-120"/>
                <a:ea typeface="標楷體" panose="03000509000000000000" pitchFamily="65" charset="-120"/>
                <a:cs typeface="Verdana"/>
              </a:rPr>
              <a:t>form</a:t>
            </a:r>
            <a:r>
              <a:rPr sz="900" spc="-11" dirty="0">
                <a:solidFill>
                  <a:srgbClr val="FFFFFF"/>
                </a:solidFill>
                <a:latin typeface="標楷體" panose="03000509000000000000" pitchFamily="65" charset="-120"/>
                <a:ea typeface="標楷體" panose="03000509000000000000" pitchFamily="65" charset="-120"/>
                <a:cs typeface="Verdana"/>
              </a:rPr>
              <a:t>a</a:t>
            </a:r>
            <a:r>
              <a:rPr sz="900" spc="-4" dirty="0">
                <a:solidFill>
                  <a:srgbClr val="FFFFFF"/>
                </a:solidFill>
                <a:latin typeface="標楷體" panose="03000509000000000000" pitchFamily="65" charset="-120"/>
                <a:ea typeface="標楷體" panose="03000509000000000000" pitchFamily="65" charset="-120"/>
                <a:cs typeface="Verdana"/>
              </a:rPr>
              <a:t>t</a:t>
            </a:r>
            <a:r>
              <a:rPr sz="900" spc="-8" dirty="0">
                <a:solidFill>
                  <a:srgbClr val="FFFFFF"/>
                </a:solidFill>
                <a:latin typeface="標楷體" panose="03000509000000000000" pitchFamily="65" charset="-120"/>
                <a:ea typeface="標楷體" panose="03000509000000000000" pitchFamily="65" charset="-120"/>
                <a:cs typeface="Verdana"/>
              </a:rPr>
              <a:t>ion</a:t>
            </a:r>
            <a:r>
              <a:rPr sz="900" spc="4" dirty="0">
                <a:solidFill>
                  <a:srgbClr val="FFFFFF"/>
                </a:solidFill>
                <a:latin typeface="標楷體" panose="03000509000000000000" pitchFamily="65" charset="-120"/>
                <a:ea typeface="標楷體" panose="03000509000000000000" pitchFamily="65" charset="-120"/>
                <a:cs typeface="Verdana"/>
              </a:rPr>
              <a:t> </a:t>
            </a:r>
            <a:r>
              <a:rPr sz="900" spc="-8" dirty="0">
                <a:solidFill>
                  <a:srgbClr val="FFFFFF"/>
                </a:solidFill>
                <a:latin typeface="標楷體" panose="03000509000000000000" pitchFamily="65" charset="-120"/>
                <a:ea typeface="標楷體" panose="03000509000000000000" pitchFamily="65" charset="-120"/>
                <a:cs typeface="Verdana"/>
              </a:rPr>
              <a:t>a</a:t>
            </a:r>
            <a:r>
              <a:rPr sz="900" spc="-11" dirty="0">
                <a:solidFill>
                  <a:srgbClr val="FFFFFF"/>
                </a:solidFill>
                <a:latin typeface="標楷體" panose="03000509000000000000" pitchFamily="65" charset="-120"/>
                <a:ea typeface="標楷體" panose="03000509000000000000" pitchFamily="65" charset="-120"/>
                <a:cs typeface="Verdana"/>
              </a:rPr>
              <a:t>n</a:t>
            </a:r>
            <a:r>
              <a:rPr sz="900" dirty="0">
                <a:solidFill>
                  <a:srgbClr val="FFFFFF"/>
                </a:solidFill>
                <a:latin typeface="標楷體" panose="03000509000000000000" pitchFamily="65" charset="-120"/>
                <a:ea typeface="標楷體" panose="03000509000000000000" pitchFamily="65" charset="-120"/>
                <a:cs typeface="Verdana"/>
              </a:rPr>
              <a:t>d</a:t>
            </a:r>
            <a:r>
              <a:rPr sz="900" spc="11" dirty="0">
                <a:solidFill>
                  <a:srgbClr val="FFFFFF"/>
                </a:solidFill>
                <a:latin typeface="標楷體" panose="03000509000000000000" pitchFamily="65" charset="-120"/>
                <a:ea typeface="標楷體" panose="03000509000000000000" pitchFamily="65" charset="-120"/>
                <a:cs typeface="Verdana"/>
              </a:rPr>
              <a:t> </a:t>
            </a:r>
            <a:r>
              <a:rPr sz="900" spc="-4" dirty="0">
                <a:solidFill>
                  <a:srgbClr val="FFFFFF"/>
                </a:solidFill>
                <a:latin typeface="標楷體" panose="03000509000000000000" pitchFamily="65" charset="-120"/>
                <a:ea typeface="標楷體" panose="03000509000000000000" pitchFamily="65" charset="-120"/>
                <a:cs typeface="Verdana"/>
              </a:rPr>
              <a:t>C</a:t>
            </a:r>
            <a:r>
              <a:rPr sz="900" dirty="0">
                <a:solidFill>
                  <a:srgbClr val="FFFFFF"/>
                </a:solidFill>
                <a:latin typeface="標楷體" panose="03000509000000000000" pitchFamily="65" charset="-120"/>
                <a:ea typeface="標楷體" panose="03000509000000000000" pitchFamily="65" charset="-120"/>
                <a:cs typeface="Verdana"/>
              </a:rPr>
              <a:t>o</a:t>
            </a:r>
            <a:r>
              <a:rPr sz="900" spc="-11" dirty="0">
                <a:solidFill>
                  <a:srgbClr val="FFFFFF"/>
                </a:solidFill>
                <a:latin typeface="標楷體" panose="03000509000000000000" pitchFamily="65" charset="-120"/>
                <a:ea typeface="標楷體" panose="03000509000000000000" pitchFamily="65" charset="-120"/>
                <a:cs typeface="Verdana"/>
              </a:rPr>
              <a:t>m</a:t>
            </a:r>
            <a:r>
              <a:rPr sz="900" spc="-19" dirty="0">
                <a:solidFill>
                  <a:srgbClr val="FFFFFF"/>
                </a:solidFill>
                <a:latin typeface="標楷體" panose="03000509000000000000" pitchFamily="65" charset="-120"/>
                <a:ea typeface="標楷體" panose="03000509000000000000" pitchFamily="65" charset="-120"/>
                <a:cs typeface="Verdana"/>
              </a:rPr>
              <a:t>m</a:t>
            </a:r>
            <a:r>
              <a:rPr sz="900" spc="-11" dirty="0">
                <a:solidFill>
                  <a:srgbClr val="FFFFFF"/>
                </a:solidFill>
                <a:latin typeface="標楷體" panose="03000509000000000000" pitchFamily="65" charset="-120"/>
                <a:ea typeface="標楷體" panose="03000509000000000000" pitchFamily="65" charset="-120"/>
                <a:cs typeface="Verdana"/>
              </a:rPr>
              <a:t>un</a:t>
            </a:r>
            <a:r>
              <a:rPr sz="900" spc="-8" dirty="0">
                <a:solidFill>
                  <a:srgbClr val="FFFFFF"/>
                </a:solidFill>
                <a:latin typeface="標楷體" panose="03000509000000000000" pitchFamily="65" charset="-120"/>
                <a:ea typeface="標楷體" panose="03000509000000000000" pitchFamily="65" charset="-120"/>
                <a:cs typeface="Verdana"/>
              </a:rPr>
              <a:t>ica</a:t>
            </a:r>
            <a:r>
              <a:rPr sz="900" spc="-11" dirty="0">
                <a:solidFill>
                  <a:srgbClr val="FFFFFF"/>
                </a:solidFill>
                <a:latin typeface="標楷體" panose="03000509000000000000" pitchFamily="65" charset="-120"/>
                <a:ea typeface="標楷體" panose="03000509000000000000" pitchFamily="65" charset="-120"/>
                <a:cs typeface="Verdana"/>
              </a:rPr>
              <a:t>t</a:t>
            </a:r>
            <a:r>
              <a:rPr sz="900" spc="-8" dirty="0">
                <a:solidFill>
                  <a:srgbClr val="FFFFFF"/>
                </a:solidFill>
                <a:latin typeface="標楷體" panose="03000509000000000000" pitchFamily="65" charset="-120"/>
                <a:ea typeface="標楷體" panose="03000509000000000000" pitchFamily="65" charset="-120"/>
                <a:cs typeface="Verdana"/>
              </a:rPr>
              <a:t>io</a:t>
            </a:r>
            <a:r>
              <a:rPr sz="900" spc="-11" dirty="0">
                <a:solidFill>
                  <a:srgbClr val="FFFFFF"/>
                </a:solidFill>
                <a:latin typeface="標楷體" panose="03000509000000000000" pitchFamily="65" charset="-120"/>
                <a:ea typeface="標楷體" panose="03000509000000000000" pitchFamily="65" charset="-120"/>
                <a:cs typeface="Verdana"/>
              </a:rPr>
              <a:t>n</a:t>
            </a:r>
            <a:r>
              <a:rPr sz="900" spc="-8" dirty="0">
                <a:solidFill>
                  <a:srgbClr val="FFFFFF"/>
                </a:solidFill>
                <a:latin typeface="標楷體" panose="03000509000000000000" pitchFamily="65" charset="-120"/>
                <a:ea typeface="標楷體" panose="03000509000000000000" pitchFamily="65" charset="-120"/>
                <a:cs typeface="Verdana"/>
              </a:rPr>
              <a:t>s</a:t>
            </a:r>
            <a:r>
              <a:rPr sz="900" spc="-4" dirty="0">
                <a:solidFill>
                  <a:srgbClr val="FFFFFF"/>
                </a:solidFill>
                <a:latin typeface="標楷體" panose="03000509000000000000" pitchFamily="65" charset="-120"/>
                <a:ea typeface="標楷體" panose="03000509000000000000" pitchFamily="65" charset="-120"/>
                <a:cs typeface="Verdana"/>
              </a:rPr>
              <a:t> </a:t>
            </a:r>
            <a:r>
              <a:rPr sz="900" spc="-98" dirty="0">
                <a:solidFill>
                  <a:srgbClr val="FFFFFF"/>
                </a:solidFill>
                <a:latin typeface="標楷體" panose="03000509000000000000" pitchFamily="65" charset="-120"/>
                <a:ea typeface="標楷體" panose="03000509000000000000" pitchFamily="65" charset="-120"/>
                <a:cs typeface="Verdana"/>
              </a:rPr>
              <a:t>T</a:t>
            </a:r>
            <a:r>
              <a:rPr sz="900" spc="-8" dirty="0">
                <a:solidFill>
                  <a:srgbClr val="FFFFFF"/>
                </a:solidFill>
                <a:latin typeface="標楷體" panose="03000509000000000000" pitchFamily="65" charset="-120"/>
                <a:ea typeface="標楷體" panose="03000509000000000000" pitchFamily="65" charset="-120"/>
                <a:cs typeface="Verdana"/>
              </a:rPr>
              <a:t>ec</a:t>
            </a:r>
            <a:r>
              <a:rPr sz="900" spc="-11" dirty="0">
                <a:solidFill>
                  <a:srgbClr val="FFFFFF"/>
                </a:solidFill>
                <a:latin typeface="標楷體" panose="03000509000000000000" pitchFamily="65" charset="-120"/>
                <a:ea typeface="標楷體" panose="03000509000000000000" pitchFamily="65" charset="-120"/>
                <a:cs typeface="Verdana"/>
              </a:rPr>
              <a:t>hn</a:t>
            </a:r>
            <a:r>
              <a:rPr sz="900" spc="-8" dirty="0">
                <a:solidFill>
                  <a:srgbClr val="FFFFFF"/>
                </a:solidFill>
                <a:latin typeface="標楷體" panose="03000509000000000000" pitchFamily="65" charset="-120"/>
                <a:ea typeface="標楷體" panose="03000509000000000000" pitchFamily="65" charset="-120"/>
                <a:cs typeface="Verdana"/>
              </a:rPr>
              <a:t>olo</a:t>
            </a:r>
            <a:r>
              <a:rPr sz="900" spc="-4" dirty="0">
                <a:solidFill>
                  <a:srgbClr val="FFFFFF"/>
                </a:solidFill>
                <a:latin typeface="標楷體" panose="03000509000000000000" pitchFamily="65" charset="-120"/>
                <a:ea typeface="標楷體" panose="03000509000000000000" pitchFamily="65" charset="-120"/>
                <a:cs typeface="Verdana"/>
              </a:rPr>
              <a:t>g</a:t>
            </a:r>
            <a:r>
              <a:rPr sz="900" spc="-8" dirty="0">
                <a:solidFill>
                  <a:srgbClr val="FFFFFF"/>
                </a:solidFill>
                <a:latin typeface="標楷體" panose="03000509000000000000" pitchFamily="65" charset="-120"/>
                <a:ea typeface="標楷體" panose="03000509000000000000" pitchFamily="65" charset="-120"/>
                <a:cs typeface="Verdana"/>
              </a:rPr>
              <a:t>y</a:t>
            </a:r>
            <a:r>
              <a:rPr sz="900" spc="-4" dirty="0">
                <a:solidFill>
                  <a:srgbClr val="FFFFFF"/>
                </a:solidFill>
                <a:latin typeface="標楷體" panose="03000509000000000000" pitchFamily="65" charset="-120"/>
                <a:ea typeface="標楷體" panose="03000509000000000000" pitchFamily="65" charset="-120"/>
                <a:cs typeface="Verdana"/>
              </a:rPr>
              <a:t> (</a:t>
            </a:r>
            <a:r>
              <a:rPr sz="900" spc="-8" dirty="0">
                <a:solidFill>
                  <a:srgbClr val="FFFFFF"/>
                </a:solidFill>
                <a:latin typeface="標楷體" panose="03000509000000000000" pitchFamily="65" charset="-120"/>
                <a:ea typeface="標楷體" panose="03000509000000000000" pitchFamily="65" charset="-120"/>
                <a:cs typeface="Verdana"/>
              </a:rPr>
              <a:t>DIC</a:t>
            </a:r>
            <a:r>
              <a:rPr sz="900" spc="-4" dirty="0">
                <a:solidFill>
                  <a:srgbClr val="FFFFFF"/>
                </a:solidFill>
                <a:latin typeface="標楷體" panose="03000509000000000000" pitchFamily="65" charset="-120"/>
                <a:ea typeface="標楷體" panose="03000509000000000000" pitchFamily="65" charset="-120"/>
                <a:cs typeface="Verdana"/>
              </a:rPr>
              <a:t>T)</a:t>
            </a:r>
            <a:r>
              <a:rPr sz="900" dirty="0">
                <a:solidFill>
                  <a:srgbClr val="FFFFFF"/>
                </a:solidFill>
                <a:latin typeface="標楷體" panose="03000509000000000000" pitchFamily="65" charset="-120"/>
                <a:ea typeface="標楷體" panose="03000509000000000000" pitchFamily="65" charset="-120"/>
                <a:cs typeface="微軟正黑體"/>
              </a:rPr>
              <a:t>菲律賓資訊通信技術局</a:t>
            </a:r>
            <a:endParaRPr sz="900" dirty="0">
              <a:latin typeface="標楷體" panose="03000509000000000000" pitchFamily="65" charset="-120"/>
              <a:ea typeface="標楷體" panose="03000509000000000000" pitchFamily="65" charset="-120"/>
              <a:cs typeface="微軟正黑體"/>
            </a:endParaRPr>
          </a:p>
        </p:txBody>
      </p:sp>
      <p:sp>
        <p:nvSpPr>
          <p:cNvPr id="43" name="object 43"/>
          <p:cNvSpPr txBox="1"/>
          <p:nvPr/>
        </p:nvSpPr>
        <p:spPr>
          <a:xfrm>
            <a:off x="4981194" y="2771108"/>
            <a:ext cx="3899059" cy="415498"/>
          </a:xfrm>
          <a:prstGeom prst="rect">
            <a:avLst/>
          </a:prstGeom>
        </p:spPr>
        <p:txBody>
          <a:bodyPr vert="horz" wrap="square" lIns="0" tIns="0" rIns="0" bIns="0" rtlCol="0">
            <a:spAutoFit/>
          </a:bodyPr>
          <a:lstStyle/>
          <a:p>
            <a:pPr marL="127635" marR="152876" indent="-953"/>
            <a:r>
              <a:rPr sz="900" u="sng" spc="-221" dirty="0">
                <a:latin typeface="標楷體" panose="03000509000000000000" pitchFamily="65" charset="-120"/>
                <a:ea typeface="標楷體" panose="03000509000000000000" pitchFamily="65" charset="-120"/>
                <a:cs typeface="Times New Roman"/>
              </a:rPr>
              <a:t> </a:t>
            </a:r>
            <a:r>
              <a:rPr sz="900" b="1" u="sng" dirty="0">
                <a:latin typeface="標楷體" panose="03000509000000000000" pitchFamily="65" charset="-120"/>
                <a:ea typeface="標楷體" panose="03000509000000000000" pitchFamily="65" charset="-120"/>
                <a:cs typeface="微軟正黑體"/>
              </a:rPr>
              <a:t>目的</a:t>
            </a:r>
            <a:r>
              <a:rPr sz="900" spc="-900" dirty="0">
                <a:latin typeface="標楷體" panose="03000509000000000000" pitchFamily="65" charset="-120"/>
                <a:ea typeface="標楷體" panose="03000509000000000000" pitchFamily="65" charset="-120"/>
                <a:cs typeface="微軟正黑體"/>
              </a:rPr>
              <a:t>：</a:t>
            </a:r>
            <a:r>
              <a:rPr sz="900" u="sng" dirty="0">
                <a:latin typeface="標楷體" panose="03000509000000000000" pitchFamily="65" charset="-120"/>
                <a:ea typeface="標楷體" panose="03000509000000000000" pitchFamily="65" charset="-120"/>
                <a:cs typeface="Times New Roman"/>
              </a:rPr>
              <a:t> </a:t>
            </a:r>
            <a:r>
              <a:rPr sz="900" dirty="0">
                <a:latin typeface="標楷體" panose="03000509000000000000" pitchFamily="65" charset="-120"/>
                <a:ea typeface="標楷體" panose="03000509000000000000" pitchFamily="65" charset="-120"/>
                <a:cs typeface="Times New Roman"/>
              </a:rPr>
              <a:t>  </a:t>
            </a:r>
            <a:r>
              <a:rPr sz="900" spc="23" dirty="0">
                <a:latin typeface="標楷體" panose="03000509000000000000" pitchFamily="65" charset="-120"/>
                <a:ea typeface="標楷體" panose="03000509000000000000" pitchFamily="65" charset="-120"/>
                <a:cs typeface="Times New Roman"/>
              </a:rPr>
              <a:t> </a:t>
            </a:r>
            <a:r>
              <a:rPr sz="900" spc="-11" dirty="0">
                <a:latin typeface="標楷體" panose="03000509000000000000" pitchFamily="65" charset="-120"/>
                <a:ea typeface="標楷體" panose="03000509000000000000" pitchFamily="65" charset="-120"/>
                <a:cs typeface="Verdana"/>
              </a:rPr>
              <a:t>(A)</a:t>
            </a:r>
            <a:r>
              <a:rPr sz="900" dirty="0">
                <a:latin typeface="標楷體" panose="03000509000000000000" pitchFamily="65" charset="-120"/>
                <a:ea typeface="標楷體" panose="03000509000000000000" pitchFamily="65" charset="-120"/>
                <a:cs typeface="微軟正黑體"/>
              </a:rPr>
              <a:t>確保國家的公共和軍事網路關鍵基礎建設持續運行、</a:t>
            </a:r>
            <a:r>
              <a:rPr sz="900" spc="-4" dirty="0">
                <a:latin typeface="標楷體" panose="03000509000000000000" pitchFamily="65" charset="-120"/>
                <a:ea typeface="標楷體" panose="03000509000000000000" pitchFamily="65" charset="-120"/>
                <a:cs typeface="Verdana"/>
              </a:rPr>
              <a:t>(</a:t>
            </a:r>
            <a:r>
              <a:rPr sz="900" spc="-8" dirty="0">
                <a:latin typeface="標楷體" panose="03000509000000000000" pitchFamily="65" charset="-120"/>
                <a:ea typeface="標楷體" panose="03000509000000000000" pitchFamily="65" charset="-120"/>
                <a:cs typeface="Verdana"/>
              </a:rPr>
              <a:t>B</a:t>
            </a:r>
            <a:r>
              <a:rPr sz="900" spc="-4" dirty="0">
                <a:latin typeface="標楷體" panose="03000509000000000000" pitchFamily="65" charset="-120"/>
                <a:ea typeface="標楷體" panose="03000509000000000000" pitchFamily="65" charset="-120"/>
                <a:cs typeface="Verdana"/>
              </a:rPr>
              <a:t>)</a:t>
            </a:r>
            <a:r>
              <a:rPr sz="900" dirty="0">
                <a:latin typeface="標楷體" panose="03000509000000000000" pitchFamily="65" charset="-120"/>
                <a:ea typeface="標楷體" panose="03000509000000000000" pitchFamily="65" charset="-120"/>
                <a:cs typeface="微軟正黑體"/>
              </a:rPr>
              <a:t>實施 網路彈性措施，提高網路攻擊前、中、後的因應能力、</a:t>
            </a:r>
            <a:r>
              <a:rPr sz="900" spc="-4" dirty="0">
                <a:latin typeface="標楷體" panose="03000509000000000000" pitchFamily="65" charset="-120"/>
                <a:ea typeface="標楷體" panose="03000509000000000000" pitchFamily="65" charset="-120"/>
                <a:cs typeface="Verdana"/>
              </a:rPr>
              <a:t>(C)</a:t>
            </a:r>
            <a:r>
              <a:rPr sz="900" dirty="0">
                <a:latin typeface="標楷體" panose="03000509000000000000" pitchFamily="65" charset="-120"/>
                <a:ea typeface="標楷體" panose="03000509000000000000" pitchFamily="65" charset="-120"/>
                <a:cs typeface="微軟正黑體"/>
              </a:rPr>
              <a:t>能有效率地與 執法機構協作、</a:t>
            </a:r>
            <a:r>
              <a:rPr sz="900" spc="-4" dirty="0">
                <a:latin typeface="標楷體" panose="03000509000000000000" pitchFamily="65" charset="-120"/>
                <a:ea typeface="標楷體" panose="03000509000000000000" pitchFamily="65" charset="-120"/>
                <a:cs typeface="Verdana"/>
              </a:rPr>
              <a:t>(</a:t>
            </a:r>
            <a:r>
              <a:rPr sz="900" spc="-8" dirty="0">
                <a:latin typeface="標楷體" panose="03000509000000000000" pitchFamily="65" charset="-120"/>
                <a:ea typeface="標楷體" panose="03000509000000000000" pitchFamily="65" charset="-120"/>
                <a:cs typeface="Verdana"/>
              </a:rPr>
              <a:t>D</a:t>
            </a:r>
            <a:r>
              <a:rPr sz="900" spc="-15" dirty="0">
                <a:latin typeface="標楷體" panose="03000509000000000000" pitchFamily="65" charset="-120"/>
                <a:ea typeface="標楷體" panose="03000509000000000000" pitchFamily="65" charset="-120"/>
                <a:cs typeface="Verdana"/>
              </a:rPr>
              <a:t>)</a:t>
            </a:r>
            <a:r>
              <a:rPr sz="900" dirty="0">
                <a:latin typeface="標楷體" panose="03000509000000000000" pitchFamily="65" charset="-120"/>
                <a:ea typeface="標楷體" panose="03000509000000000000" pitchFamily="65" charset="-120"/>
                <a:cs typeface="微軟正黑體"/>
              </a:rPr>
              <a:t>建立網路安全教育化的社會</a:t>
            </a:r>
            <a:endParaRPr sz="900">
              <a:latin typeface="標楷體" panose="03000509000000000000" pitchFamily="65" charset="-120"/>
              <a:ea typeface="標楷體" panose="03000509000000000000" pitchFamily="65" charset="-120"/>
              <a:cs typeface="微軟正黑體"/>
            </a:endParaRPr>
          </a:p>
        </p:txBody>
      </p:sp>
      <p:sp>
        <p:nvSpPr>
          <p:cNvPr id="44" name="object 44"/>
          <p:cNvSpPr txBox="1"/>
          <p:nvPr/>
        </p:nvSpPr>
        <p:spPr>
          <a:xfrm>
            <a:off x="4981194" y="3447860"/>
            <a:ext cx="3899059" cy="276999"/>
          </a:xfrm>
          <a:prstGeom prst="rect">
            <a:avLst/>
          </a:prstGeom>
        </p:spPr>
        <p:txBody>
          <a:bodyPr vert="horz" wrap="square" lIns="0" tIns="0" rIns="0" bIns="0" rtlCol="0">
            <a:spAutoFit/>
          </a:bodyPr>
          <a:lstStyle/>
          <a:p>
            <a:pPr marL="127635" marR="206693" indent="-953">
              <a:tabLst>
                <a:tab pos="510540" algn="l"/>
              </a:tabLst>
            </a:pPr>
            <a:r>
              <a:rPr sz="900" u="sng" spc="-221" dirty="0">
                <a:solidFill>
                  <a:srgbClr val="FFFFFF"/>
                </a:solidFill>
                <a:latin typeface="標楷體" panose="03000509000000000000" pitchFamily="65" charset="-120"/>
                <a:ea typeface="標楷體" panose="03000509000000000000" pitchFamily="65" charset="-120"/>
                <a:cs typeface="Times New Roman"/>
              </a:rPr>
              <a:t> </a:t>
            </a:r>
            <a:r>
              <a:rPr sz="900" b="1" u="sng" dirty="0">
                <a:solidFill>
                  <a:srgbClr val="FFFFFF"/>
                </a:solidFill>
                <a:latin typeface="標楷體" panose="03000509000000000000" pitchFamily="65" charset="-120"/>
                <a:ea typeface="標楷體" panose="03000509000000000000" pitchFamily="65" charset="-120"/>
                <a:cs typeface="微軟正黑體"/>
              </a:rPr>
              <a:t>範圍</a:t>
            </a:r>
            <a:r>
              <a:rPr sz="900" spc="-900" dirty="0">
                <a:solidFill>
                  <a:srgbClr val="FFFFFF"/>
                </a:solidFill>
                <a:latin typeface="標楷體" panose="03000509000000000000" pitchFamily="65" charset="-120"/>
                <a:ea typeface="標楷體" panose="03000509000000000000" pitchFamily="65" charset="-120"/>
                <a:cs typeface="微軟正黑體"/>
              </a:rPr>
              <a:t>：</a:t>
            </a:r>
            <a:r>
              <a:rPr sz="900" u="sng" dirty="0">
                <a:solidFill>
                  <a:srgbClr val="FFFFFF"/>
                </a:solidFill>
                <a:latin typeface="標楷體" panose="03000509000000000000" pitchFamily="65" charset="-120"/>
                <a:ea typeface="標楷體" panose="03000509000000000000" pitchFamily="65" charset="-120"/>
                <a:cs typeface="Times New Roman"/>
              </a:rPr>
              <a:t> </a:t>
            </a:r>
            <a:r>
              <a:rPr sz="900" dirty="0">
                <a:solidFill>
                  <a:srgbClr val="FFFFFF"/>
                </a:solidFill>
                <a:latin typeface="標楷體" panose="03000509000000000000" pitchFamily="65" charset="-120"/>
                <a:ea typeface="標楷體" panose="03000509000000000000" pitchFamily="65" charset="-120"/>
                <a:cs typeface="Times New Roman"/>
              </a:rPr>
              <a:t>	</a:t>
            </a:r>
            <a:r>
              <a:rPr sz="900" spc="-11" dirty="0">
                <a:solidFill>
                  <a:srgbClr val="FFFFFF"/>
                </a:solidFill>
                <a:latin typeface="標楷體" panose="03000509000000000000" pitchFamily="65" charset="-120"/>
                <a:ea typeface="標楷體" panose="03000509000000000000" pitchFamily="65" charset="-120"/>
                <a:cs typeface="Verdana"/>
              </a:rPr>
              <a:t>(A)</a:t>
            </a:r>
            <a:r>
              <a:rPr sz="900" dirty="0">
                <a:solidFill>
                  <a:srgbClr val="FFFFFF"/>
                </a:solidFill>
                <a:latin typeface="標楷體" panose="03000509000000000000" pitchFamily="65" charset="-120"/>
                <a:ea typeface="標楷體" panose="03000509000000000000" pitchFamily="65" charset="-120"/>
                <a:cs typeface="微軟正黑體"/>
              </a:rPr>
              <a:t>資通訊安全、</a:t>
            </a:r>
            <a:r>
              <a:rPr sz="900" spc="-4" dirty="0">
                <a:solidFill>
                  <a:srgbClr val="FFFFFF"/>
                </a:solidFill>
                <a:latin typeface="標楷體" panose="03000509000000000000" pitchFamily="65" charset="-120"/>
                <a:ea typeface="標楷體" panose="03000509000000000000" pitchFamily="65" charset="-120"/>
                <a:cs typeface="Verdana"/>
              </a:rPr>
              <a:t>(</a:t>
            </a:r>
            <a:r>
              <a:rPr sz="900" spc="-8" dirty="0">
                <a:solidFill>
                  <a:srgbClr val="FFFFFF"/>
                </a:solidFill>
                <a:latin typeface="標楷體" panose="03000509000000000000" pitchFamily="65" charset="-120"/>
                <a:ea typeface="標楷體" panose="03000509000000000000" pitchFamily="65" charset="-120"/>
                <a:cs typeface="Verdana"/>
              </a:rPr>
              <a:t>B</a:t>
            </a:r>
            <a:r>
              <a:rPr sz="900" spc="-4" dirty="0">
                <a:solidFill>
                  <a:srgbClr val="FFFFFF"/>
                </a:solidFill>
                <a:latin typeface="標楷體" panose="03000509000000000000" pitchFamily="65" charset="-120"/>
                <a:ea typeface="標楷體" panose="03000509000000000000" pitchFamily="65" charset="-120"/>
                <a:cs typeface="Verdana"/>
              </a:rPr>
              <a:t>)</a:t>
            </a:r>
            <a:r>
              <a:rPr sz="900" dirty="0">
                <a:solidFill>
                  <a:srgbClr val="FFFFFF"/>
                </a:solidFill>
                <a:latin typeface="標楷體" panose="03000509000000000000" pitchFamily="65" charset="-120"/>
                <a:ea typeface="標楷體" panose="03000509000000000000" pitchFamily="65" charset="-120"/>
                <a:cs typeface="微軟正黑體"/>
              </a:rPr>
              <a:t>公務與非公務機關的網路安全、</a:t>
            </a:r>
            <a:r>
              <a:rPr sz="900" spc="-4" dirty="0">
                <a:solidFill>
                  <a:srgbClr val="FFFFFF"/>
                </a:solidFill>
                <a:latin typeface="標楷體" panose="03000509000000000000" pitchFamily="65" charset="-120"/>
                <a:ea typeface="標楷體" panose="03000509000000000000" pitchFamily="65" charset="-120"/>
                <a:cs typeface="Verdana"/>
              </a:rPr>
              <a:t>(</a:t>
            </a:r>
            <a:r>
              <a:rPr sz="900" spc="8" dirty="0">
                <a:solidFill>
                  <a:srgbClr val="FFFFFF"/>
                </a:solidFill>
                <a:latin typeface="標楷體" panose="03000509000000000000" pitchFamily="65" charset="-120"/>
                <a:ea typeface="標楷體" panose="03000509000000000000" pitchFamily="65" charset="-120"/>
                <a:cs typeface="Verdana"/>
              </a:rPr>
              <a:t>C</a:t>
            </a:r>
            <a:r>
              <a:rPr sz="900" spc="-4" dirty="0">
                <a:solidFill>
                  <a:srgbClr val="FFFFFF"/>
                </a:solidFill>
                <a:latin typeface="標楷體" panose="03000509000000000000" pitchFamily="65" charset="-120"/>
                <a:ea typeface="標楷體" panose="03000509000000000000" pitchFamily="65" charset="-120"/>
                <a:cs typeface="Verdana"/>
              </a:rPr>
              <a:t>)</a:t>
            </a:r>
            <a:r>
              <a:rPr sz="900" dirty="0">
                <a:solidFill>
                  <a:srgbClr val="FFFFFF"/>
                </a:solidFill>
                <a:latin typeface="標楷體" panose="03000509000000000000" pitchFamily="65" charset="-120"/>
                <a:ea typeface="標楷體" panose="03000509000000000000" pitchFamily="65" charset="-120"/>
                <a:cs typeface="微軟正黑體"/>
              </a:rPr>
              <a:t>關鍵基 礎設施</a:t>
            </a:r>
            <a:endParaRPr sz="900">
              <a:latin typeface="標楷體" panose="03000509000000000000" pitchFamily="65" charset="-120"/>
              <a:ea typeface="標楷體" panose="03000509000000000000" pitchFamily="65" charset="-120"/>
              <a:cs typeface="微軟正黑體"/>
            </a:endParaRPr>
          </a:p>
        </p:txBody>
      </p:sp>
      <p:sp>
        <p:nvSpPr>
          <p:cNvPr id="45" name="object 45"/>
          <p:cNvSpPr txBox="1"/>
          <p:nvPr/>
        </p:nvSpPr>
        <p:spPr>
          <a:xfrm>
            <a:off x="4981194" y="4124611"/>
            <a:ext cx="3899059" cy="415498"/>
          </a:xfrm>
          <a:prstGeom prst="rect">
            <a:avLst/>
          </a:prstGeom>
        </p:spPr>
        <p:txBody>
          <a:bodyPr vert="horz" wrap="square" lIns="0" tIns="0" rIns="0" bIns="0" rtlCol="0">
            <a:spAutoFit/>
          </a:bodyPr>
          <a:lstStyle/>
          <a:p>
            <a:pPr marL="127635" marR="190500" indent="-953"/>
            <a:r>
              <a:rPr sz="900" u="sng" spc="-221" dirty="0">
                <a:solidFill>
                  <a:srgbClr val="FFFFFF"/>
                </a:solidFill>
                <a:latin typeface="標楷體" panose="03000509000000000000" pitchFamily="65" charset="-120"/>
                <a:ea typeface="標楷體" panose="03000509000000000000" pitchFamily="65" charset="-120"/>
                <a:cs typeface="Times New Roman"/>
              </a:rPr>
              <a:t> </a:t>
            </a:r>
            <a:r>
              <a:rPr sz="900" b="1" u="sng" dirty="0">
                <a:solidFill>
                  <a:srgbClr val="FFFFFF"/>
                </a:solidFill>
                <a:latin typeface="標楷體" panose="03000509000000000000" pitchFamily="65" charset="-120"/>
                <a:ea typeface="標楷體" panose="03000509000000000000" pitchFamily="65" charset="-120"/>
                <a:cs typeface="微軟正黑體"/>
              </a:rPr>
              <a:t>策略</a:t>
            </a:r>
            <a:r>
              <a:rPr sz="900" spc="-900" dirty="0">
                <a:solidFill>
                  <a:srgbClr val="FFFFFF"/>
                </a:solidFill>
                <a:latin typeface="標楷體" panose="03000509000000000000" pitchFamily="65" charset="-120"/>
                <a:ea typeface="標楷體" panose="03000509000000000000" pitchFamily="65" charset="-120"/>
                <a:cs typeface="微軟正黑體"/>
              </a:rPr>
              <a:t>：</a:t>
            </a:r>
            <a:r>
              <a:rPr sz="900" u="sng" dirty="0">
                <a:solidFill>
                  <a:srgbClr val="FFFFFF"/>
                </a:solidFill>
                <a:latin typeface="標楷體" panose="03000509000000000000" pitchFamily="65" charset="-120"/>
                <a:ea typeface="標楷體" panose="03000509000000000000" pitchFamily="65" charset="-120"/>
                <a:cs typeface="Times New Roman"/>
              </a:rPr>
              <a:t> </a:t>
            </a:r>
            <a:r>
              <a:rPr sz="900" dirty="0">
                <a:solidFill>
                  <a:srgbClr val="FFFFFF"/>
                </a:solidFill>
                <a:latin typeface="標楷體" panose="03000509000000000000" pitchFamily="65" charset="-120"/>
                <a:ea typeface="標楷體" panose="03000509000000000000" pitchFamily="65" charset="-120"/>
                <a:cs typeface="Times New Roman"/>
              </a:rPr>
              <a:t>  </a:t>
            </a:r>
            <a:r>
              <a:rPr sz="900" spc="23" dirty="0">
                <a:solidFill>
                  <a:srgbClr val="FFFFFF"/>
                </a:solidFill>
                <a:latin typeface="標楷體" panose="03000509000000000000" pitchFamily="65" charset="-120"/>
                <a:ea typeface="標楷體" panose="03000509000000000000" pitchFamily="65" charset="-120"/>
                <a:cs typeface="Times New Roman"/>
              </a:rPr>
              <a:t> </a:t>
            </a:r>
            <a:r>
              <a:rPr sz="900" spc="-11" dirty="0">
                <a:solidFill>
                  <a:srgbClr val="FFFFFF"/>
                </a:solidFill>
                <a:latin typeface="標楷體" panose="03000509000000000000" pitchFamily="65" charset="-120"/>
                <a:ea typeface="標楷體" panose="03000509000000000000" pitchFamily="65" charset="-120"/>
                <a:cs typeface="Verdana"/>
              </a:rPr>
              <a:t>(A)</a:t>
            </a:r>
            <a:r>
              <a:rPr sz="900" dirty="0">
                <a:solidFill>
                  <a:srgbClr val="FFFFFF"/>
                </a:solidFill>
                <a:latin typeface="標楷體" panose="03000509000000000000" pitchFamily="65" charset="-120"/>
                <a:ea typeface="標楷體" panose="03000509000000000000" pitchFamily="65" charset="-120"/>
                <a:cs typeface="微軟正黑體"/>
              </a:rPr>
              <a:t>建立</a:t>
            </a:r>
            <a:r>
              <a:rPr sz="900" spc="-4" dirty="0">
                <a:solidFill>
                  <a:srgbClr val="FFFFFF"/>
                </a:solidFill>
                <a:latin typeface="標楷體" panose="03000509000000000000" pitchFamily="65" charset="-120"/>
                <a:ea typeface="標楷體" panose="03000509000000000000" pitchFamily="65" charset="-120"/>
                <a:cs typeface="Verdana"/>
              </a:rPr>
              <a:t>2</a:t>
            </a:r>
            <a:r>
              <a:rPr sz="900" dirty="0">
                <a:solidFill>
                  <a:srgbClr val="FFFFFF"/>
                </a:solidFill>
                <a:latin typeface="標楷體" panose="03000509000000000000" pitchFamily="65" charset="-120"/>
                <a:ea typeface="標楷體" panose="03000509000000000000" pitchFamily="65" charset="-120"/>
                <a:cs typeface="微軟正黑體"/>
              </a:rPr>
              <a:t>個國家層級的委員會、</a:t>
            </a:r>
            <a:r>
              <a:rPr sz="900" spc="-4" dirty="0">
                <a:solidFill>
                  <a:srgbClr val="FFFFFF"/>
                </a:solidFill>
                <a:latin typeface="標楷體" panose="03000509000000000000" pitchFamily="65" charset="-120"/>
                <a:ea typeface="標楷體" panose="03000509000000000000" pitchFamily="65" charset="-120"/>
                <a:cs typeface="Verdana"/>
              </a:rPr>
              <a:t>(</a:t>
            </a:r>
            <a:r>
              <a:rPr sz="900" spc="-8" dirty="0">
                <a:solidFill>
                  <a:srgbClr val="FFFFFF"/>
                </a:solidFill>
                <a:latin typeface="標楷體" panose="03000509000000000000" pitchFamily="65" charset="-120"/>
                <a:ea typeface="標楷體" panose="03000509000000000000" pitchFamily="65" charset="-120"/>
                <a:cs typeface="Verdana"/>
              </a:rPr>
              <a:t>B</a:t>
            </a:r>
            <a:r>
              <a:rPr sz="900" spc="-4" dirty="0">
                <a:solidFill>
                  <a:srgbClr val="FFFFFF"/>
                </a:solidFill>
                <a:latin typeface="標楷體" panose="03000509000000000000" pitchFamily="65" charset="-120"/>
                <a:ea typeface="標楷體" panose="03000509000000000000" pitchFamily="65" charset="-120"/>
                <a:cs typeface="Verdana"/>
              </a:rPr>
              <a:t>)</a:t>
            </a:r>
            <a:r>
              <a:rPr sz="900" dirty="0">
                <a:solidFill>
                  <a:srgbClr val="FFFFFF"/>
                </a:solidFill>
                <a:latin typeface="標楷體" panose="03000509000000000000" pitchFamily="65" charset="-120"/>
                <a:ea typeface="標楷體" panose="03000509000000000000" pitchFamily="65" charset="-120"/>
                <a:cs typeface="微軟正黑體"/>
              </a:rPr>
              <a:t>建立國家層級監測與防範中 </a:t>
            </a:r>
            <a:r>
              <a:rPr sz="900" spc="-4" dirty="0">
                <a:solidFill>
                  <a:srgbClr val="FFFFFF"/>
                </a:solidFill>
                <a:latin typeface="標楷體" panose="03000509000000000000" pitchFamily="65" charset="-120"/>
                <a:ea typeface="標楷體" panose="03000509000000000000" pitchFamily="65" charset="-120"/>
                <a:cs typeface="微軟正黑體"/>
              </a:rPr>
              <a:t>心、</a:t>
            </a:r>
            <a:r>
              <a:rPr sz="900" spc="-8" dirty="0">
                <a:solidFill>
                  <a:srgbClr val="FFFFFF"/>
                </a:solidFill>
                <a:latin typeface="標楷體" panose="03000509000000000000" pitchFamily="65" charset="-120"/>
                <a:ea typeface="標楷體" panose="03000509000000000000" pitchFamily="65" charset="-120"/>
                <a:cs typeface="Verdana"/>
              </a:rPr>
              <a:t>(</a:t>
            </a:r>
            <a:r>
              <a:rPr sz="900" spc="-4" dirty="0">
                <a:solidFill>
                  <a:srgbClr val="FFFFFF"/>
                </a:solidFill>
                <a:latin typeface="標楷體" panose="03000509000000000000" pitchFamily="65" charset="-120"/>
                <a:ea typeface="標楷體" panose="03000509000000000000" pitchFamily="65" charset="-120"/>
                <a:cs typeface="Verdana"/>
              </a:rPr>
              <a:t>C</a:t>
            </a:r>
            <a:r>
              <a:rPr sz="900" spc="-8" dirty="0">
                <a:solidFill>
                  <a:srgbClr val="FFFFFF"/>
                </a:solidFill>
                <a:latin typeface="標楷體" panose="03000509000000000000" pitchFamily="65" charset="-120"/>
                <a:ea typeface="標楷體" panose="03000509000000000000" pitchFamily="65" charset="-120"/>
                <a:cs typeface="Verdana"/>
              </a:rPr>
              <a:t>)</a:t>
            </a:r>
            <a:r>
              <a:rPr sz="900" spc="-4" dirty="0">
                <a:solidFill>
                  <a:srgbClr val="FFFFFF"/>
                </a:solidFill>
                <a:latin typeface="標楷體" panose="03000509000000000000" pitchFamily="65" charset="-120"/>
                <a:ea typeface="標楷體" panose="03000509000000000000" pitchFamily="65" charset="-120"/>
                <a:cs typeface="微軟正黑體"/>
              </a:rPr>
              <a:t>建立公私協力合作機制及鼓勵內部協作</a:t>
            </a:r>
            <a:r>
              <a:rPr sz="900" dirty="0">
                <a:solidFill>
                  <a:srgbClr val="FFFFFF"/>
                </a:solidFill>
                <a:latin typeface="標楷體" panose="03000509000000000000" pitchFamily="65" charset="-120"/>
                <a:ea typeface="標楷體" panose="03000509000000000000" pitchFamily="65" charset="-120"/>
                <a:cs typeface="微軟正黑體"/>
              </a:rPr>
              <a:t>、</a:t>
            </a:r>
            <a:r>
              <a:rPr sz="900" spc="-8" dirty="0">
                <a:solidFill>
                  <a:srgbClr val="FFFFFF"/>
                </a:solidFill>
                <a:latin typeface="標楷體" panose="03000509000000000000" pitchFamily="65" charset="-120"/>
                <a:ea typeface="標楷體" panose="03000509000000000000" pitchFamily="65" charset="-120"/>
                <a:cs typeface="Verdana"/>
              </a:rPr>
              <a:t>(</a:t>
            </a:r>
            <a:r>
              <a:rPr sz="900" dirty="0">
                <a:solidFill>
                  <a:srgbClr val="FFFFFF"/>
                </a:solidFill>
                <a:latin typeface="標楷體" panose="03000509000000000000" pitchFamily="65" charset="-120"/>
                <a:ea typeface="標楷體" panose="03000509000000000000" pitchFamily="65" charset="-120"/>
                <a:cs typeface="Verdana"/>
              </a:rPr>
              <a:t>D</a:t>
            </a:r>
            <a:r>
              <a:rPr sz="900" spc="-8" dirty="0">
                <a:solidFill>
                  <a:srgbClr val="FFFFFF"/>
                </a:solidFill>
                <a:latin typeface="標楷體" panose="03000509000000000000" pitchFamily="65" charset="-120"/>
                <a:ea typeface="標楷體" panose="03000509000000000000" pitchFamily="65" charset="-120"/>
                <a:cs typeface="Verdana"/>
              </a:rPr>
              <a:t>)</a:t>
            </a:r>
            <a:r>
              <a:rPr sz="900" spc="-4" dirty="0">
                <a:solidFill>
                  <a:srgbClr val="FFFFFF"/>
                </a:solidFill>
                <a:latin typeface="標楷體" panose="03000509000000000000" pitchFamily="65" charset="-120"/>
                <a:ea typeface="標楷體" panose="03000509000000000000" pitchFamily="65" charset="-120"/>
                <a:cs typeface="微軟正黑體"/>
              </a:rPr>
              <a:t>建立不同層級的資 </a:t>
            </a:r>
            <a:r>
              <a:rPr sz="900" dirty="0">
                <a:solidFill>
                  <a:srgbClr val="FFFFFF"/>
                </a:solidFill>
                <a:latin typeface="標楷體" panose="03000509000000000000" pitchFamily="65" charset="-120"/>
                <a:ea typeface="標楷體" panose="03000509000000000000" pitchFamily="65" charset="-120"/>
                <a:cs typeface="微軟正黑體"/>
              </a:rPr>
              <a:t>通安全緊急回報機制</a:t>
            </a:r>
            <a:endParaRPr sz="900">
              <a:latin typeface="標楷體" panose="03000509000000000000" pitchFamily="65" charset="-120"/>
              <a:ea typeface="標楷體" panose="03000509000000000000" pitchFamily="65" charset="-120"/>
              <a:cs typeface="微軟正黑體"/>
            </a:endParaRPr>
          </a:p>
        </p:txBody>
      </p:sp>
      <p:sp>
        <p:nvSpPr>
          <p:cNvPr id="46" name="object 46"/>
          <p:cNvSpPr txBox="1"/>
          <p:nvPr/>
        </p:nvSpPr>
        <p:spPr>
          <a:xfrm>
            <a:off x="4981194" y="4801362"/>
            <a:ext cx="3899059" cy="276999"/>
          </a:xfrm>
          <a:prstGeom prst="rect">
            <a:avLst/>
          </a:prstGeom>
        </p:spPr>
        <p:txBody>
          <a:bodyPr vert="horz" wrap="square" lIns="0" tIns="0" rIns="0" bIns="0" rtlCol="0">
            <a:spAutoFit/>
          </a:bodyPr>
          <a:lstStyle/>
          <a:p>
            <a:pPr marL="126683"/>
            <a:r>
              <a:rPr sz="900" u="sng" spc="-221" dirty="0">
                <a:solidFill>
                  <a:srgbClr val="FFFFFF"/>
                </a:solidFill>
                <a:latin typeface="標楷體" panose="03000509000000000000" pitchFamily="65" charset="-120"/>
                <a:ea typeface="標楷體" panose="03000509000000000000" pitchFamily="65" charset="-120"/>
                <a:cs typeface="Times New Roman"/>
              </a:rPr>
              <a:t> </a:t>
            </a:r>
            <a:r>
              <a:rPr sz="900" b="1" u="sng" dirty="0">
                <a:solidFill>
                  <a:srgbClr val="FFFFFF"/>
                </a:solidFill>
                <a:latin typeface="標楷體" panose="03000509000000000000" pitchFamily="65" charset="-120"/>
                <a:ea typeface="標楷體" panose="03000509000000000000" pitchFamily="65" charset="-120"/>
                <a:cs typeface="微軟正黑體"/>
              </a:rPr>
              <a:t>產發</a:t>
            </a:r>
            <a:r>
              <a:rPr sz="900" spc="-900" dirty="0">
                <a:solidFill>
                  <a:srgbClr val="FFFFFF"/>
                </a:solidFill>
                <a:latin typeface="標楷體" panose="03000509000000000000" pitchFamily="65" charset="-120"/>
                <a:ea typeface="標楷體" panose="03000509000000000000" pitchFamily="65" charset="-120"/>
                <a:cs typeface="微軟正黑體"/>
              </a:rPr>
              <a:t>：</a:t>
            </a:r>
            <a:r>
              <a:rPr sz="900" u="sng" dirty="0">
                <a:solidFill>
                  <a:srgbClr val="FFFFFF"/>
                </a:solidFill>
                <a:latin typeface="標楷體" panose="03000509000000000000" pitchFamily="65" charset="-120"/>
                <a:ea typeface="標楷體" panose="03000509000000000000" pitchFamily="65" charset="-120"/>
                <a:cs typeface="Times New Roman"/>
              </a:rPr>
              <a:t> </a:t>
            </a:r>
            <a:r>
              <a:rPr sz="900" dirty="0">
                <a:solidFill>
                  <a:srgbClr val="FFFFFF"/>
                </a:solidFill>
                <a:latin typeface="標楷體" panose="03000509000000000000" pitchFamily="65" charset="-120"/>
                <a:ea typeface="標楷體" panose="03000509000000000000" pitchFamily="65" charset="-120"/>
                <a:cs typeface="Times New Roman"/>
              </a:rPr>
              <a:t>  </a:t>
            </a:r>
            <a:r>
              <a:rPr sz="900" spc="23" dirty="0">
                <a:solidFill>
                  <a:srgbClr val="FFFFFF"/>
                </a:solidFill>
                <a:latin typeface="標楷體" panose="03000509000000000000" pitchFamily="65" charset="-120"/>
                <a:ea typeface="標楷體" panose="03000509000000000000" pitchFamily="65" charset="-120"/>
                <a:cs typeface="Times New Roman"/>
              </a:rPr>
              <a:t> </a:t>
            </a:r>
            <a:r>
              <a:rPr sz="900" spc="-11" dirty="0">
                <a:solidFill>
                  <a:srgbClr val="FFFFFF"/>
                </a:solidFill>
                <a:latin typeface="標楷體" panose="03000509000000000000" pitchFamily="65" charset="-120"/>
                <a:ea typeface="標楷體" panose="03000509000000000000" pitchFamily="65" charset="-120"/>
                <a:cs typeface="Verdana"/>
              </a:rPr>
              <a:t>(A)</a:t>
            </a:r>
            <a:r>
              <a:rPr sz="900" dirty="0">
                <a:solidFill>
                  <a:srgbClr val="FFFFFF"/>
                </a:solidFill>
                <a:latin typeface="標楷體" panose="03000509000000000000" pitchFamily="65" charset="-120"/>
                <a:ea typeface="標楷體" panose="03000509000000000000" pitchFamily="65" charset="-120"/>
                <a:cs typeface="微軟正黑體"/>
              </a:rPr>
              <a:t>建立資通訊安全專家與人才資料庫、</a:t>
            </a:r>
            <a:r>
              <a:rPr sz="900" spc="-4" dirty="0">
                <a:solidFill>
                  <a:srgbClr val="FFFFFF"/>
                </a:solidFill>
                <a:latin typeface="標楷體" panose="03000509000000000000" pitchFamily="65" charset="-120"/>
                <a:ea typeface="標楷體" panose="03000509000000000000" pitchFamily="65" charset="-120"/>
                <a:cs typeface="Verdana"/>
              </a:rPr>
              <a:t>(</a:t>
            </a:r>
            <a:r>
              <a:rPr sz="900" spc="-8" dirty="0">
                <a:solidFill>
                  <a:srgbClr val="FFFFFF"/>
                </a:solidFill>
                <a:latin typeface="標楷體" panose="03000509000000000000" pitchFamily="65" charset="-120"/>
                <a:ea typeface="標楷體" panose="03000509000000000000" pitchFamily="65" charset="-120"/>
                <a:cs typeface="Verdana"/>
              </a:rPr>
              <a:t>B</a:t>
            </a:r>
            <a:r>
              <a:rPr sz="900" spc="-4" dirty="0">
                <a:solidFill>
                  <a:srgbClr val="FFFFFF"/>
                </a:solidFill>
                <a:latin typeface="標楷體" panose="03000509000000000000" pitchFamily="65" charset="-120"/>
                <a:ea typeface="標楷體" panose="03000509000000000000" pitchFamily="65" charset="-120"/>
                <a:cs typeface="Verdana"/>
              </a:rPr>
              <a:t>)</a:t>
            </a:r>
            <a:r>
              <a:rPr sz="900" dirty="0">
                <a:solidFill>
                  <a:srgbClr val="FFFFFF"/>
                </a:solidFill>
                <a:latin typeface="標楷體" panose="03000509000000000000" pitchFamily="65" charset="-120"/>
                <a:ea typeface="標楷體" panose="03000509000000000000" pitchFamily="65" charset="-120"/>
                <a:cs typeface="微軟正黑體"/>
              </a:rPr>
              <a:t>加強資通訊安全人才</a:t>
            </a:r>
            <a:endParaRPr sz="900">
              <a:latin typeface="標楷體" panose="03000509000000000000" pitchFamily="65" charset="-120"/>
              <a:ea typeface="標楷體" panose="03000509000000000000" pitchFamily="65" charset="-120"/>
              <a:cs typeface="微軟正黑體"/>
            </a:endParaRPr>
          </a:p>
          <a:p>
            <a:pPr marL="127635"/>
            <a:r>
              <a:rPr sz="900" spc="-4" dirty="0">
                <a:solidFill>
                  <a:srgbClr val="FFFFFF"/>
                </a:solidFill>
                <a:latin typeface="標楷體" panose="03000509000000000000" pitchFamily="65" charset="-120"/>
                <a:ea typeface="標楷體" panose="03000509000000000000" pitchFamily="65" charset="-120"/>
                <a:cs typeface="微軟正黑體"/>
              </a:rPr>
              <a:t>培育、</a:t>
            </a:r>
            <a:r>
              <a:rPr sz="900" spc="-8" dirty="0">
                <a:solidFill>
                  <a:srgbClr val="FFFFFF"/>
                </a:solidFill>
                <a:latin typeface="標楷體" panose="03000509000000000000" pitchFamily="65" charset="-120"/>
                <a:ea typeface="標楷體" panose="03000509000000000000" pitchFamily="65" charset="-120"/>
                <a:cs typeface="Verdana"/>
              </a:rPr>
              <a:t>(</a:t>
            </a:r>
            <a:r>
              <a:rPr sz="900" spc="-4" dirty="0">
                <a:solidFill>
                  <a:srgbClr val="FFFFFF"/>
                </a:solidFill>
                <a:latin typeface="標楷體" panose="03000509000000000000" pitchFamily="65" charset="-120"/>
                <a:ea typeface="標楷體" panose="03000509000000000000" pitchFamily="65" charset="-120"/>
                <a:cs typeface="Verdana"/>
              </a:rPr>
              <a:t>C)</a:t>
            </a:r>
            <a:r>
              <a:rPr sz="900" spc="-4" dirty="0">
                <a:solidFill>
                  <a:srgbClr val="FFFFFF"/>
                </a:solidFill>
                <a:latin typeface="標楷體" panose="03000509000000000000" pitchFamily="65" charset="-120"/>
                <a:ea typeface="標楷體" panose="03000509000000000000" pitchFamily="65" charset="-120"/>
                <a:cs typeface="微軟正黑體"/>
              </a:rPr>
              <a:t>軟體使用憑證更新</a:t>
            </a:r>
            <a:endParaRPr sz="900">
              <a:latin typeface="標楷體" panose="03000509000000000000" pitchFamily="65" charset="-120"/>
              <a:ea typeface="標楷體" panose="03000509000000000000" pitchFamily="65" charset="-120"/>
              <a:cs typeface="微軟正黑體"/>
            </a:endParaRPr>
          </a:p>
        </p:txBody>
      </p:sp>
      <p:sp>
        <p:nvSpPr>
          <p:cNvPr id="49" name="投影片編號版面配置區 48"/>
          <p:cNvSpPr>
            <a:spLocks noGrp="1"/>
          </p:cNvSpPr>
          <p:nvPr>
            <p:ph type="sldNum" sz="quarter" idx="4294967295"/>
          </p:nvPr>
        </p:nvSpPr>
        <p:spPr/>
        <p:txBody>
          <a:bodyPr/>
          <a:lstStyle/>
          <a:p>
            <a:pPr>
              <a:defRPr/>
            </a:pPr>
            <a:endParaRPr lang="en-US" altLang="zh-TW" dirty="0">
              <a:solidFill>
                <a:srgbClr val="000000"/>
              </a:solidFill>
            </a:endParaRPr>
          </a:p>
        </p:txBody>
      </p:sp>
      <p:sp>
        <p:nvSpPr>
          <p:cNvPr id="48"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80</a:t>
            </a:fld>
            <a:endParaRPr lang="en-US" altLang="zh-TW" dirty="0"/>
          </a:p>
        </p:txBody>
      </p:sp>
    </p:spTree>
    <p:extLst>
      <p:ext uri="{BB962C8B-B14F-4D97-AF65-F5344CB8AC3E}">
        <p14:creationId xmlns:p14="http://schemas.microsoft.com/office/powerpoint/2010/main" val="3272311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7585" y="1435033"/>
            <a:ext cx="7579752" cy="553998"/>
          </a:xfrm>
          <a:prstGeom prst="rect">
            <a:avLst/>
          </a:prstGeom>
        </p:spPr>
        <p:txBody>
          <a:bodyPr vert="horz" wrap="square" lIns="0" tIns="0" rIns="0" bIns="0" rtlCol="0">
            <a:spAutoFit/>
          </a:bodyPr>
          <a:lstStyle/>
          <a:p>
            <a:pPr marL="9525" marR="3810"/>
            <a:r>
              <a:rPr dirty="0">
                <a:latin typeface="標楷體" panose="03000509000000000000" pitchFamily="65" charset="-120"/>
                <a:ea typeface="標楷體" panose="03000509000000000000" pitchFamily="65" charset="-120"/>
                <a:cs typeface="微軟正黑體"/>
              </a:rPr>
              <a:t>自 2019 年 1月 1日起正式生效。立法意旨在規範網路中相關機構、組織和個人之行為責任，以維護國家安全 和社會秩序。</a:t>
            </a:r>
          </a:p>
        </p:txBody>
      </p:sp>
      <p:sp>
        <p:nvSpPr>
          <p:cNvPr id="3" name="object 3"/>
          <p:cNvSpPr txBox="1">
            <a:spLocks noGrp="1"/>
          </p:cNvSpPr>
          <p:nvPr>
            <p:ph type="title"/>
          </p:nvPr>
        </p:nvSpPr>
        <p:spPr>
          <a:xfrm>
            <a:off x="971600" y="203884"/>
            <a:ext cx="7200800" cy="63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sz="3500" b="1" dirty="0" err="1">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越南網路安全法</a:t>
            </a:r>
            <a:endParaRPr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0" name="群組 9"/>
          <p:cNvGrpSpPr/>
          <p:nvPr/>
        </p:nvGrpSpPr>
        <p:grpSpPr>
          <a:xfrm>
            <a:off x="994098" y="2293144"/>
            <a:ext cx="7305865" cy="3105045"/>
            <a:chOff x="994098" y="2293144"/>
            <a:chExt cx="7305865" cy="3105045"/>
          </a:xfrm>
        </p:grpSpPr>
        <p:sp>
          <p:nvSpPr>
            <p:cNvPr id="4" name="object 4"/>
            <p:cNvSpPr txBox="1"/>
            <p:nvPr/>
          </p:nvSpPr>
          <p:spPr>
            <a:xfrm>
              <a:off x="4528539" y="2293230"/>
              <a:ext cx="3771424" cy="2796791"/>
            </a:xfrm>
            <a:prstGeom prst="rect">
              <a:avLst/>
            </a:prstGeom>
            <a:ln w="3175">
              <a:solidFill>
                <a:srgbClr val="000000"/>
              </a:solidFill>
            </a:ln>
          </p:spPr>
          <p:txBody>
            <a:bodyPr vert="horz" wrap="square" lIns="0" tIns="0" rIns="0" bIns="0" rtlCol="0">
              <a:spAutoFit/>
            </a:bodyPr>
            <a:lstStyle/>
            <a:p>
              <a:pPr marL="65723"/>
              <a:r>
                <a:rPr sz="1200" spc="-15" dirty="0">
                  <a:latin typeface="標楷體" panose="03000509000000000000" pitchFamily="65" charset="-120"/>
                  <a:ea typeface="標楷體" panose="03000509000000000000" pitchFamily="65" charset="-120"/>
                  <a:cs typeface="微軟正黑體"/>
                </a:rPr>
                <a:t>「網路</a:t>
              </a:r>
              <a:r>
                <a:rPr sz="1200" spc="-8" dirty="0">
                  <a:latin typeface="標楷體" panose="03000509000000000000" pitchFamily="65" charset="-120"/>
                  <a:ea typeface="標楷體" panose="03000509000000000000" pitchFamily="65" charset="-120"/>
                  <a:cs typeface="微軟正黑體"/>
                </a:rPr>
                <a:t>安</a:t>
              </a:r>
              <a:r>
                <a:rPr sz="1200" spc="-15" dirty="0">
                  <a:latin typeface="標楷體" panose="03000509000000000000" pitchFamily="65" charset="-120"/>
                  <a:ea typeface="標楷體" panose="03000509000000000000" pitchFamily="65" charset="-120"/>
                  <a:cs typeface="微軟正黑體"/>
                </a:rPr>
                <a:t>全法</a:t>
              </a:r>
              <a:r>
                <a:rPr sz="1200" spc="-8" dirty="0">
                  <a:latin typeface="標楷體" panose="03000509000000000000" pitchFamily="65" charset="-120"/>
                  <a:ea typeface="標楷體" panose="03000509000000000000" pitchFamily="65" charset="-120"/>
                  <a:cs typeface="微軟正黑體"/>
                </a:rPr>
                <a:t>」</a:t>
              </a:r>
              <a:r>
                <a:rPr sz="1200" spc="-4" dirty="0">
                  <a:latin typeface="標楷體" panose="03000509000000000000" pitchFamily="65" charset="-120"/>
                  <a:ea typeface="標楷體" panose="03000509000000000000" pitchFamily="65" charset="-120"/>
                  <a:cs typeface="Verdana"/>
                </a:rPr>
                <a:t>(</a:t>
              </a:r>
              <a:r>
                <a:rPr sz="1200" spc="-8" dirty="0">
                  <a:latin typeface="標楷體" panose="03000509000000000000" pitchFamily="65" charset="-120"/>
                  <a:ea typeface="標楷體" panose="03000509000000000000" pitchFamily="65" charset="-120"/>
                  <a:cs typeface="Verdana"/>
                </a:rPr>
                <a:t>L</a:t>
              </a:r>
              <a:r>
                <a:rPr sz="1200" spc="-19" dirty="0">
                  <a:latin typeface="標楷體" panose="03000509000000000000" pitchFamily="65" charset="-120"/>
                  <a:ea typeface="標楷體" panose="03000509000000000000" pitchFamily="65" charset="-120"/>
                  <a:cs typeface="Verdana"/>
                </a:rPr>
                <a:t>a</a:t>
              </a:r>
              <a:r>
                <a:rPr sz="1200" spc="-11" dirty="0">
                  <a:latin typeface="標楷體" panose="03000509000000000000" pitchFamily="65" charset="-120"/>
                  <a:ea typeface="標楷體" panose="03000509000000000000" pitchFamily="65" charset="-120"/>
                  <a:cs typeface="Verdana"/>
                </a:rPr>
                <a:t>w</a:t>
              </a:r>
              <a:r>
                <a:rPr sz="1200" spc="-4" dirty="0">
                  <a:latin typeface="標楷體" panose="03000509000000000000" pitchFamily="65" charset="-120"/>
                  <a:ea typeface="標楷體" panose="03000509000000000000" pitchFamily="65" charset="-120"/>
                  <a:cs typeface="Verdana"/>
                </a:rPr>
                <a:t> o</a:t>
              </a:r>
              <a:r>
                <a:rPr sz="1200" spc="-11" dirty="0">
                  <a:latin typeface="標楷體" panose="03000509000000000000" pitchFamily="65" charset="-120"/>
                  <a:ea typeface="標楷體" panose="03000509000000000000" pitchFamily="65" charset="-120"/>
                  <a:cs typeface="Verdana"/>
                </a:rPr>
                <a:t>n</a:t>
              </a:r>
              <a:r>
                <a:rPr sz="1200" spc="-4" dirty="0">
                  <a:latin typeface="標楷體" panose="03000509000000000000" pitchFamily="65" charset="-120"/>
                  <a:ea typeface="標楷體" panose="03000509000000000000" pitchFamily="65" charset="-120"/>
                  <a:cs typeface="Verdana"/>
                </a:rPr>
                <a:t> </a:t>
              </a:r>
              <a:r>
                <a:rPr sz="1200" spc="-15" dirty="0">
                  <a:latin typeface="標楷體" panose="03000509000000000000" pitchFamily="65" charset="-120"/>
                  <a:ea typeface="標楷體" panose="03000509000000000000" pitchFamily="65" charset="-120"/>
                  <a:cs typeface="Verdana"/>
                </a:rPr>
                <a:t>C</a:t>
              </a:r>
              <a:r>
                <a:rPr sz="1200" spc="-8" dirty="0">
                  <a:latin typeface="標楷體" panose="03000509000000000000" pitchFamily="65" charset="-120"/>
                  <a:ea typeface="標楷體" panose="03000509000000000000" pitchFamily="65" charset="-120"/>
                  <a:cs typeface="Verdana"/>
                </a:rPr>
                <a:t>y</a:t>
              </a:r>
              <a:r>
                <a:rPr sz="1200" dirty="0">
                  <a:latin typeface="標楷體" panose="03000509000000000000" pitchFamily="65" charset="-120"/>
                  <a:ea typeface="標楷體" panose="03000509000000000000" pitchFamily="65" charset="-120"/>
                  <a:cs typeface="Verdana"/>
                </a:rPr>
                <a:t>b</a:t>
              </a:r>
              <a:r>
                <a:rPr sz="1200" spc="-8" dirty="0">
                  <a:latin typeface="標楷體" panose="03000509000000000000" pitchFamily="65" charset="-120"/>
                  <a:ea typeface="標楷體" panose="03000509000000000000" pitchFamily="65" charset="-120"/>
                  <a:cs typeface="Verdana"/>
                </a:rPr>
                <a:t>er</a:t>
              </a:r>
              <a:r>
                <a:rPr sz="1200" spc="4" dirty="0">
                  <a:latin typeface="標楷體" panose="03000509000000000000" pitchFamily="65" charset="-120"/>
                  <a:ea typeface="標楷體" panose="03000509000000000000" pitchFamily="65" charset="-120"/>
                  <a:cs typeface="Verdana"/>
                </a:rPr>
                <a:t> </a:t>
              </a:r>
              <a:r>
                <a:rPr sz="1200" spc="-11" dirty="0">
                  <a:latin typeface="標楷體" panose="03000509000000000000" pitchFamily="65" charset="-120"/>
                  <a:ea typeface="標楷體" panose="03000509000000000000" pitchFamily="65" charset="-120"/>
                  <a:cs typeface="Verdana"/>
                </a:rPr>
                <a:t>S</a:t>
              </a:r>
              <a:r>
                <a:rPr sz="1200" spc="-4" dirty="0">
                  <a:latin typeface="標楷體" panose="03000509000000000000" pitchFamily="65" charset="-120"/>
                  <a:ea typeface="標楷體" panose="03000509000000000000" pitchFamily="65" charset="-120"/>
                  <a:cs typeface="Verdana"/>
                </a:rPr>
                <a:t>e</a:t>
              </a:r>
              <a:r>
                <a:rPr sz="1200" spc="-8" dirty="0">
                  <a:latin typeface="標楷體" panose="03000509000000000000" pitchFamily="65" charset="-120"/>
                  <a:ea typeface="標楷體" panose="03000509000000000000" pitchFamily="65" charset="-120"/>
                  <a:cs typeface="Verdana"/>
                </a:rPr>
                <a:t>c</a:t>
              </a:r>
              <a:r>
                <a:rPr sz="1200" spc="-19" dirty="0">
                  <a:latin typeface="標楷體" panose="03000509000000000000" pitchFamily="65" charset="-120"/>
                  <a:ea typeface="標楷體" panose="03000509000000000000" pitchFamily="65" charset="-120"/>
                  <a:cs typeface="Verdana"/>
                </a:rPr>
                <a:t>u</a:t>
              </a:r>
              <a:r>
                <a:rPr sz="1200" dirty="0">
                  <a:latin typeface="標楷體" panose="03000509000000000000" pitchFamily="65" charset="-120"/>
                  <a:ea typeface="標楷體" panose="03000509000000000000" pitchFamily="65" charset="-120"/>
                  <a:cs typeface="Verdana"/>
                </a:rPr>
                <a:t>r</a:t>
              </a:r>
              <a:r>
                <a:rPr sz="1200" spc="-11" dirty="0">
                  <a:latin typeface="標楷體" panose="03000509000000000000" pitchFamily="65" charset="-120"/>
                  <a:ea typeface="標楷體" panose="03000509000000000000" pitchFamily="65" charset="-120"/>
                  <a:cs typeface="Verdana"/>
                </a:rPr>
                <a:t>i</a:t>
              </a:r>
              <a:r>
                <a:rPr sz="1200" spc="-23" dirty="0">
                  <a:latin typeface="標楷體" panose="03000509000000000000" pitchFamily="65" charset="-120"/>
                  <a:ea typeface="標楷體" panose="03000509000000000000" pitchFamily="65" charset="-120"/>
                  <a:cs typeface="Verdana"/>
                </a:rPr>
                <a:t>t</a:t>
              </a:r>
              <a:r>
                <a:rPr sz="1200" dirty="0">
                  <a:latin typeface="標楷體" panose="03000509000000000000" pitchFamily="65" charset="-120"/>
                  <a:ea typeface="標楷體" panose="03000509000000000000" pitchFamily="65" charset="-120"/>
                  <a:cs typeface="Verdana"/>
                </a:rPr>
                <a:t>y)</a:t>
              </a:r>
              <a:r>
                <a:rPr sz="1200" spc="-15" dirty="0">
                  <a:latin typeface="標楷體" panose="03000509000000000000" pitchFamily="65" charset="-120"/>
                  <a:ea typeface="標楷體" panose="03000509000000000000" pitchFamily="65" charset="-120"/>
                  <a:cs typeface="微軟正黑體"/>
                </a:rPr>
                <a:t>規</a:t>
              </a:r>
              <a:r>
                <a:rPr sz="1200" spc="-8" dirty="0">
                  <a:latin typeface="標楷體" panose="03000509000000000000" pitchFamily="65" charset="-120"/>
                  <a:ea typeface="標楷體" panose="03000509000000000000" pitchFamily="65" charset="-120"/>
                  <a:cs typeface="微軟正黑體"/>
                </a:rPr>
                <a:t>定重</a:t>
              </a:r>
              <a:r>
                <a:rPr sz="1200" spc="-15" dirty="0">
                  <a:latin typeface="標楷體" panose="03000509000000000000" pitchFamily="65" charset="-120"/>
                  <a:ea typeface="標楷體" panose="03000509000000000000" pitchFamily="65" charset="-120"/>
                  <a:cs typeface="微軟正黑體"/>
                </a:rPr>
                <a:t>點：</a:t>
              </a:r>
              <a:endParaRPr sz="1200">
                <a:latin typeface="標楷體" panose="03000509000000000000" pitchFamily="65" charset="-120"/>
                <a:ea typeface="標楷體" panose="03000509000000000000" pitchFamily="65" charset="-120"/>
                <a:cs typeface="微軟正黑體"/>
              </a:endParaRPr>
            </a:p>
            <a:p>
              <a:pPr marL="65723">
                <a:spcBef>
                  <a:spcPts val="900"/>
                </a:spcBef>
              </a:pPr>
              <a:r>
                <a:rPr sz="1200" spc="-8" dirty="0">
                  <a:solidFill>
                    <a:srgbClr val="52555A"/>
                  </a:solidFill>
                  <a:latin typeface="標楷體" panose="03000509000000000000" pitchFamily="65" charset="-120"/>
                  <a:ea typeface="標楷體" panose="03000509000000000000" pitchFamily="65" charset="-120"/>
                  <a:cs typeface="Verdana"/>
                </a:rPr>
                <a:t>1.</a:t>
              </a:r>
              <a:r>
                <a:rPr sz="1200" spc="-274" dirty="0">
                  <a:solidFill>
                    <a:srgbClr val="52555A"/>
                  </a:solidFill>
                  <a:latin typeface="標楷體" panose="03000509000000000000" pitchFamily="65" charset="-120"/>
                  <a:ea typeface="標楷體" panose="03000509000000000000" pitchFamily="65" charset="-120"/>
                  <a:cs typeface="Verdana"/>
                </a:rPr>
                <a:t> </a:t>
              </a:r>
              <a:r>
                <a:rPr sz="1200" spc="-19" dirty="0">
                  <a:solidFill>
                    <a:srgbClr val="52555A"/>
                  </a:solidFill>
                  <a:latin typeface="標楷體" panose="03000509000000000000" pitchFamily="65" charset="-120"/>
                  <a:ea typeface="標楷體" panose="03000509000000000000" pitchFamily="65" charset="-120"/>
                  <a:cs typeface="微軟正黑體"/>
                </a:rPr>
                <a:t>旨在打擊網路犯罪行為</a:t>
              </a:r>
              <a:endParaRPr sz="1200">
                <a:latin typeface="標楷體" panose="03000509000000000000" pitchFamily="65" charset="-120"/>
                <a:ea typeface="標楷體" panose="03000509000000000000" pitchFamily="65" charset="-120"/>
                <a:cs typeface="微軟正黑體"/>
              </a:endParaRPr>
            </a:p>
            <a:p>
              <a:pPr marL="237173" marR="178594" indent="-171450" algn="just">
                <a:lnSpc>
                  <a:spcPct val="100600"/>
                </a:lnSpc>
                <a:spcBef>
                  <a:spcPts val="881"/>
                </a:spcBef>
              </a:pPr>
              <a:r>
                <a:rPr sz="1200" spc="-8" dirty="0">
                  <a:solidFill>
                    <a:srgbClr val="0000FF"/>
                  </a:solidFill>
                  <a:latin typeface="標楷體" panose="03000509000000000000" pitchFamily="65" charset="-120"/>
                  <a:ea typeface="標楷體" panose="03000509000000000000" pitchFamily="65" charset="-120"/>
                  <a:cs typeface="Verdana"/>
                </a:rPr>
                <a:t>2.</a:t>
              </a:r>
              <a:r>
                <a:rPr sz="1200" spc="-274" dirty="0">
                  <a:solidFill>
                    <a:srgbClr val="0000FF"/>
                  </a:solidFill>
                  <a:latin typeface="標楷體" panose="03000509000000000000" pitchFamily="65" charset="-120"/>
                  <a:ea typeface="標楷體" panose="03000509000000000000" pitchFamily="65" charset="-120"/>
                  <a:cs typeface="Verdana"/>
                </a:rPr>
                <a:t> </a:t>
              </a:r>
              <a:r>
                <a:rPr sz="1200" spc="-15" dirty="0">
                  <a:solidFill>
                    <a:srgbClr val="0000FF"/>
                  </a:solidFill>
                  <a:latin typeface="標楷體" panose="03000509000000000000" pitchFamily="65" charset="-120"/>
                  <a:ea typeface="標楷體" panose="03000509000000000000" pitchFamily="65" charset="-120"/>
                  <a:cs typeface="微軟正黑體"/>
                </a:rPr>
                <a:t>在越南境內提供網路相關服務之國</a:t>
              </a:r>
              <a:r>
                <a:rPr sz="1200" spc="-8" dirty="0">
                  <a:solidFill>
                    <a:srgbClr val="0000FF"/>
                  </a:solidFill>
                  <a:latin typeface="標楷體" panose="03000509000000000000" pitchFamily="65" charset="-120"/>
                  <a:ea typeface="標楷體" panose="03000509000000000000" pitchFamily="65" charset="-120"/>
                  <a:cs typeface="微軟正黑體"/>
                </a:rPr>
                <a:t>內</a:t>
              </a:r>
              <a:r>
                <a:rPr sz="1200" spc="-15" dirty="0">
                  <a:solidFill>
                    <a:srgbClr val="0000FF"/>
                  </a:solidFill>
                  <a:latin typeface="標楷體" panose="03000509000000000000" pitchFamily="65" charset="-120"/>
                  <a:ea typeface="標楷體" panose="03000509000000000000" pitchFamily="65" charset="-120"/>
                  <a:cs typeface="微軟正黑體"/>
                </a:rPr>
                <a:t>外企</a:t>
              </a:r>
              <a:r>
                <a:rPr sz="1200" spc="-8" dirty="0">
                  <a:solidFill>
                    <a:srgbClr val="0000FF"/>
                  </a:solidFill>
                  <a:latin typeface="標楷體" panose="03000509000000000000" pitchFamily="65" charset="-120"/>
                  <a:ea typeface="標楷體" panose="03000509000000000000" pitchFamily="65" charset="-120"/>
                  <a:cs typeface="微軟正黑體"/>
                </a:rPr>
                <a:t>業</a:t>
              </a:r>
              <a:r>
                <a:rPr sz="1200" spc="-15" dirty="0">
                  <a:solidFill>
                    <a:srgbClr val="0000FF"/>
                  </a:solidFill>
                  <a:latin typeface="標楷體" panose="03000509000000000000" pitchFamily="65" charset="-120"/>
                  <a:ea typeface="標楷體" panose="03000509000000000000" pitchFamily="65" charset="-120"/>
                  <a:cs typeface="微軟正黑體"/>
                </a:rPr>
                <a:t>，必需 將使用者重要資料存儲庫設在越南</a:t>
              </a:r>
              <a:r>
                <a:rPr sz="1200" spc="-8" dirty="0">
                  <a:solidFill>
                    <a:srgbClr val="0000FF"/>
                  </a:solidFill>
                  <a:latin typeface="標楷體" panose="03000509000000000000" pitchFamily="65" charset="-120"/>
                  <a:ea typeface="標楷體" panose="03000509000000000000" pitchFamily="65" charset="-120"/>
                  <a:cs typeface="微軟正黑體"/>
                </a:rPr>
                <a:t>境</a:t>
              </a:r>
              <a:r>
                <a:rPr sz="1200" spc="-15" dirty="0">
                  <a:solidFill>
                    <a:srgbClr val="0000FF"/>
                  </a:solidFill>
                  <a:latin typeface="標楷體" panose="03000509000000000000" pitchFamily="65" charset="-120"/>
                  <a:ea typeface="標楷體" panose="03000509000000000000" pitchFamily="65" charset="-120"/>
                  <a:cs typeface="微軟正黑體"/>
                </a:rPr>
                <a:t>內。</a:t>
              </a:r>
              <a:endParaRPr sz="1200">
                <a:latin typeface="標楷體" panose="03000509000000000000" pitchFamily="65" charset="-120"/>
                <a:ea typeface="標楷體" panose="03000509000000000000" pitchFamily="65" charset="-120"/>
                <a:cs typeface="微軟正黑體"/>
              </a:endParaRPr>
            </a:p>
            <a:p>
              <a:pPr marL="65723">
                <a:spcBef>
                  <a:spcPts val="889"/>
                </a:spcBef>
              </a:pPr>
              <a:r>
                <a:rPr sz="1200" spc="-8" dirty="0">
                  <a:latin typeface="標楷體" panose="03000509000000000000" pitchFamily="65" charset="-120"/>
                  <a:ea typeface="標楷體" panose="03000509000000000000" pitchFamily="65" charset="-120"/>
                  <a:cs typeface="Verdana"/>
                </a:rPr>
                <a:t>3.</a:t>
              </a:r>
              <a:r>
                <a:rPr sz="1200" spc="-274" dirty="0">
                  <a:latin typeface="標楷體" panose="03000509000000000000" pitchFamily="65" charset="-120"/>
                  <a:ea typeface="標楷體" panose="03000509000000000000" pitchFamily="65" charset="-120"/>
                  <a:cs typeface="Verdana"/>
                </a:rPr>
                <a:t> </a:t>
              </a:r>
              <a:r>
                <a:rPr sz="1200" spc="-15" dirty="0">
                  <a:latin typeface="標楷體" panose="03000509000000000000" pitchFamily="65" charset="-120"/>
                  <a:ea typeface="標楷體" panose="03000509000000000000" pitchFamily="65" charset="-120"/>
                  <a:cs typeface="微軟正黑體"/>
                </a:rPr>
                <a:t>在越南境內提供網路相關服務之外</a:t>
              </a:r>
              <a:r>
                <a:rPr sz="1200" spc="-8" dirty="0">
                  <a:latin typeface="標楷體" panose="03000509000000000000" pitchFamily="65" charset="-120"/>
                  <a:ea typeface="標楷體" panose="03000509000000000000" pitchFamily="65" charset="-120"/>
                  <a:cs typeface="微軟正黑體"/>
                </a:rPr>
                <a:t>國</a:t>
              </a:r>
              <a:r>
                <a:rPr sz="1200" spc="-15" dirty="0">
                  <a:latin typeface="標楷體" panose="03000509000000000000" pitchFamily="65" charset="-120"/>
                  <a:ea typeface="標楷體" panose="03000509000000000000" pitchFamily="65" charset="-120"/>
                  <a:cs typeface="微軟正黑體"/>
                </a:rPr>
                <a:t>企業</a:t>
              </a:r>
              <a:r>
                <a:rPr sz="1200" spc="-8" dirty="0">
                  <a:solidFill>
                    <a:srgbClr val="0000FF"/>
                  </a:solidFill>
                  <a:latin typeface="標楷體" panose="03000509000000000000" pitchFamily="65" charset="-120"/>
                  <a:ea typeface="標楷體" panose="03000509000000000000" pitchFamily="65" charset="-120"/>
                  <a:cs typeface="微軟正黑體"/>
                </a:rPr>
                <a:t>需</a:t>
              </a:r>
              <a:r>
                <a:rPr sz="1200" spc="-15" dirty="0">
                  <a:solidFill>
                    <a:srgbClr val="0000FF"/>
                  </a:solidFill>
                  <a:latin typeface="標楷體" panose="03000509000000000000" pitchFamily="65" charset="-120"/>
                  <a:ea typeface="標楷體" panose="03000509000000000000" pitchFamily="65" charset="-120"/>
                  <a:cs typeface="微軟正黑體"/>
                </a:rPr>
                <a:t>在越南</a:t>
              </a:r>
              <a:endParaRPr sz="1200">
                <a:latin typeface="標楷體" panose="03000509000000000000" pitchFamily="65" charset="-120"/>
                <a:ea typeface="標楷體" panose="03000509000000000000" pitchFamily="65" charset="-120"/>
                <a:cs typeface="微軟正黑體"/>
              </a:endParaRPr>
            </a:p>
            <a:p>
              <a:pPr marL="237173">
                <a:spcBef>
                  <a:spcPts val="11"/>
                </a:spcBef>
              </a:pPr>
              <a:r>
                <a:rPr sz="1200" spc="-19" dirty="0">
                  <a:solidFill>
                    <a:srgbClr val="0000FF"/>
                  </a:solidFill>
                  <a:latin typeface="標楷體" panose="03000509000000000000" pitchFamily="65" charset="-120"/>
                  <a:ea typeface="標楷體" panose="03000509000000000000" pitchFamily="65" charset="-120"/>
                  <a:cs typeface="微軟正黑體"/>
                </a:rPr>
                <a:t>設立辦事處。</a:t>
              </a:r>
              <a:endParaRPr sz="1200">
                <a:latin typeface="標楷體" panose="03000509000000000000" pitchFamily="65" charset="-120"/>
                <a:ea typeface="標楷體" panose="03000509000000000000" pitchFamily="65" charset="-120"/>
                <a:cs typeface="微軟正黑體"/>
              </a:endParaRPr>
            </a:p>
            <a:p>
              <a:pPr marL="237173" marR="178594" indent="-171450" algn="just">
                <a:lnSpc>
                  <a:spcPct val="100299"/>
                </a:lnSpc>
                <a:spcBef>
                  <a:spcPts val="885"/>
                </a:spcBef>
              </a:pPr>
              <a:r>
                <a:rPr sz="1200" spc="-8" dirty="0">
                  <a:latin typeface="標楷體" panose="03000509000000000000" pitchFamily="65" charset="-120"/>
                  <a:ea typeface="標楷體" panose="03000509000000000000" pitchFamily="65" charset="-120"/>
                  <a:cs typeface="Verdana"/>
                </a:rPr>
                <a:t>4.</a:t>
              </a:r>
              <a:r>
                <a:rPr sz="1200" spc="-274" dirty="0">
                  <a:latin typeface="標楷體" panose="03000509000000000000" pitchFamily="65" charset="-120"/>
                  <a:ea typeface="標楷體" panose="03000509000000000000" pitchFamily="65" charset="-120"/>
                  <a:cs typeface="Verdana"/>
                </a:rPr>
                <a:t> </a:t>
              </a:r>
              <a:r>
                <a:rPr sz="1200" spc="-15" dirty="0">
                  <a:latin typeface="標楷體" panose="03000509000000000000" pitchFamily="65" charset="-120"/>
                  <a:ea typeface="標楷體" panose="03000509000000000000" pitchFamily="65" charset="-120"/>
                  <a:cs typeface="微軟正黑體"/>
                </a:rPr>
                <a:t>在越南境內提供網路相關服務之國</a:t>
              </a:r>
              <a:r>
                <a:rPr sz="1200" spc="-8" dirty="0">
                  <a:latin typeface="標楷體" panose="03000509000000000000" pitchFamily="65" charset="-120"/>
                  <a:ea typeface="標楷體" panose="03000509000000000000" pitchFamily="65" charset="-120"/>
                  <a:cs typeface="微軟正黑體"/>
                </a:rPr>
                <a:t>內</a:t>
              </a:r>
              <a:r>
                <a:rPr sz="1200" spc="-15" dirty="0">
                  <a:latin typeface="標楷體" panose="03000509000000000000" pitchFamily="65" charset="-120"/>
                  <a:ea typeface="標楷體" panose="03000509000000000000" pitchFamily="65" charset="-120"/>
                  <a:cs typeface="微軟正黑體"/>
                </a:rPr>
                <a:t>外企</a:t>
              </a:r>
              <a:r>
                <a:rPr sz="1200" spc="-8" dirty="0">
                  <a:latin typeface="標楷體" panose="03000509000000000000" pitchFamily="65" charset="-120"/>
                  <a:ea typeface="標楷體" panose="03000509000000000000" pitchFamily="65" charset="-120"/>
                  <a:cs typeface="微軟正黑體"/>
                </a:rPr>
                <a:t>業</a:t>
              </a:r>
              <a:r>
                <a:rPr sz="1200" spc="-15" dirty="0">
                  <a:latin typeface="標楷體" panose="03000509000000000000" pitchFamily="65" charset="-120"/>
                  <a:ea typeface="標楷體" panose="03000509000000000000" pitchFamily="65" charset="-120"/>
                  <a:cs typeface="微軟正黑體"/>
                </a:rPr>
                <a:t>需驗證</a:t>
              </a:r>
              <a:r>
                <a:rPr sz="1200" spc="-11" dirty="0">
                  <a:latin typeface="標楷體" panose="03000509000000000000" pitchFamily="65" charset="-120"/>
                  <a:ea typeface="標楷體" panose="03000509000000000000" pitchFamily="65" charset="-120"/>
                  <a:cs typeface="微軟正黑體"/>
                </a:rPr>
                <a:t> 使用者註冊資訊，並</a:t>
              </a:r>
              <a:r>
                <a:rPr sz="1200" spc="-15" dirty="0">
                  <a:solidFill>
                    <a:srgbClr val="0000FF"/>
                  </a:solidFill>
                  <a:latin typeface="標楷體" panose="03000509000000000000" pitchFamily="65" charset="-120"/>
                  <a:ea typeface="標楷體" panose="03000509000000000000" pitchFamily="65" charset="-120"/>
                  <a:cs typeface="微軟正黑體"/>
                </a:rPr>
                <a:t>應依據公安部</a:t>
              </a:r>
              <a:r>
                <a:rPr sz="1200" spc="-8" dirty="0">
                  <a:solidFill>
                    <a:srgbClr val="0000FF"/>
                  </a:solidFill>
                  <a:latin typeface="標楷體" panose="03000509000000000000" pitchFamily="65" charset="-120"/>
                  <a:ea typeface="標楷體" panose="03000509000000000000" pitchFamily="65" charset="-120"/>
                  <a:cs typeface="微軟正黑體"/>
                </a:rPr>
                <a:t>門</a:t>
              </a:r>
              <a:r>
                <a:rPr sz="1200" spc="-15" dirty="0">
                  <a:solidFill>
                    <a:srgbClr val="0000FF"/>
                  </a:solidFill>
                  <a:latin typeface="標楷體" panose="03000509000000000000" pitchFamily="65" charset="-120"/>
                  <a:ea typeface="標楷體" panose="03000509000000000000" pitchFamily="65" charset="-120"/>
                  <a:cs typeface="微軟正黑體"/>
                </a:rPr>
                <a:t>調查</a:t>
              </a:r>
              <a:r>
                <a:rPr sz="1200" spc="-8" dirty="0">
                  <a:solidFill>
                    <a:srgbClr val="0000FF"/>
                  </a:solidFill>
                  <a:latin typeface="標楷體" panose="03000509000000000000" pitchFamily="65" charset="-120"/>
                  <a:ea typeface="標楷體" panose="03000509000000000000" pitchFamily="65" charset="-120"/>
                  <a:cs typeface="微軟正黑體"/>
                </a:rPr>
                <a:t>要</a:t>
              </a:r>
              <a:r>
                <a:rPr sz="1200" spc="-15" dirty="0">
                  <a:solidFill>
                    <a:srgbClr val="0000FF"/>
                  </a:solidFill>
                  <a:latin typeface="標楷體" panose="03000509000000000000" pitchFamily="65" charset="-120"/>
                  <a:ea typeface="標楷體" panose="03000509000000000000" pitchFamily="65" charset="-120"/>
                  <a:cs typeface="微軟正黑體"/>
                </a:rPr>
                <a:t>求提供</a:t>
              </a:r>
              <a:r>
                <a:rPr sz="1200" spc="-11" dirty="0">
                  <a:solidFill>
                    <a:srgbClr val="0000FF"/>
                  </a:solidFill>
                  <a:latin typeface="標楷體" panose="03000509000000000000" pitchFamily="65" charset="-120"/>
                  <a:ea typeface="標楷體" panose="03000509000000000000" pitchFamily="65" charset="-120"/>
                  <a:cs typeface="微軟正黑體"/>
                </a:rPr>
                <a:t> 相關資訊</a:t>
              </a:r>
              <a:r>
                <a:rPr sz="1200" spc="-15" dirty="0">
                  <a:latin typeface="標楷體" panose="03000509000000000000" pitchFamily="65" charset="-120"/>
                  <a:ea typeface="標楷體" panose="03000509000000000000" pitchFamily="65" charset="-120"/>
                  <a:cs typeface="微軟正黑體"/>
                </a:rPr>
                <a:t>。</a:t>
              </a:r>
              <a:endParaRPr sz="1200">
                <a:latin typeface="標楷體" panose="03000509000000000000" pitchFamily="65" charset="-120"/>
                <a:ea typeface="標楷體" panose="03000509000000000000" pitchFamily="65" charset="-120"/>
                <a:cs typeface="微軟正黑體"/>
              </a:endParaRPr>
            </a:p>
            <a:p>
              <a:pPr marL="237173" marR="178594" indent="-171450" algn="just">
                <a:lnSpc>
                  <a:spcPct val="100400"/>
                </a:lnSpc>
                <a:spcBef>
                  <a:spcPts val="885"/>
                </a:spcBef>
              </a:pPr>
              <a:r>
                <a:rPr sz="1200" spc="-8" dirty="0">
                  <a:latin typeface="標楷體" panose="03000509000000000000" pitchFamily="65" charset="-120"/>
                  <a:ea typeface="標楷體" panose="03000509000000000000" pitchFamily="65" charset="-120"/>
                  <a:cs typeface="Verdana"/>
                </a:rPr>
                <a:t>5.</a:t>
              </a:r>
              <a:r>
                <a:rPr sz="1200" spc="-274" dirty="0">
                  <a:latin typeface="標楷體" panose="03000509000000000000" pitchFamily="65" charset="-120"/>
                  <a:ea typeface="標楷體" panose="03000509000000000000" pitchFamily="65" charset="-120"/>
                  <a:cs typeface="Verdana"/>
                </a:rPr>
                <a:t> </a:t>
              </a:r>
              <a:r>
                <a:rPr sz="1200" spc="-15" dirty="0">
                  <a:latin typeface="標楷體" panose="03000509000000000000" pitchFamily="65" charset="-120"/>
                  <a:ea typeface="標楷體" panose="03000509000000000000" pitchFamily="65" charset="-120"/>
                  <a:cs typeface="微軟正黑體"/>
                </a:rPr>
                <a:t>對禁止利用網路空間煽動反對國家</a:t>
              </a:r>
              <a:r>
                <a:rPr sz="1200" spc="-8" dirty="0">
                  <a:latin typeface="標楷體" panose="03000509000000000000" pitchFamily="65" charset="-120"/>
                  <a:ea typeface="標楷體" panose="03000509000000000000" pitchFamily="65" charset="-120"/>
                  <a:cs typeface="微軟正黑體"/>
                </a:rPr>
                <a:t>、</a:t>
              </a:r>
              <a:r>
                <a:rPr sz="1200" spc="-15" dirty="0">
                  <a:latin typeface="標楷體" panose="03000509000000000000" pitchFamily="65" charset="-120"/>
                  <a:ea typeface="標楷體" panose="03000509000000000000" pitchFamily="65" charset="-120"/>
                  <a:cs typeface="微軟正黑體"/>
                </a:rPr>
                <a:t>歪曲</a:t>
              </a:r>
              <a:r>
                <a:rPr sz="1200" spc="-8" dirty="0">
                  <a:latin typeface="標楷體" panose="03000509000000000000" pitchFamily="65" charset="-120"/>
                  <a:ea typeface="標楷體" panose="03000509000000000000" pitchFamily="65" charset="-120"/>
                  <a:cs typeface="微軟正黑體"/>
                </a:rPr>
                <a:t>歷</a:t>
              </a:r>
              <a:r>
                <a:rPr sz="1200" spc="-15" dirty="0">
                  <a:latin typeface="標楷體" panose="03000509000000000000" pitchFamily="65" charset="-120"/>
                  <a:ea typeface="標楷體" panose="03000509000000000000" pitchFamily="65" charset="-120"/>
                  <a:cs typeface="微軟正黑體"/>
                </a:rPr>
                <a:t>史、破</a:t>
              </a:r>
              <a:r>
                <a:rPr sz="1200" spc="-4" dirty="0">
                  <a:latin typeface="標楷體" panose="03000509000000000000" pitchFamily="65" charset="-120"/>
                  <a:ea typeface="標楷體" panose="03000509000000000000" pitchFamily="65" charset="-120"/>
                  <a:cs typeface="微軟正黑體"/>
                </a:rPr>
                <a:t> </a:t>
              </a:r>
              <a:r>
                <a:rPr sz="1200" spc="-19" dirty="0">
                  <a:latin typeface="標楷體" panose="03000509000000000000" pitchFamily="65" charset="-120"/>
                  <a:ea typeface="標楷體" panose="03000509000000000000" pitchFamily="65" charset="-120"/>
                  <a:cs typeface="微軟正黑體"/>
                </a:rPr>
                <a:t>壞民族團結、誹謗宗教、散佈虛假</a:t>
              </a:r>
              <a:r>
                <a:rPr sz="1200" spc="-11" dirty="0">
                  <a:latin typeface="標楷體" panose="03000509000000000000" pitchFamily="65" charset="-120"/>
                  <a:ea typeface="標楷體" panose="03000509000000000000" pitchFamily="65" charset="-120"/>
                  <a:cs typeface="微軟正黑體"/>
                </a:rPr>
                <a:t>和</a:t>
              </a:r>
              <a:r>
                <a:rPr sz="1200" spc="-19" dirty="0">
                  <a:latin typeface="標楷體" panose="03000509000000000000" pitchFamily="65" charset="-120"/>
                  <a:ea typeface="標楷體" panose="03000509000000000000" pitchFamily="65" charset="-120"/>
                  <a:cs typeface="微軟正黑體"/>
                </a:rPr>
                <a:t>有傷</a:t>
              </a:r>
              <a:r>
                <a:rPr sz="1200" spc="-11" dirty="0">
                  <a:latin typeface="標楷體" panose="03000509000000000000" pitchFamily="65" charset="-120"/>
                  <a:ea typeface="標楷體" panose="03000509000000000000" pitchFamily="65" charset="-120"/>
                  <a:cs typeface="微軟正黑體"/>
                </a:rPr>
                <a:t>風</a:t>
              </a:r>
              <a:r>
                <a:rPr sz="1200" spc="-19" dirty="0">
                  <a:latin typeface="標楷體" panose="03000509000000000000" pitchFamily="65" charset="-120"/>
                  <a:ea typeface="標楷體" panose="03000509000000000000" pitchFamily="65" charset="-120"/>
                  <a:cs typeface="微軟正黑體"/>
                </a:rPr>
                <a:t>化的資</a:t>
              </a:r>
              <a:r>
                <a:rPr sz="1200" spc="-8" dirty="0">
                  <a:latin typeface="標楷體" panose="03000509000000000000" pitchFamily="65" charset="-120"/>
                  <a:ea typeface="標楷體" panose="03000509000000000000" pitchFamily="65" charset="-120"/>
                  <a:cs typeface="微軟正黑體"/>
                </a:rPr>
                <a:t> </a:t>
              </a:r>
              <a:r>
                <a:rPr sz="1200" spc="-15" dirty="0">
                  <a:latin typeface="標楷體" panose="03000509000000000000" pitchFamily="65" charset="-120"/>
                  <a:ea typeface="標楷體" panose="03000509000000000000" pitchFamily="65" charset="-120"/>
                  <a:cs typeface="微軟正黑體"/>
                </a:rPr>
                <a:t>訊等行為作出具體規定。</a:t>
              </a:r>
              <a:endParaRPr sz="1200">
                <a:latin typeface="標楷體" panose="03000509000000000000" pitchFamily="65" charset="-120"/>
                <a:ea typeface="標楷體" panose="03000509000000000000" pitchFamily="65" charset="-120"/>
                <a:cs typeface="微軟正黑體"/>
              </a:endParaRPr>
            </a:p>
          </p:txBody>
        </p:sp>
        <p:sp>
          <p:nvSpPr>
            <p:cNvPr id="5" name="object 5"/>
            <p:cNvSpPr/>
            <p:nvPr/>
          </p:nvSpPr>
          <p:spPr>
            <a:xfrm>
              <a:off x="4050575" y="2293144"/>
              <a:ext cx="472440" cy="3105045"/>
            </a:xfrm>
            <a:prstGeom prst="rect">
              <a:avLst/>
            </a:prstGeom>
            <a:blipFill>
              <a:blip r:embed="rId3"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 name="object 6"/>
            <p:cNvSpPr txBox="1"/>
            <p:nvPr/>
          </p:nvSpPr>
          <p:spPr>
            <a:xfrm>
              <a:off x="994098" y="2765679"/>
              <a:ext cx="3057049" cy="807913"/>
            </a:xfrm>
            <a:prstGeom prst="rect">
              <a:avLst/>
            </a:prstGeom>
            <a:ln w="3175">
              <a:solidFill>
                <a:srgbClr val="000000"/>
              </a:solidFill>
            </a:ln>
          </p:spPr>
          <p:txBody>
            <a:bodyPr vert="horz" wrap="square" lIns="0" tIns="0" rIns="0" bIns="0" rtlCol="0">
              <a:spAutoFit/>
            </a:bodyPr>
            <a:lstStyle/>
            <a:p>
              <a:pPr marL="65246" marR="121920"/>
              <a:r>
                <a:rPr sz="1050" spc="-4" dirty="0">
                  <a:latin typeface="標楷體" panose="03000509000000000000" pitchFamily="65" charset="-120"/>
                  <a:ea typeface="標楷體" panose="03000509000000000000" pitchFamily="65" charset="-120"/>
                  <a:cs typeface="微軟正黑體"/>
                </a:rPr>
                <a:t>成員包</a:t>
              </a:r>
              <a:r>
                <a:rPr sz="1050" dirty="0">
                  <a:latin typeface="標楷體" panose="03000509000000000000" pitchFamily="65" charset="-120"/>
                  <a:ea typeface="標楷體" panose="03000509000000000000" pitchFamily="65" charset="-120"/>
                  <a:cs typeface="微軟正黑體"/>
                </a:rPr>
                <a:t>括</a:t>
              </a:r>
              <a:r>
                <a:rPr sz="1050" spc="86" dirty="0">
                  <a:latin typeface="標楷體" panose="03000509000000000000" pitchFamily="65" charset="-120"/>
                  <a:ea typeface="標楷體" panose="03000509000000000000" pitchFamily="65" charset="-120"/>
                  <a:cs typeface="微軟正黑體"/>
                </a:rPr>
                <a:t> </a:t>
              </a:r>
              <a:r>
                <a:rPr sz="1050" spc="-4" dirty="0">
                  <a:latin typeface="標楷體" panose="03000509000000000000" pitchFamily="65" charset="-120"/>
                  <a:ea typeface="標楷體" panose="03000509000000000000" pitchFamily="65" charset="-120"/>
                  <a:cs typeface="Verdana"/>
                </a:rPr>
                <a:t>Goog</a:t>
              </a:r>
              <a:r>
                <a:rPr sz="1050" spc="4" dirty="0">
                  <a:latin typeface="標楷體" panose="03000509000000000000" pitchFamily="65" charset="-120"/>
                  <a:ea typeface="標楷體" panose="03000509000000000000" pitchFamily="65" charset="-120"/>
                  <a:cs typeface="Verdana"/>
                </a:rPr>
                <a:t>l</a:t>
              </a:r>
              <a:r>
                <a:rPr sz="1050" dirty="0">
                  <a:latin typeface="標楷體" panose="03000509000000000000" pitchFamily="65" charset="-120"/>
                  <a:ea typeface="標楷體" panose="03000509000000000000" pitchFamily="65" charset="-120"/>
                  <a:cs typeface="Verdana"/>
                </a:rPr>
                <a:t>e</a:t>
              </a:r>
              <a:r>
                <a:rPr sz="1050" spc="-4" dirty="0">
                  <a:latin typeface="標楷體" panose="03000509000000000000" pitchFamily="65" charset="-120"/>
                  <a:ea typeface="標楷體" panose="03000509000000000000" pitchFamily="65" charset="-120"/>
                  <a:cs typeface="微軟正黑體"/>
                </a:rPr>
                <a:t>、</a:t>
              </a:r>
              <a:r>
                <a:rPr sz="1050" spc="-60" dirty="0">
                  <a:latin typeface="標楷體" panose="03000509000000000000" pitchFamily="65" charset="-120"/>
                  <a:ea typeface="標楷體" panose="03000509000000000000" pitchFamily="65" charset="-120"/>
                  <a:cs typeface="Verdana"/>
                </a:rPr>
                <a:t>F</a:t>
              </a:r>
              <a:r>
                <a:rPr sz="1050" spc="-4" dirty="0">
                  <a:latin typeface="標楷體" panose="03000509000000000000" pitchFamily="65" charset="-120"/>
                  <a:ea typeface="標楷體" panose="03000509000000000000" pitchFamily="65" charset="-120"/>
                  <a:cs typeface="Verdana"/>
                </a:rPr>
                <a:t>a</a:t>
              </a:r>
              <a:r>
                <a:rPr sz="1050" dirty="0">
                  <a:latin typeface="標楷體" panose="03000509000000000000" pitchFamily="65" charset="-120"/>
                  <a:ea typeface="標楷體" panose="03000509000000000000" pitchFamily="65" charset="-120"/>
                  <a:cs typeface="Verdana"/>
                </a:rPr>
                <a:t>cebook</a:t>
              </a:r>
              <a:r>
                <a:rPr sz="1050" spc="-4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和</a:t>
              </a:r>
              <a:r>
                <a:rPr sz="1050" spc="94" dirty="0">
                  <a:latin typeface="標楷體" panose="03000509000000000000" pitchFamily="65" charset="-120"/>
                  <a:ea typeface="標楷體" panose="03000509000000000000" pitchFamily="65" charset="-120"/>
                  <a:cs typeface="微軟正黑體"/>
                </a:rPr>
                <a:t> </a:t>
              </a:r>
              <a:r>
                <a:rPr sz="1050" spc="-105" dirty="0">
                  <a:latin typeface="標楷體" panose="03000509000000000000" pitchFamily="65" charset="-120"/>
                  <a:ea typeface="標楷體" panose="03000509000000000000" pitchFamily="65" charset="-120"/>
                  <a:cs typeface="Verdana"/>
                </a:rPr>
                <a:t>T</a:t>
              </a:r>
              <a:r>
                <a:rPr sz="1050" spc="-4" dirty="0">
                  <a:latin typeface="標楷體" panose="03000509000000000000" pitchFamily="65" charset="-120"/>
                  <a:ea typeface="標楷體" panose="03000509000000000000" pitchFamily="65" charset="-120"/>
                  <a:cs typeface="Verdana"/>
                </a:rPr>
                <a:t>w</a:t>
              </a:r>
              <a:r>
                <a:rPr sz="1050" spc="8"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t</a:t>
              </a:r>
              <a:r>
                <a:rPr sz="1050" spc="-4" dirty="0">
                  <a:latin typeface="標楷體" panose="03000509000000000000" pitchFamily="65" charset="-120"/>
                  <a:ea typeface="標楷體" panose="03000509000000000000" pitchFamily="65" charset="-120"/>
                  <a:cs typeface="Verdana"/>
                </a:rPr>
                <a:t>t</a:t>
              </a:r>
              <a:r>
                <a:rPr sz="1050" dirty="0">
                  <a:latin typeface="標楷體" panose="03000509000000000000" pitchFamily="65" charset="-120"/>
                  <a:ea typeface="標楷體" panose="03000509000000000000" pitchFamily="65" charset="-120"/>
                  <a:cs typeface="Verdana"/>
                </a:rPr>
                <a:t>er</a:t>
              </a:r>
              <a:r>
                <a:rPr sz="1050" spc="-19" dirty="0">
                  <a:latin typeface="標楷體" panose="03000509000000000000" pitchFamily="65" charset="-120"/>
                  <a:ea typeface="標楷體" panose="03000509000000000000" pitchFamily="65" charset="-120"/>
                  <a:cs typeface="Verdana"/>
                </a:rPr>
                <a:t> </a:t>
              </a:r>
              <a:r>
                <a:rPr sz="1050" spc="-4" dirty="0">
                  <a:latin typeface="標楷體" panose="03000509000000000000" pitchFamily="65" charset="-120"/>
                  <a:ea typeface="標楷體" panose="03000509000000000000" pitchFamily="65" charset="-120"/>
                  <a:cs typeface="微軟正黑體"/>
                </a:rPr>
                <a:t>等主 </a:t>
              </a:r>
              <a:r>
                <a:rPr sz="1050" dirty="0">
                  <a:latin typeface="標楷體" panose="03000509000000000000" pitchFamily="65" charset="-120"/>
                  <a:ea typeface="標楷體" panose="03000509000000000000" pitchFamily="65" charset="-120"/>
                  <a:cs typeface="微軟正黑體"/>
                </a:rPr>
                <a:t>要網路巨擘之亞洲網路</a:t>
              </a:r>
              <a:r>
                <a:rPr sz="1050" spc="-11" dirty="0">
                  <a:latin typeface="標楷體" panose="03000509000000000000" pitchFamily="65" charset="-120"/>
                  <a:ea typeface="標楷體" panose="03000509000000000000" pitchFamily="65" charset="-120"/>
                  <a:cs typeface="微軟正黑體"/>
                </a:rPr>
                <a:t>聯</a:t>
              </a:r>
              <a:r>
                <a:rPr sz="1050" dirty="0">
                  <a:latin typeface="標楷體" panose="03000509000000000000" pitchFamily="65" charset="-120"/>
                  <a:ea typeface="標楷體" panose="03000509000000000000" pitchFamily="65" charset="-120"/>
                  <a:cs typeface="微軟正黑體"/>
                </a:rPr>
                <a:t>盟</a:t>
              </a:r>
              <a:r>
                <a:rPr sz="1050" spc="-4" dirty="0">
                  <a:latin typeface="標楷體" panose="03000509000000000000" pitchFamily="65" charset="-120"/>
                  <a:ea typeface="標楷體" panose="03000509000000000000" pitchFamily="65" charset="-120"/>
                  <a:cs typeface="Verdana"/>
                </a:rPr>
                <a:t>(Th</a:t>
              </a:r>
              <a:r>
                <a:rPr sz="1050" dirty="0">
                  <a:latin typeface="標楷體" panose="03000509000000000000" pitchFamily="65" charset="-120"/>
                  <a:ea typeface="標楷體" panose="03000509000000000000" pitchFamily="65" charset="-120"/>
                  <a:cs typeface="Verdana"/>
                </a:rPr>
                <a:t>e</a:t>
              </a:r>
              <a:r>
                <a:rPr sz="1050" spc="-38"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Verdana"/>
                </a:rPr>
                <a:t>As</a:t>
              </a:r>
              <a:r>
                <a:rPr sz="1050" spc="4"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a</a:t>
              </a:r>
              <a:r>
                <a:rPr sz="1050" spc="-15"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Verdana"/>
                </a:rPr>
                <a:t>In</a:t>
              </a:r>
              <a:r>
                <a:rPr sz="1050" spc="-8" dirty="0">
                  <a:latin typeface="標楷體" panose="03000509000000000000" pitchFamily="65" charset="-120"/>
                  <a:ea typeface="標楷體" panose="03000509000000000000" pitchFamily="65" charset="-120"/>
                  <a:cs typeface="Verdana"/>
                </a:rPr>
                <a:t>t</a:t>
              </a:r>
              <a:r>
                <a:rPr sz="1050" dirty="0">
                  <a:latin typeface="標楷體" panose="03000509000000000000" pitchFamily="65" charset="-120"/>
                  <a:ea typeface="標楷體" panose="03000509000000000000" pitchFamily="65" charset="-120"/>
                  <a:cs typeface="Verdana"/>
                </a:rPr>
                <a:t>ernet </a:t>
              </a:r>
              <a:r>
                <a:rPr sz="1050" spc="-4" dirty="0">
                  <a:latin typeface="標楷體" panose="03000509000000000000" pitchFamily="65" charset="-120"/>
                  <a:ea typeface="標楷體" panose="03000509000000000000" pitchFamily="65" charset="-120"/>
                  <a:cs typeface="Verdana"/>
                </a:rPr>
                <a:t>Coa</a:t>
              </a:r>
              <a:r>
                <a:rPr sz="1050" spc="8" dirty="0">
                  <a:latin typeface="標楷體" panose="03000509000000000000" pitchFamily="65" charset="-120"/>
                  <a:ea typeface="標楷體" panose="03000509000000000000" pitchFamily="65" charset="-120"/>
                  <a:cs typeface="Verdana"/>
                </a:rPr>
                <a:t>l</a:t>
              </a:r>
              <a:r>
                <a:rPr sz="1050" spc="4"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t</a:t>
              </a:r>
              <a:r>
                <a:rPr sz="1050" spc="4" dirty="0">
                  <a:latin typeface="標楷體" panose="03000509000000000000" pitchFamily="65" charset="-120"/>
                  <a:ea typeface="標楷體" panose="03000509000000000000" pitchFamily="65" charset="-120"/>
                  <a:cs typeface="Verdana"/>
                </a:rPr>
                <a:t>i</a:t>
              </a:r>
              <a:r>
                <a:rPr sz="1050" spc="-11" dirty="0">
                  <a:latin typeface="標楷體" panose="03000509000000000000" pitchFamily="65" charset="-120"/>
                  <a:ea typeface="標楷體" panose="03000509000000000000" pitchFamily="65" charset="-120"/>
                  <a:cs typeface="Verdana"/>
                </a:rPr>
                <a:t>o</a:t>
              </a:r>
              <a:r>
                <a:rPr sz="1050" dirty="0">
                  <a:latin typeface="標楷體" panose="03000509000000000000" pitchFamily="65" charset="-120"/>
                  <a:ea typeface="標楷體" panose="03000509000000000000" pitchFamily="65" charset="-120"/>
                  <a:cs typeface="Verdana"/>
                </a:rPr>
                <a:t>n;</a:t>
              </a:r>
              <a:r>
                <a:rPr sz="1050" spc="-30"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Verdana"/>
                </a:rPr>
                <a:t>AIC</a:t>
              </a:r>
              <a:r>
                <a:rPr sz="1050" spc="-4" dirty="0">
                  <a:latin typeface="標楷體" panose="03000509000000000000" pitchFamily="65" charset="-120"/>
                  <a:ea typeface="標楷體" panose="03000509000000000000" pitchFamily="65" charset="-120"/>
                  <a:cs typeface="Verdana"/>
                </a:rPr>
                <a:t>)</a:t>
              </a:r>
              <a:r>
                <a:rPr sz="1050" dirty="0">
                  <a:latin typeface="標楷體" panose="03000509000000000000" pitchFamily="65" charset="-120"/>
                  <a:ea typeface="標楷體" panose="03000509000000000000" pitchFamily="65" charset="-120"/>
                  <a:cs typeface="微軟正黑體"/>
                </a:rPr>
                <a:t>對於越南政府實施嚴</a:t>
              </a:r>
              <a:r>
                <a:rPr sz="1050" spc="-11" dirty="0">
                  <a:latin typeface="標楷體" panose="03000509000000000000" pitchFamily="65" charset="-120"/>
                  <a:ea typeface="標楷體" panose="03000509000000000000" pitchFamily="65" charset="-120"/>
                  <a:cs typeface="微軟正黑體"/>
                </a:rPr>
                <a:t>格</a:t>
              </a:r>
              <a:r>
                <a:rPr sz="1050" dirty="0">
                  <a:latin typeface="標楷體" panose="03000509000000000000" pitchFamily="65" charset="-120"/>
                  <a:ea typeface="標楷體" panose="03000509000000000000" pitchFamily="65" charset="-120"/>
                  <a:cs typeface="微軟正黑體"/>
                </a:rPr>
                <a:t>限制</a:t>
              </a:r>
              <a:r>
                <a:rPr sz="1050" spc="-11" dirty="0">
                  <a:latin typeface="標楷體" panose="03000509000000000000" pitchFamily="65" charset="-120"/>
                  <a:ea typeface="標楷體" panose="03000509000000000000" pitchFamily="65" charset="-120"/>
                  <a:cs typeface="微軟正黑體"/>
                </a:rPr>
                <a:t>網</a:t>
              </a:r>
              <a:r>
                <a:rPr sz="1050" dirty="0">
                  <a:latin typeface="標楷體" panose="03000509000000000000" pitchFamily="65" charset="-120"/>
                  <a:ea typeface="標楷體" panose="03000509000000000000" pitchFamily="65" charset="-120"/>
                  <a:cs typeface="微軟正黑體"/>
                </a:rPr>
                <a:t>路 言論自由之法律表達嚴</a:t>
              </a:r>
              <a:r>
                <a:rPr sz="1050" spc="-11" dirty="0">
                  <a:latin typeface="標楷體" panose="03000509000000000000" pitchFamily="65" charset="-120"/>
                  <a:ea typeface="標楷體" panose="03000509000000000000" pitchFamily="65" charset="-120"/>
                  <a:cs typeface="微軟正黑體"/>
                </a:rPr>
                <a:t>重</a:t>
              </a:r>
              <a:r>
                <a:rPr sz="1050" dirty="0">
                  <a:latin typeface="標楷體" panose="03000509000000000000" pitchFamily="65" charset="-120"/>
                  <a:ea typeface="標楷體" panose="03000509000000000000" pitchFamily="65" charset="-120"/>
                  <a:cs typeface="微軟正黑體"/>
                </a:rPr>
                <a:t>關切</a:t>
              </a:r>
              <a:r>
                <a:rPr sz="1050" spc="-11" dirty="0">
                  <a:latin typeface="標楷體" panose="03000509000000000000" pitchFamily="65" charset="-120"/>
                  <a:ea typeface="標楷體" panose="03000509000000000000" pitchFamily="65" charset="-120"/>
                  <a:cs typeface="微軟正黑體"/>
                </a:rPr>
                <a:t>，</a:t>
              </a:r>
              <a:r>
                <a:rPr sz="1050" dirty="0">
                  <a:latin typeface="標楷體" panose="03000509000000000000" pitchFamily="65" charset="-120"/>
                  <a:ea typeface="標楷體" panose="03000509000000000000" pitchFamily="65" charset="-120"/>
                  <a:cs typeface="微軟正黑體"/>
                </a:rPr>
                <a:t>認為</a:t>
              </a:r>
              <a:r>
                <a:rPr sz="1050" spc="-11" dirty="0">
                  <a:latin typeface="標楷體" panose="03000509000000000000" pitchFamily="65" charset="-120"/>
                  <a:ea typeface="標楷體" panose="03000509000000000000" pitchFamily="65" charset="-120"/>
                  <a:cs typeface="微軟正黑體"/>
                </a:rPr>
                <a:t>「</a:t>
              </a:r>
              <a:r>
                <a:rPr sz="1050" dirty="0">
                  <a:latin typeface="標楷體" panose="03000509000000000000" pitchFamily="65" charset="-120"/>
                  <a:ea typeface="標楷體" panose="03000509000000000000" pitchFamily="65" charset="-120"/>
                  <a:cs typeface="微軟正黑體"/>
                </a:rPr>
                <a:t>網路</a:t>
              </a:r>
              <a:r>
                <a:rPr sz="1050" spc="-11" dirty="0">
                  <a:latin typeface="標楷體" panose="03000509000000000000" pitchFamily="65" charset="-120"/>
                  <a:ea typeface="標楷體" panose="03000509000000000000" pitchFamily="65" charset="-120"/>
                  <a:cs typeface="微軟正黑體"/>
                </a:rPr>
                <a:t>安</a:t>
              </a:r>
              <a:r>
                <a:rPr sz="1050" dirty="0">
                  <a:latin typeface="標楷體" panose="03000509000000000000" pitchFamily="65" charset="-120"/>
                  <a:ea typeface="標楷體" panose="03000509000000000000" pitchFamily="65" charset="-120"/>
                  <a:cs typeface="微軟正黑體"/>
                </a:rPr>
                <a:t>全 法」將有損投資經營環</a:t>
              </a:r>
              <a:r>
                <a:rPr sz="1050" spc="-11" dirty="0">
                  <a:latin typeface="標楷體" panose="03000509000000000000" pitchFamily="65" charset="-120"/>
                  <a:ea typeface="標楷體" panose="03000509000000000000" pitchFamily="65" charset="-120"/>
                  <a:cs typeface="微軟正黑體"/>
                </a:rPr>
                <a:t>境</a:t>
              </a:r>
              <a:r>
                <a:rPr sz="1050" dirty="0">
                  <a:latin typeface="標楷體" panose="03000509000000000000" pitchFamily="65" charset="-120"/>
                  <a:ea typeface="標楷體" panose="03000509000000000000" pitchFamily="65" charset="-120"/>
                  <a:cs typeface="微軟正黑體"/>
                </a:rPr>
                <a:t>及當</a:t>
              </a:r>
              <a:r>
                <a:rPr sz="1050" spc="-8" dirty="0">
                  <a:latin typeface="標楷體" panose="03000509000000000000" pitchFamily="65" charset="-120"/>
                  <a:ea typeface="標楷體" panose="03000509000000000000" pitchFamily="65" charset="-120"/>
                  <a:cs typeface="微軟正黑體"/>
                </a:rPr>
                <a:t>地</a:t>
              </a:r>
              <a:r>
                <a:rPr sz="1050" dirty="0">
                  <a:latin typeface="標楷體" panose="03000509000000000000" pitchFamily="65" charset="-120"/>
                  <a:ea typeface="標楷體" panose="03000509000000000000" pitchFamily="65" charset="-120"/>
                  <a:cs typeface="微軟正黑體"/>
                </a:rPr>
                <a:t>中小</a:t>
              </a:r>
              <a:r>
                <a:rPr sz="1050" spc="-11" dirty="0">
                  <a:latin typeface="標楷體" panose="03000509000000000000" pitchFamily="65" charset="-120"/>
                  <a:ea typeface="標楷體" panose="03000509000000000000" pitchFamily="65" charset="-120"/>
                  <a:cs typeface="微軟正黑體"/>
                </a:rPr>
                <a:t>企</a:t>
              </a:r>
              <a:r>
                <a:rPr sz="1050" dirty="0">
                  <a:latin typeface="標楷體" panose="03000509000000000000" pitchFamily="65" charset="-120"/>
                  <a:ea typeface="標楷體" panose="03000509000000000000" pitchFamily="65" charset="-120"/>
                  <a:cs typeface="微軟正黑體"/>
                </a:rPr>
                <a:t>業發</a:t>
              </a:r>
              <a:r>
                <a:rPr sz="1050" spc="-11" dirty="0">
                  <a:latin typeface="標楷體" panose="03000509000000000000" pitchFamily="65" charset="-120"/>
                  <a:ea typeface="標楷體" panose="03000509000000000000" pitchFamily="65" charset="-120"/>
                  <a:cs typeface="微軟正黑體"/>
                </a:rPr>
                <a:t>展</a:t>
              </a:r>
              <a:r>
                <a:rPr sz="1050" dirty="0">
                  <a:latin typeface="標楷體" panose="03000509000000000000" pitchFamily="65" charset="-120"/>
                  <a:ea typeface="標楷體" panose="03000509000000000000" pitchFamily="65" charset="-120"/>
                  <a:cs typeface="微軟正黑體"/>
                </a:rPr>
                <a:t>。</a:t>
              </a:r>
              <a:endParaRPr sz="1050">
                <a:latin typeface="標楷體" panose="03000509000000000000" pitchFamily="65" charset="-120"/>
                <a:ea typeface="標楷體" panose="03000509000000000000" pitchFamily="65" charset="-120"/>
                <a:cs typeface="微軟正黑體"/>
              </a:endParaRPr>
            </a:p>
          </p:txBody>
        </p:sp>
        <p:sp>
          <p:nvSpPr>
            <p:cNvPr id="7" name="object 7"/>
            <p:cNvSpPr/>
            <p:nvPr/>
          </p:nvSpPr>
          <p:spPr>
            <a:xfrm>
              <a:off x="1725237" y="3862806"/>
              <a:ext cx="1548384" cy="722567"/>
            </a:xfrm>
            <a:prstGeom prst="rect">
              <a:avLst/>
            </a:prstGeom>
            <a:blipFill>
              <a:blip r:embed="rId4"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grpSp>
      <p:sp>
        <p:nvSpPr>
          <p:cNvPr id="11" name="投影片編號版面配置區 10"/>
          <p:cNvSpPr>
            <a:spLocks noGrp="1"/>
          </p:cNvSpPr>
          <p:nvPr>
            <p:ph type="sldNum" sz="quarter" idx="4294967295"/>
          </p:nvPr>
        </p:nvSpPr>
        <p:spPr/>
        <p:txBody>
          <a:bodyPr/>
          <a:lstStyle/>
          <a:p>
            <a:pPr>
              <a:defRPr/>
            </a:pPr>
            <a:endParaRPr lang="en-US" altLang="zh-TW" dirty="0">
              <a:solidFill>
                <a:srgbClr val="000000"/>
              </a:solidFill>
            </a:endParaRPr>
          </a:p>
        </p:txBody>
      </p:sp>
      <p:sp>
        <p:nvSpPr>
          <p:cNvPr id="12"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81</a:t>
            </a:fld>
            <a:endParaRPr lang="en-US" altLang="zh-TW" dirty="0"/>
          </a:p>
        </p:txBody>
      </p:sp>
    </p:spTree>
    <p:extLst>
      <p:ext uri="{BB962C8B-B14F-4D97-AF65-F5344CB8AC3E}">
        <p14:creationId xmlns:p14="http://schemas.microsoft.com/office/powerpoint/2010/main" val="37176923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642" y="244485"/>
            <a:ext cx="721675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sz="3500"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歐盟GDPR框架概述</a:t>
            </a:r>
          </a:p>
        </p:txBody>
      </p:sp>
      <p:sp>
        <p:nvSpPr>
          <p:cNvPr id="3" name="object 3"/>
          <p:cNvSpPr/>
          <p:nvPr/>
        </p:nvSpPr>
        <p:spPr>
          <a:xfrm>
            <a:off x="5334476" y="2876570"/>
            <a:ext cx="815816" cy="703421"/>
          </a:xfrm>
          <a:custGeom>
            <a:avLst/>
            <a:gdLst/>
            <a:ahLst/>
            <a:cxnLst/>
            <a:rect l="l" t="t" r="r" b="b"/>
            <a:pathLst>
              <a:path w="1087754" h="937894">
                <a:moveTo>
                  <a:pt x="853186" y="0"/>
                </a:moveTo>
                <a:lnTo>
                  <a:pt x="234442" y="0"/>
                </a:lnTo>
                <a:lnTo>
                  <a:pt x="0" y="468756"/>
                </a:lnTo>
                <a:lnTo>
                  <a:pt x="234442" y="937513"/>
                </a:lnTo>
                <a:lnTo>
                  <a:pt x="853186" y="937513"/>
                </a:lnTo>
                <a:lnTo>
                  <a:pt x="1087628" y="468756"/>
                </a:lnTo>
                <a:lnTo>
                  <a:pt x="853186"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 name="object 4"/>
          <p:cNvSpPr/>
          <p:nvPr/>
        </p:nvSpPr>
        <p:spPr>
          <a:xfrm>
            <a:off x="5334476" y="4352374"/>
            <a:ext cx="815816" cy="703421"/>
          </a:xfrm>
          <a:custGeom>
            <a:avLst/>
            <a:gdLst/>
            <a:ahLst/>
            <a:cxnLst/>
            <a:rect l="l" t="t" r="r" b="b"/>
            <a:pathLst>
              <a:path w="1087754" h="937895">
                <a:moveTo>
                  <a:pt x="853186" y="0"/>
                </a:moveTo>
                <a:lnTo>
                  <a:pt x="234442" y="0"/>
                </a:lnTo>
                <a:lnTo>
                  <a:pt x="0" y="468757"/>
                </a:lnTo>
                <a:lnTo>
                  <a:pt x="234442" y="937514"/>
                </a:lnTo>
                <a:lnTo>
                  <a:pt x="853186" y="937514"/>
                </a:lnTo>
                <a:lnTo>
                  <a:pt x="1087628" y="468757"/>
                </a:lnTo>
                <a:lnTo>
                  <a:pt x="853186" y="0"/>
                </a:lnTo>
                <a:close/>
              </a:path>
            </a:pathLst>
          </a:custGeom>
          <a:solidFill>
            <a:srgbClr val="046A38"/>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 name="object 5"/>
          <p:cNvSpPr/>
          <p:nvPr/>
        </p:nvSpPr>
        <p:spPr>
          <a:xfrm>
            <a:off x="6010561" y="3981470"/>
            <a:ext cx="815816" cy="703421"/>
          </a:xfrm>
          <a:custGeom>
            <a:avLst/>
            <a:gdLst/>
            <a:ahLst/>
            <a:cxnLst/>
            <a:rect l="l" t="t" r="r" b="b"/>
            <a:pathLst>
              <a:path w="1087754" h="937895">
                <a:moveTo>
                  <a:pt x="853186" y="0"/>
                </a:moveTo>
                <a:lnTo>
                  <a:pt x="234442" y="0"/>
                </a:lnTo>
                <a:lnTo>
                  <a:pt x="0" y="468756"/>
                </a:lnTo>
                <a:lnTo>
                  <a:pt x="234442" y="937513"/>
                </a:lnTo>
                <a:lnTo>
                  <a:pt x="853186" y="937513"/>
                </a:lnTo>
                <a:lnTo>
                  <a:pt x="1087501" y="468756"/>
                </a:lnTo>
                <a:lnTo>
                  <a:pt x="853186" y="0"/>
                </a:lnTo>
                <a:close/>
              </a:path>
            </a:pathLst>
          </a:custGeom>
          <a:solidFill>
            <a:srgbClr val="61B5E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 name="object 6"/>
          <p:cNvSpPr/>
          <p:nvPr/>
        </p:nvSpPr>
        <p:spPr>
          <a:xfrm>
            <a:off x="6010561" y="3247473"/>
            <a:ext cx="815816" cy="703421"/>
          </a:xfrm>
          <a:custGeom>
            <a:avLst/>
            <a:gdLst/>
            <a:ahLst/>
            <a:cxnLst/>
            <a:rect l="l" t="t" r="r" b="b"/>
            <a:pathLst>
              <a:path w="1087754" h="937895">
                <a:moveTo>
                  <a:pt x="853186" y="0"/>
                </a:moveTo>
                <a:lnTo>
                  <a:pt x="234442" y="0"/>
                </a:lnTo>
                <a:lnTo>
                  <a:pt x="0" y="468756"/>
                </a:lnTo>
                <a:lnTo>
                  <a:pt x="234442" y="937513"/>
                </a:lnTo>
                <a:lnTo>
                  <a:pt x="853186" y="937513"/>
                </a:lnTo>
                <a:lnTo>
                  <a:pt x="1087501" y="468756"/>
                </a:lnTo>
                <a:lnTo>
                  <a:pt x="853186" y="0"/>
                </a:lnTo>
                <a:close/>
              </a:path>
            </a:pathLst>
          </a:custGeom>
          <a:solidFill>
            <a:srgbClr val="0096A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 name="object 7"/>
          <p:cNvSpPr/>
          <p:nvPr/>
        </p:nvSpPr>
        <p:spPr>
          <a:xfrm>
            <a:off x="4658487" y="3981470"/>
            <a:ext cx="815816" cy="703421"/>
          </a:xfrm>
          <a:custGeom>
            <a:avLst/>
            <a:gdLst/>
            <a:ahLst/>
            <a:cxnLst/>
            <a:rect l="l" t="t" r="r" b="b"/>
            <a:pathLst>
              <a:path w="1087754" h="937895">
                <a:moveTo>
                  <a:pt x="853059" y="0"/>
                </a:moveTo>
                <a:lnTo>
                  <a:pt x="234314" y="0"/>
                </a:lnTo>
                <a:lnTo>
                  <a:pt x="0" y="468756"/>
                </a:lnTo>
                <a:lnTo>
                  <a:pt x="234314" y="937513"/>
                </a:lnTo>
                <a:lnTo>
                  <a:pt x="853059" y="937513"/>
                </a:lnTo>
                <a:lnTo>
                  <a:pt x="1087501" y="468756"/>
                </a:lnTo>
                <a:lnTo>
                  <a:pt x="853059" y="0"/>
                </a:lnTo>
                <a:close/>
              </a:path>
            </a:pathLst>
          </a:custGeom>
          <a:solidFill>
            <a:srgbClr val="85BB2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 name="object 8"/>
          <p:cNvSpPr/>
          <p:nvPr/>
        </p:nvSpPr>
        <p:spPr>
          <a:xfrm>
            <a:off x="4658487" y="3247473"/>
            <a:ext cx="815816" cy="703421"/>
          </a:xfrm>
          <a:custGeom>
            <a:avLst/>
            <a:gdLst/>
            <a:ahLst/>
            <a:cxnLst/>
            <a:rect l="l" t="t" r="r" b="b"/>
            <a:pathLst>
              <a:path w="1087754" h="937895">
                <a:moveTo>
                  <a:pt x="853059" y="0"/>
                </a:moveTo>
                <a:lnTo>
                  <a:pt x="234314" y="0"/>
                </a:lnTo>
                <a:lnTo>
                  <a:pt x="0" y="468756"/>
                </a:lnTo>
                <a:lnTo>
                  <a:pt x="234314" y="937513"/>
                </a:lnTo>
                <a:lnTo>
                  <a:pt x="853059" y="937513"/>
                </a:lnTo>
                <a:lnTo>
                  <a:pt x="1087501" y="468756"/>
                </a:lnTo>
                <a:lnTo>
                  <a:pt x="853059" y="0"/>
                </a:lnTo>
                <a:close/>
              </a:path>
            </a:pathLst>
          </a:custGeom>
          <a:solidFill>
            <a:srgbClr val="00206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 name="object 9"/>
          <p:cNvSpPr txBox="1"/>
          <p:nvPr/>
        </p:nvSpPr>
        <p:spPr>
          <a:xfrm>
            <a:off x="7127843" y="4890966"/>
            <a:ext cx="1687830" cy="687368"/>
          </a:xfrm>
          <a:prstGeom prst="rect">
            <a:avLst/>
          </a:prstGeom>
        </p:spPr>
        <p:txBody>
          <a:bodyPr vert="horz" wrap="square" lIns="0" tIns="0" rIns="0" bIns="0" rtlCol="0">
            <a:spAutoFit/>
          </a:bodyPr>
          <a:lstStyle/>
          <a:p>
            <a:pPr marL="74295" indent="-65246"/>
            <a:r>
              <a:rPr sz="900" b="1" dirty="0">
                <a:solidFill>
                  <a:srgbClr val="61B5E4"/>
                </a:solidFill>
                <a:latin typeface="標楷體" panose="03000509000000000000" pitchFamily="65" charset="-120"/>
                <a:ea typeface="標楷體" panose="03000509000000000000" pitchFamily="65" charset="-120"/>
                <a:cs typeface="微軟正黑體"/>
              </a:rPr>
              <a:t>救濟與處罰</a:t>
            </a:r>
            <a:endParaRPr sz="900">
              <a:latin typeface="標楷體" panose="03000509000000000000" pitchFamily="65" charset="-120"/>
              <a:ea typeface="標楷體" panose="03000509000000000000" pitchFamily="65" charset="-120"/>
              <a:cs typeface="微軟正黑體"/>
            </a:endParaRPr>
          </a:p>
          <a:p>
            <a:pPr marL="74295" marR="3810" algn="just">
              <a:spcBef>
                <a:spcPts val="461"/>
              </a:spcBef>
            </a:pPr>
            <a:r>
              <a:rPr sz="1050" dirty="0">
                <a:latin typeface="標楷體" panose="03000509000000000000" pitchFamily="65" charset="-120"/>
                <a:ea typeface="標楷體" panose="03000509000000000000" pitchFamily="65" charset="-120"/>
                <a:cs typeface="微軟正黑體"/>
              </a:rPr>
              <a:t>針對違反歐盟通用資料</a:t>
            </a:r>
            <a:r>
              <a:rPr sz="1050" spc="-11" dirty="0">
                <a:latin typeface="標楷體" panose="03000509000000000000" pitchFamily="65" charset="-120"/>
                <a:ea typeface="標楷體" panose="03000509000000000000" pitchFamily="65" charset="-120"/>
                <a:cs typeface="微軟正黑體"/>
              </a:rPr>
              <a:t>保</a:t>
            </a:r>
            <a:r>
              <a:rPr sz="1050" dirty="0">
                <a:latin typeface="標楷體" panose="03000509000000000000" pitchFamily="65" charset="-120"/>
                <a:ea typeface="標楷體" panose="03000509000000000000" pitchFamily="65" charset="-120"/>
                <a:cs typeface="微軟正黑體"/>
              </a:rPr>
              <a:t>護 規則之行為，訂定了處</a:t>
            </a:r>
            <a:r>
              <a:rPr sz="1050" spc="-11" dirty="0">
                <a:latin typeface="標楷體" panose="03000509000000000000" pitchFamily="65" charset="-120"/>
                <a:ea typeface="標楷體" panose="03000509000000000000" pitchFamily="65" charset="-120"/>
                <a:cs typeface="微軟正黑體"/>
              </a:rPr>
              <a:t>罰</a:t>
            </a:r>
            <a:r>
              <a:rPr sz="1050" dirty="0">
                <a:latin typeface="標楷體" panose="03000509000000000000" pitchFamily="65" charset="-120"/>
                <a:ea typeface="標楷體" panose="03000509000000000000" pitchFamily="65" charset="-120"/>
                <a:cs typeface="微軟正黑體"/>
              </a:rPr>
              <a:t>與 制裁之規定。對於違反</a:t>
            </a:r>
            <a:r>
              <a:rPr sz="1050" spc="-11" dirty="0">
                <a:latin typeface="標楷體" panose="03000509000000000000" pitchFamily="65" charset="-120"/>
                <a:ea typeface="標楷體" panose="03000509000000000000" pitchFamily="65" charset="-120"/>
                <a:cs typeface="微軟正黑體"/>
              </a:rPr>
              <a:t>規</a:t>
            </a:r>
            <a:r>
              <a:rPr sz="1050" dirty="0">
                <a:latin typeface="標楷體" panose="03000509000000000000" pitchFamily="65" charset="-120"/>
                <a:ea typeface="標楷體" panose="03000509000000000000" pitchFamily="65" charset="-120"/>
                <a:cs typeface="微軟正黑體"/>
              </a:rPr>
              <a:t>定</a:t>
            </a:r>
            <a:endParaRPr sz="1050">
              <a:latin typeface="標楷體" panose="03000509000000000000" pitchFamily="65" charset="-120"/>
              <a:ea typeface="標楷體" panose="03000509000000000000" pitchFamily="65" charset="-120"/>
              <a:cs typeface="微軟正黑體"/>
            </a:endParaRPr>
          </a:p>
        </p:txBody>
      </p:sp>
      <p:sp>
        <p:nvSpPr>
          <p:cNvPr id="10" name="object 10"/>
          <p:cNvSpPr txBox="1"/>
          <p:nvPr/>
        </p:nvSpPr>
        <p:spPr>
          <a:xfrm>
            <a:off x="7192709" y="5568865"/>
            <a:ext cx="1574959" cy="161583"/>
          </a:xfrm>
          <a:prstGeom prst="rect">
            <a:avLst/>
          </a:prstGeom>
        </p:spPr>
        <p:txBody>
          <a:bodyPr vert="horz" wrap="square" lIns="0" tIns="0" rIns="0" bIns="0" rtlCol="0">
            <a:spAutoFit/>
          </a:bodyPr>
          <a:lstStyle/>
          <a:p>
            <a:pPr marL="9525"/>
            <a:r>
              <a:rPr sz="1050" dirty="0">
                <a:latin typeface="標楷體" panose="03000509000000000000" pitchFamily="65" charset="-120"/>
                <a:ea typeface="標楷體" panose="03000509000000000000" pitchFamily="65" charset="-120"/>
                <a:cs typeface="微軟正黑體"/>
              </a:rPr>
              <a:t>者，最高得處以</a:t>
            </a:r>
            <a:r>
              <a:rPr sz="1050" spc="-4" dirty="0">
                <a:latin typeface="標楷體" panose="03000509000000000000" pitchFamily="65" charset="-120"/>
                <a:ea typeface="標楷體" panose="03000509000000000000" pitchFamily="65" charset="-120"/>
                <a:cs typeface="Verdana"/>
              </a:rPr>
              <a:t>2</a:t>
            </a:r>
            <a:r>
              <a:rPr sz="1050" dirty="0">
                <a:latin typeface="標楷體" panose="03000509000000000000" pitchFamily="65" charset="-120"/>
                <a:ea typeface="標楷體" panose="03000509000000000000" pitchFamily="65" charset="-120"/>
                <a:cs typeface="微軟正黑體"/>
              </a:rPr>
              <a:t>千萬歐元</a:t>
            </a:r>
            <a:endParaRPr sz="1050">
              <a:latin typeface="標楷體" panose="03000509000000000000" pitchFamily="65" charset="-120"/>
              <a:ea typeface="標楷體" panose="03000509000000000000" pitchFamily="65" charset="-120"/>
              <a:cs typeface="微軟正黑體"/>
            </a:endParaRPr>
          </a:p>
        </p:txBody>
      </p:sp>
      <p:sp>
        <p:nvSpPr>
          <p:cNvPr id="11" name="object 11"/>
          <p:cNvSpPr/>
          <p:nvPr/>
        </p:nvSpPr>
        <p:spPr>
          <a:xfrm>
            <a:off x="6625876" y="4656221"/>
            <a:ext cx="2019300" cy="361950"/>
          </a:xfrm>
          <a:custGeom>
            <a:avLst/>
            <a:gdLst/>
            <a:ahLst/>
            <a:cxnLst/>
            <a:rect l="l" t="t" r="r" b="b"/>
            <a:pathLst>
              <a:path w="2692400" h="482600">
                <a:moveTo>
                  <a:pt x="0" y="0"/>
                </a:moveTo>
                <a:lnTo>
                  <a:pt x="647700" y="482092"/>
                </a:lnTo>
                <a:lnTo>
                  <a:pt x="2692400" y="482092"/>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 name="object 12"/>
          <p:cNvSpPr/>
          <p:nvPr/>
        </p:nvSpPr>
        <p:spPr>
          <a:xfrm>
            <a:off x="2844260" y="4656221"/>
            <a:ext cx="2019300" cy="548640"/>
          </a:xfrm>
          <a:custGeom>
            <a:avLst/>
            <a:gdLst/>
            <a:ahLst/>
            <a:cxnLst/>
            <a:rect l="l" t="t" r="r" b="b"/>
            <a:pathLst>
              <a:path w="2692400" h="731520">
                <a:moveTo>
                  <a:pt x="2692400" y="0"/>
                </a:moveTo>
                <a:lnTo>
                  <a:pt x="2044700" y="731519"/>
                </a:lnTo>
                <a:lnTo>
                  <a:pt x="0" y="731519"/>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 name="object 13"/>
          <p:cNvSpPr/>
          <p:nvPr/>
        </p:nvSpPr>
        <p:spPr>
          <a:xfrm>
            <a:off x="5506497" y="5037221"/>
            <a:ext cx="1508760" cy="614363"/>
          </a:xfrm>
          <a:custGeom>
            <a:avLst/>
            <a:gdLst/>
            <a:ahLst/>
            <a:cxnLst/>
            <a:rect l="l" t="t" r="r" b="b"/>
            <a:pathLst>
              <a:path w="2011679" h="819150">
                <a:moveTo>
                  <a:pt x="0" y="0"/>
                </a:moveTo>
                <a:lnTo>
                  <a:pt x="148081" y="819099"/>
                </a:lnTo>
                <a:lnTo>
                  <a:pt x="2011679" y="819099"/>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 name="object 14"/>
          <p:cNvSpPr txBox="1"/>
          <p:nvPr/>
        </p:nvSpPr>
        <p:spPr>
          <a:xfrm>
            <a:off x="5497639" y="5692080"/>
            <a:ext cx="3146584" cy="323165"/>
          </a:xfrm>
          <a:prstGeom prst="rect">
            <a:avLst/>
          </a:prstGeom>
        </p:spPr>
        <p:txBody>
          <a:bodyPr vert="horz" wrap="square" lIns="0" tIns="0" rIns="0" bIns="0" rtlCol="0">
            <a:spAutoFit/>
          </a:bodyPr>
          <a:lstStyle/>
          <a:p>
            <a:pPr marL="9525"/>
            <a:r>
              <a:rPr sz="1050" spc="-4" dirty="0">
                <a:latin typeface="標楷體" panose="03000509000000000000" pitchFamily="65" charset="-120"/>
                <a:ea typeface="標楷體" panose="03000509000000000000" pitchFamily="65" charset="-120"/>
                <a:cs typeface="Verdana"/>
              </a:rPr>
              <a:t>1</a:t>
            </a:r>
            <a:r>
              <a:rPr sz="1050" dirty="0">
                <a:latin typeface="標楷體" panose="03000509000000000000" pitchFamily="65" charset="-120"/>
                <a:ea typeface="標楷體" panose="03000509000000000000" pitchFamily="65" charset="-120"/>
                <a:cs typeface="Verdana"/>
              </a:rPr>
              <a:t>.</a:t>
            </a:r>
            <a:r>
              <a:rPr sz="1050" spc="-7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刪除權</a:t>
            </a:r>
            <a:r>
              <a:rPr sz="1050" spc="-11" dirty="0">
                <a:latin typeface="標楷體" panose="03000509000000000000" pitchFamily="65" charset="-120"/>
                <a:ea typeface="標楷體" panose="03000509000000000000" pitchFamily="65" charset="-120"/>
                <a:cs typeface="微軟正黑體"/>
              </a:rPr>
              <a:t>（</a:t>
            </a:r>
            <a:r>
              <a:rPr sz="1050" dirty="0">
                <a:latin typeface="標楷體" panose="03000509000000000000" pitchFamily="65" charset="-120"/>
                <a:ea typeface="標楷體" panose="03000509000000000000" pitchFamily="65" charset="-120"/>
                <a:cs typeface="微軟正黑體"/>
              </a:rPr>
              <a:t>被遺</a:t>
            </a:r>
            <a:r>
              <a:rPr sz="1050" spc="-11" dirty="0">
                <a:latin typeface="標楷體" panose="03000509000000000000" pitchFamily="65" charset="-120"/>
                <a:ea typeface="標楷體" panose="03000509000000000000" pitchFamily="65" charset="-120"/>
                <a:cs typeface="微軟正黑體"/>
              </a:rPr>
              <a:t>忘之</a:t>
            </a:r>
            <a:r>
              <a:rPr sz="1050" dirty="0">
                <a:latin typeface="標楷體" panose="03000509000000000000" pitchFamily="65" charset="-120"/>
                <a:ea typeface="標楷體" panose="03000509000000000000" pitchFamily="65" charset="-120"/>
                <a:cs typeface="微軟正黑體"/>
              </a:rPr>
              <a:t>權利） </a:t>
            </a:r>
            <a:r>
              <a:rPr sz="1050" spc="-83" dirty="0">
                <a:latin typeface="標楷體" panose="03000509000000000000" pitchFamily="65" charset="-120"/>
                <a:ea typeface="標楷體" panose="03000509000000000000" pitchFamily="65" charset="-120"/>
                <a:cs typeface="微軟正黑體"/>
              </a:rPr>
              <a:t> </a:t>
            </a:r>
            <a:r>
              <a:rPr sz="1575" baseline="-15873" dirty="0">
                <a:latin typeface="標楷體" panose="03000509000000000000" pitchFamily="65" charset="-120"/>
                <a:ea typeface="標楷體" panose="03000509000000000000" pitchFamily="65" charset="-120"/>
                <a:cs typeface="微軟正黑體"/>
              </a:rPr>
              <a:t>或其年度國際總營收</a:t>
            </a:r>
            <a:r>
              <a:rPr sz="1575" spc="-5" baseline="-15873" dirty="0">
                <a:latin typeface="標楷體" panose="03000509000000000000" pitchFamily="65" charset="-120"/>
                <a:ea typeface="標楷體" panose="03000509000000000000" pitchFamily="65" charset="-120"/>
                <a:cs typeface="Verdana"/>
              </a:rPr>
              <a:t>4</a:t>
            </a:r>
            <a:r>
              <a:rPr sz="1575" baseline="-15873" dirty="0">
                <a:latin typeface="標楷體" panose="03000509000000000000" pitchFamily="65" charset="-120"/>
                <a:ea typeface="標楷體" panose="03000509000000000000" pitchFamily="65" charset="-120"/>
                <a:cs typeface="Verdana"/>
              </a:rPr>
              <a:t>%</a:t>
            </a:r>
            <a:endParaRPr sz="1575" baseline="-15873">
              <a:latin typeface="標楷體" panose="03000509000000000000" pitchFamily="65" charset="-120"/>
              <a:ea typeface="標楷體" panose="03000509000000000000" pitchFamily="65" charset="-120"/>
              <a:cs typeface="Verdana"/>
            </a:endParaRPr>
          </a:p>
          <a:p>
            <a:pPr marL="9525"/>
            <a:r>
              <a:rPr sz="1050" spc="-4" dirty="0">
                <a:latin typeface="標楷體" panose="03000509000000000000" pitchFamily="65" charset="-120"/>
                <a:ea typeface="標楷體" panose="03000509000000000000" pitchFamily="65" charset="-120"/>
                <a:cs typeface="Verdana"/>
              </a:rPr>
              <a:t>2</a:t>
            </a:r>
            <a:r>
              <a:rPr sz="1050" dirty="0">
                <a:latin typeface="標楷體" panose="03000509000000000000" pitchFamily="65" charset="-120"/>
                <a:ea typeface="標楷體" panose="03000509000000000000" pitchFamily="65" charset="-120"/>
                <a:cs typeface="Verdana"/>
              </a:rPr>
              <a:t>.</a:t>
            </a:r>
            <a:r>
              <a:rPr sz="1050" spc="-7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資料可攜權</a:t>
            </a:r>
            <a:endParaRPr sz="1050">
              <a:latin typeface="標楷體" panose="03000509000000000000" pitchFamily="65" charset="-120"/>
              <a:ea typeface="標楷體" panose="03000509000000000000" pitchFamily="65" charset="-120"/>
              <a:cs typeface="微軟正黑體"/>
            </a:endParaRPr>
          </a:p>
        </p:txBody>
      </p:sp>
      <p:sp>
        <p:nvSpPr>
          <p:cNvPr id="15" name="object 15"/>
          <p:cNvSpPr txBox="1"/>
          <p:nvPr/>
        </p:nvSpPr>
        <p:spPr>
          <a:xfrm>
            <a:off x="2835212" y="5080895"/>
            <a:ext cx="1756410" cy="810478"/>
          </a:xfrm>
          <a:prstGeom prst="rect">
            <a:avLst/>
          </a:prstGeom>
        </p:spPr>
        <p:txBody>
          <a:bodyPr vert="horz" wrap="square" lIns="0" tIns="0" rIns="0" bIns="0" rtlCol="0">
            <a:spAutoFit/>
          </a:bodyPr>
          <a:lstStyle/>
          <a:p>
            <a:pPr marL="9525" algn="just"/>
            <a:r>
              <a:rPr sz="900" b="1" dirty="0">
                <a:solidFill>
                  <a:srgbClr val="85BB24"/>
                </a:solidFill>
                <a:latin typeface="標楷體" panose="03000509000000000000" pitchFamily="65" charset="-120"/>
                <a:ea typeface="標楷體" panose="03000509000000000000" pitchFamily="65" charset="-120"/>
                <a:cs typeface="微軟正黑體"/>
              </a:rPr>
              <a:t>資料處理之要件</a:t>
            </a:r>
            <a:endParaRPr sz="900">
              <a:latin typeface="標楷體" panose="03000509000000000000" pitchFamily="65" charset="-120"/>
              <a:ea typeface="標楷體" panose="03000509000000000000" pitchFamily="65" charset="-120"/>
              <a:cs typeface="微軟正黑體"/>
            </a:endParaRPr>
          </a:p>
          <a:p>
            <a:pPr marL="9525" marR="3810" algn="just">
              <a:lnSpc>
                <a:spcPct val="100200"/>
              </a:lnSpc>
              <a:spcBef>
                <a:spcPts val="172"/>
              </a:spcBef>
            </a:pPr>
            <a:r>
              <a:rPr sz="1050" dirty="0">
                <a:latin typeface="標楷體" panose="03000509000000000000" pitchFamily="65" charset="-120"/>
                <a:ea typeface="標楷體" panose="03000509000000000000" pitchFamily="65" charset="-120"/>
                <a:cs typeface="微軟正黑體"/>
              </a:rPr>
              <a:t>隱私資料蒐集、處理與</a:t>
            </a:r>
            <a:r>
              <a:rPr sz="1050" spc="-11" dirty="0">
                <a:latin typeface="標楷體" panose="03000509000000000000" pitchFamily="65" charset="-120"/>
                <a:ea typeface="標楷體" panose="03000509000000000000" pitchFamily="65" charset="-120"/>
                <a:cs typeface="微軟正黑體"/>
              </a:rPr>
              <a:t>利</a:t>
            </a:r>
            <a:r>
              <a:rPr sz="1050" dirty="0">
                <a:latin typeface="標楷體" panose="03000509000000000000" pitchFamily="65" charset="-120"/>
                <a:ea typeface="標楷體" panose="03000509000000000000" pitchFamily="65" charset="-120"/>
                <a:cs typeface="微軟正黑體"/>
              </a:rPr>
              <a:t>用的 要件，包含：清楚、積</a:t>
            </a:r>
            <a:r>
              <a:rPr sz="1050" spc="-11" dirty="0">
                <a:latin typeface="標楷體" panose="03000509000000000000" pitchFamily="65" charset="-120"/>
                <a:ea typeface="標楷體" panose="03000509000000000000" pitchFamily="65" charset="-120"/>
                <a:cs typeface="微軟正黑體"/>
              </a:rPr>
              <a:t>極</a:t>
            </a:r>
            <a:r>
              <a:rPr sz="1050" dirty="0">
                <a:latin typeface="標楷體" panose="03000509000000000000" pitchFamily="65" charset="-120"/>
                <a:ea typeface="標楷體" panose="03000509000000000000" pitchFamily="65" charset="-120"/>
                <a:cs typeface="微軟正黑體"/>
              </a:rPr>
              <a:t>之同 意、法定蒐集要件與利</a:t>
            </a:r>
            <a:r>
              <a:rPr sz="1050" spc="-11" dirty="0">
                <a:latin typeface="標楷體" panose="03000509000000000000" pitchFamily="65" charset="-120"/>
                <a:ea typeface="標楷體" panose="03000509000000000000" pitchFamily="65" charset="-120"/>
                <a:cs typeface="微軟正黑體"/>
              </a:rPr>
              <a:t>益</a:t>
            </a:r>
            <a:r>
              <a:rPr sz="1050" dirty="0">
                <a:latin typeface="標楷體" panose="03000509000000000000" pitchFamily="65" charset="-120"/>
                <a:ea typeface="標楷體" panose="03000509000000000000" pitchFamily="65" charset="-120"/>
                <a:cs typeface="微軟正黑體"/>
              </a:rPr>
              <a:t>權衡 條款</a:t>
            </a:r>
            <a:endParaRPr sz="1050">
              <a:latin typeface="標楷體" panose="03000509000000000000" pitchFamily="65" charset="-120"/>
              <a:ea typeface="標楷體" panose="03000509000000000000" pitchFamily="65" charset="-120"/>
              <a:cs typeface="微軟正黑體"/>
            </a:endParaRPr>
          </a:p>
        </p:txBody>
      </p:sp>
      <p:sp>
        <p:nvSpPr>
          <p:cNvPr id="16" name="object 16"/>
          <p:cNvSpPr txBox="1"/>
          <p:nvPr/>
        </p:nvSpPr>
        <p:spPr>
          <a:xfrm>
            <a:off x="5634800" y="5527618"/>
            <a:ext cx="704850" cy="138499"/>
          </a:xfrm>
          <a:prstGeom prst="rect">
            <a:avLst/>
          </a:prstGeom>
        </p:spPr>
        <p:txBody>
          <a:bodyPr vert="horz" wrap="square" lIns="0" tIns="0" rIns="0" bIns="0" rtlCol="0">
            <a:spAutoFit/>
          </a:bodyPr>
          <a:lstStyle/>
          <a:p>
            <a:pPr marL="9525"/>
            <a:r>
              <a:rPr sz="900" b="1" dirty="0">
                <a:solidFill>
                  <a:srgbClr val="046A38"/>
                </a:solidFill>
                <a:latin typeface="標楷體" panose="03000509000000000000" pitchFamily="65" charset="-120"/>
                <a:ea typeface="標楷體" panose="03000509000000000000" pitchFamily="65" charset="-120"/>
                <a:cs typeface="微軟正黑體"/>
              </a:rPr>
              <a:t>當事人之權利</a:t>
            </a:r>
            <a:endParaRPr sz="900">
              <a:latin typeface="標楷體" panose="03000509000000000000" pitchFamily="65" charset="-120"/>
              <a:ea typeface="標楷體" panose="03000509000000000000" pitchFamily="65" charset="-120"/>
              <a:cs typeface="微軟正黑體"/>
            </a:endParaRPr>
          </a:p>
        </p:txBody>
      </p:sp>
      <p:sp>
        <p:nvSpPr>
          <p:cNvPr id="17" name="object 17"/>
          <p:cNvSpPr/>
          <p:nvPr/>
        </p:nvSpPr>
        <p:spPr>
          <a:xfrm>
            <a:off x="2844260" y="2306784"/>
            <a:ext cx="2019300" cy="969645"/>
          </a:xfrm>
          <a:custGeom>
            <a:avLst/>
            <a:gdLst/>
            <a:ahLst/>
            <a:cxnLst/>
            <a:rect l="l" t="t" r="r" b="b"/>
            <a:pathLst>
              <a:path w="2692400" h="1292860">
                <a:moveTo>
                  <a:pt x="2692400" y="1292352"/>
                </a:moveTo>
                <a:lnTo>
                  <a:pt x="2044700" y="0"/>
                </a:lnTo>
                <a:lnTo>
                  <a:pt x="0" y="0"/>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8" name="object 18"/>
          <p:cNvSpPr txBox="1"/>
          <p:nvPr/>
        </p:nvSpPr>
        <p:spPr>
          <a:xfrm>
            <a:off x="2835212" y="2176151"/>
            <a:ext cx="1504950" cy="138499"/>
          </a:xfrm>
          <a:prstGeom prst="rect">
            <a:avLst/>
          </a:prstGeom>
        </p:spPr>
        <p:txBody>
          <a:bodyPr vert="horz" wrap="square" lIns="0" tIns="0" rIns="0" bIns="0" rtlCol="0">
            <a:spAutoFit/>
          </a:bodyPr>
          <a:lstStyle/>
          <a:p>
            <a:pPr marL="9525"/>
            <a:r>
              <a:rPr sz="900" b="1" dirty="0">
                <a:solidFill>
                  <a:srgbClr val="002069"/>
                </a:solidFill>
                <a:latin typeface="標楷體" panose="03000509000000000000" pitchFamily="65" charset="-120"/>
                <a:ea typeface="標楷體" panose="03000509000000000000" pitchFamily="65" charset="-120"/>
                <a:cs typeface="微軟正黑體"/>
              </a:rPr>
              <a:t>保護之客體－隱私資料之定義</a:t>
            </a:r>
            <a:endParaRPr sz="900">
              <a:latin typeface="標楷體" panose="03000509000000000000" pitchFamily="65" charset="-120"/>
              <a:ea typeface="標楷體" panose="03000509000000000000" pitchFamily="65" charset="-120"/>
              <a:cs typeface="微軟正黑體"/>
            </a:endParaRPr>
          </a:p>
        </p:txBody>
      </p:sp>
      <p:sp>
        <p:nvSpPr>
          <p:cNvPr id="19" name="object 19"/>
          <p:cNvSpPr txBox="1"/>
          <p:nvPr/>
        </p:nvSpPr>
        <p:spPr>
          <a:xfrm>
            <a:off x="2835212" y="2412565"/>
            <a:ext cx="1672114" cy="1469633"/>
          </a:xfrm>
          <a:prstGeom prst="rect">
            <a:avLst/>
          </a:prstGeom>
        </p:spPr>
        <p:txBody>
          <a:bodyPr vert="horz" wrap="square" lIns="0" tIns="0" rIns="0" bIns="0" rtlCol="0">
            <a:spAutoFit/>
          </a:bodyPr>
          <a:lstStyle/>
          <a:p>
            <a:pPr marL="180975" marR="147638" indent="-171450">
              <a:lnSpc>
                <a:spcPct val="100200"/>
              </a:lnSpc>
            </a:pPr>
            <a:r>
              <a:rPr sz="1050" spc="-4" dirty="0">
                <a:latin typeface="標楷體" panose="03000509000000000000" pitchFamily="65" charset="-120"/>
                <a:ea typeface="標楷體" panose="03000509000000000000" pitchFamily="65" charset="-120"/>
                <a:cs typeface="Verdana"/>
              </a:rPr>
              <a:t>1</a:t>
            </a:r>
            <a:r>
              <a:rPr sz="1050" dirty="0">
                <a:latin typeface="標楷體" panose="03000509000000000000" pitchFamily="65" charset="-120"/>
                <a:ea typeface="標楷體" panose="03000509000000000000" pitchFamily="65" charset="-120"/>
                <a:cs typeface="Verdana"/>
              </a:rPr>
              <a:t>.</a:t>
            </a:r>
            <a:r>
              <a:rPr sz="1050" spc="-7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配合科技發展而修正的 隱私資料定義，如： </a:t>
            </a:r>
            <a:r>
              <a:rPr sz="1050" spc="-4" dirty="0">
                <a:latin typeface="標楷體" panose="03000509000000000000" pitchFamily="65" charset="-120"/>
                <a:ea typeface="標楷體" panose="03000509000000000000" pitchFamily="65" charset="-120"/>
                <a:cs typeface="Verdana"/>
              </a:rPr>
              <a:t>Cook</a:t>
            </a:r>
            <a:r>
              <a:rPr sz="1050" spc="8"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e</a:t>
            </a:r>
            <a:r>
              <a:rPr sz="1050" spc="4" dirty="0">
                <a:latin typeface="標楷體" panose="03000509000000000000" pitchFamily="65" charset="-120"/>
                <a:ea typeface="標楷體" panose="03000509000000000000" pitchFamily="65" charset="-120"/>
                <a:cs typeface="Verdana"/>
              </a:rPr>
              <a:t>s</a:t>
            </a:r>
            <a:r>
              <a:rPr sz="1050" dirty="0">
                <a:latin typeface="標楷體" panose="03000509000000000000" pitchFamily="65" charset="-120"/>
                <a:ea typeface="標楷體" panose="03000509000000000000" pitchFamily="65" charset="-120"/>
                <a:cs typeface="微軟正黑體"/>
              </a:rPr>
              <a:t>、</a:t>
            </a:r>
            <a:r>
              <a:rPr sz="1050" spc="-4" dirty="0">
                <a:latin typeface="標楷體" panose="03000509000000000000" pitchFamily="65" charset="-120"/>
                <a:ea typeface="標楷體" panose="03000509000000000000" pitchFamily="65" charset="-120"/>
                <a:cs typeface="Verdana"/>
              </a:rPr>
              <a:t>I</a:t>
            </a:r>
            <a:r>
              <a:rPr sz="1050" spc="4" dirty="0">
                <a:latin typeface="標楷體" panose="03000509000000000000" pitchFamily="65" charset="-120"/>
                <a:ea typeface="標楷體" panose="03000509000000000000" pitchFamily="65" charset="-120"/>
                <a:cs typeface="Verdana"/>
              </a:rPr>
              <a:t>P</a:t>
            </a:r>
            <a:r>
              <a:rPr sz="1050" spc="-11" dirty="0">
                <a:latin typeface="標楷體" panose="03000509000000000000" pitchFamily="65" charset="-120"/>
                <a:ea typeface="標楷體" panose="03000509000000000000" pitchFamily="65" charset="-120"/>
                <a:cs typeface="微軟正黑體"/>
              </a:rPr>
              <a:t>位</a:t>
            </a:r>
            <a:r>
              <a:rPr sz="1050" dirty="0">
                <a:latin typeface="標楷體" panose="03000509000000000000" pitchFamily="65" charset="-120"/>
                <a:ea typeface="標楷體" panose="03000509000000000000" pitchFamily="65" charset="-120"/>
                <a:cs typeface="微軟正黑體"/>
              </a:rPr>
              <a:t>置、 </a:t>
            </a:r>
            <a:r>
              <a:rPr sz="1050" spc="-4" dirty="0">
                <a:latin typeface="標楷體" panose="03000509000000000000" pitchFamily="65" charset="-120"/>
                <a:ea typeface="標楷體" panose="03000509000000000000" pitchFamily="65" charset="-120"/>
                <a:cs typeface="Verdana"/>
              </a:rPr>
              <a:t>G</a:t>
            </a:r>
            <a:r>
              <a:rPr sz="1050" spc="4" dirty="0">
                <a:latin typeface="標楷體" panose="03000509000000000000" pitchFamily="65" charset="-120"/>
                <a:ea typeface="標楷體" panose="03000509000000000000" pitchFamily="65" charset="-120"/>
                <a:cs typeface="Verdana"/>
              </a:rPr>
              <a:t>P</a:t>
            </a:r>
            <a:r>
              <a:rPr sz="1050" dirty="0">
                <a:latin typeface="標楷體" panose="03000509000000000000" pitchFamily="65" charset="-120"/>
                <a:ea typeface="標楷體" panose="03000509000000000000" pitchFamily="65" charset="-120"/>
                <a:cs typeface="Verdana"/>
              </a:rPr>
              <a:t>S</a:t>
            </a:r>
            <a:r>
              <a:rPr sz="1050" dirty="0">
                <a:latin typeface="標楷體" panose="03000509000000000000" pitchFamily="65" charset="-120"/>
                <a:ea typeface="標楷體" panose="03000509000000000000" pitchFamily="65" charset="-120"/>
                <a:cs typeface="微軟正黑體"/>
              </a:rPr>
              <a:t>位置</a:t>
            </a:r>
            <a:endParaRPr sz="1050">
              <a:latin typeface="標楷體" panose="03000509000000000000" pitchFamily="65" charset="-120"/>
              <a:ea typeface="標楷體" panose="03000509000000000000" pitchFamily="65" charset="-120"/>
              <a:cs typeface="微軟正黑體"/>
            </a:endParaRPr>
          </a:p>
          <a:p>
            <a:pPr marL="9525">
              <a:lnSpc>
                <a:spcPts val="1253"/>
              </a:lnSpc>
            </a:pPr>
            <a:r>
              <a:rPr sz="1050" spc="-4" dirty="0">
                <a:latin typeface="標楷體" panose="03000509000000000000" pitchFamily="65" charset="-120"/>
                <a:ea typeface="標楷體" panose="03000509000000000000" pitchFamily="65" charset="-120"/>
                <a:cs typeface="Verdana"/>
              </a:rPr>
              <a:t>2</a:t>
            </a:r>
            <a:r>
              <a:rPr sz="1050" dirty="0">
                <a:latin typeface="標楷體" panose="03000509000000000000" pitchFamily="65" charset="-120"/>
                <a:ea typeface="標楷體" panose="03000509000000000000" pitchFamily="65" charset="-120"/>
                <a:cs typeface="Verdana"/>
              </a:rPr>
              <a:t>.</a:t>
            </a:r>
            <a:r>
              <a:rPr sz="1050" spc="-7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新增「去連結</a:t>
            </a:r>
            <a:endParaRPr sz="1050">
              <a:latin typeface="標楷體" panose="03000509000000000000" pitchFamily="65" charset="-120"/>
              <a:ea typeface="標楷體" panose="03000509000000000000" pitchFamily="65" charset="-120"/>
              <a:cs typeface="微軟正黑體"/>
            </a:endParaRPr>
          </a:p>
          <a:p>
            <a:pPr marL="180975" marR="3810">
              <a:spcBef>
                <a:spcPts val="8"/>
              </a:spcBef>
            </a:pPr>
            <a:r>
              <a:rPr sz="1050" dirty="0">
                <a:latin typeface="標楷體" panose="03000509000000000000" pitchFamily="65" charset="-120"/>
                <a:ea typeface="標楷體" panose="03000509000000000000" pitchFamily="65" charset="-120"/>
                <a:cs typeface="微軟正黑體"/>
              </a:rPr>
              <a:t>（</a:t>
            </a:r>
            <a:r>
              <a:rPr sz="1050" dirty="0">
                <a:latin typeface="標楷體" panose="03000509000000000000" pitchFamily="65" charset="-120"/>
                <a:ea typeface="標楷體" panose="03000509000000000000" pitchFamily="65" charset="-120"/>
                <a:cs typeface="Verdana"/>
              </a:rPr>
              <a:t>pseu</a:t>
            </a:r>
            <a:r>
              <a:rPr sz="1050" spc="-11" dirty="0">
                <a:latin typeface="標楷體" panose="03000509000000000000" pitchFamily="65" charset="-120"/>
                <a:ea typeface="標楷體" panose="03000509000000000000" pitchFamily="65" charset="-120"/>
                <a:cs typeface="Verdana"/>
              </a:rPr>
              <a:t>d</a:t>
            </a:r>
            <a:r>
              <a:rPr sz="1050" dirty="0">
                <a:latin typeface="標楷體" panose="03000509000000000000" pitchFamily="65" charset="-120"/>
                <a:ea typeface="標楷體" panose="03000509000000000000" pitchFamily="65" charset="-120"/>
                <a:cs typeface="Verdana"/>
              </a:rPr>
              <a:t>o</a:t>
            </a:r>
            <a:r>
              <a:rPr sz="1050" spc="-11" dirty="0">
                <a:latin typeface="標楷體" panose="03000509000000000000" pitchFamily="65" charset="-120"/>
                <a:ea typeface="標楷體" panose="03000509000000000000" pitchFamily="65" charset="-120"/>
                <a:cs typeface="Verdana"/>
              </a:rPr>
              <a:t>n</a:t>
            </a:r>
            <a:r>
              <a:rPr sz="1050" dirty="0">
                <a:latin typeface="標楷體" panose="03000509000000000000" pitchFamily="65" charset="-120"/>
                <a:ea typeface="標楷體" panose="03000509000000000000" pitchFamily="65" charset="-120"/>
                <a:cs typeface="Verdana"/>
              </a:rPr>
              <a:t>y</a:t>
            </a:r>
            <a:r>
              <a:rPr sz="1050" spc="-11" dirty="0">
                <a:latin typeface="標楷體" panose="03000509000000000000" pitchFamily="65" charset="-120"/>
                <a:ea typeface="標楷體" panose="03000509000000000000" pitchFamily="65" charset="-120"/>
                <a:cs typeface="Verdana"/>
              </a:rPr>
              <a:t>m</a:t>
            </a:r>
            <a:r>
              <a:rPr sz="1050" spc="-4" dirty="0">
                <a:latin typeface="標楷體" panose="03000509000000000000" pitchFamily="65" charset="-120"/>
                <a:ea typeface="標楷體" panose="03000509000000000000" pitchFamily="65" charset="-120"/>
                <a:cs typeface="Verdana"/>
              </a:rPr>
              <a:t>isa</a:t>
            </a:r>
            <a:r>
              <a:rPr sz="1050" spc="-15" dirty="0">
                <a:latin typeface="標楷體" panose="03000509000000000000" pitchFamily="65" charset="-120"/>
                <a:ea typeface="標楷體" panose="03000509000000000000" pitchFamily="65" charset="-120"/>
                <a:cs typeface="Verdana"/>
              </a:rPr>
              <a:t>t</a:t>
            </a:r>
            <a:r>
              <a:rPr sz="1050" spc="4"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on</a:t>
            </a:r>
            <a:r>
              <a:rPr sz="1050" dirty="0">
                <a:latin typeface="標楷體" panose="03000509000000000000" pitchFamily="65" charset="-120"/>
                <a:ea typeface="標楷體" panose="03000509000000000000" pitchFamily="65" charset="-120"/>
                <a:cs typeface="微軟正黑體"/>
              </a:rPr>
              <a:t>） 資料」的定義</a:t>
            </a:r>
            <a:endParaRPr sz="1050">
              <a:latin typeface="標楷體" panose="03000509000000000000" pitchFamily="65" charset="-120"/>
              <a:ea typeface="標楷體" panose="03000509000000000000" pitchFamily="65" charset="-120"/>
              <a:cs typeface="微軟正黑體"/>
            </a:endParaRPr>
          </a:p>
          <a:p>
            <a:pPr marL="180975" marR="147638" indent="-171450">
              <a:lnSpc>
                <a:spcPts val="1267"/>
              </a:lnSpc>
              <a:spcBef>
                <a:spcPts val="26"/>
              </a:spcBef>
            </a:pPr>
            <a:r>
              <a:rPr sz="1050" spc="-4" dirty="0">
                <a:latin typeface="標楷體" panose="03000509000000000000" pitchFamily="65" charset="-120"/>
                <a:ea typeface="標楷體" panose="03000509000000000000" pitchFamily="65" charset="-120"/>
                <a:cs typeface="Verdana"/>
              </a:rPr>
              <a:t>3</a:t>
            </a:r>
            <a:r>
              <a:rPr sz="1050" dirty="0">
                <a:latin typeface="標楷體" panose="03000509000000000000" pitchFamily="65" charset="-120"/>
                <a:ea typeface="標楷體" panose="03000509000000000000" pitchFamily="65" charset="-120"/>
                <a:cs typeface="Verdana"/>
              </a:rPr>
              <a:t>.</a:t>
            </a:r>
            <a:r>
              <a:rPr sz="1050" spc="-7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不可回復的去識別化資 料不列入隱私資料</a:t>
            </a:r>
            <a:endParaRPr sz="1050">
              <a:latin typeface="標楷體" panose="03000509000000000000" pitchFamily="65" charset="-120"/>
              <a:ea typeface="標楷體" panose="03000509000000000000" pitchFamily="65" charset="-120"/>
              <a:cs typeface="微軟正黑體"/>
            </a:endParaRPr>
          </a:p>
        </p:txBody>
      </p:sp>
      <p:sp>
        <p:nvSpPr>
          <p:cNvPr id="20" name="object 20"/>
          <p:cNvSpPr/>
          <p:nvPr/>
        </p:nvSpPr>
        <p:spPr>
          <a:xfrm>
            <a:off x="6625876" y="2727409"/>
            <a:ext cx="2019300" cy="548640"/>
          </a:xfrm>
          <a:custGeom>
            <a:avLst/>
            <a:gdLst/>
            <a:ahLst/>
            <a:cxnLst/>
            <a:rect l="l" t="t" r="r" b="b"/>
            <a:pathLst>
              <a:path w="2692400" h="731519">
                <a:moveTo>
                  <a:pt x="0" y="731520"/>
                </a:moveTo>
                <a:lnTo>
                  <a:pt x="647700" y="0"/>
                </a:lnTo>
                <a:lnTo>
                  <a:pt x="2692400" y="0"/>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1" name="object 21"/>
          <p:cNvSpPr txBox="1"/>
          <p:nvPr/>
        </p:nvSpPr>
        <p:spPr>
          <a:xfrm>
            <a:off x="7113461" y="2444756"/>
            <a:ext cx="1607344" cy="961802"/>
          </a:xfrm>
          <a:prstGeom prst="rect">
            <a:avLst/>
          </a:prstGeom>
        </p:spPr>
        <p:txBody>
          <a:bodyPr vert="horz" wrap="square" lIns="0" tIns="0" rIns="0" bIns="0" rtlCol="0">
            <a:spAutoFit/>
          </a:bodyPr>
          <a:lstStyle/>
          <a:p>
            <a:pPr marL="9525"/>
            <a:r>
              <a:rPr sz="900" b="1" dirty="0">
                <a:solidFill>
                  <a:srgbClr val="0096A9"/>
                </a:solidFill>
                <a:latin typeface="標楷體" panose="03000509000000000000" pitchFamily="65" charset="-120"/>
                <a:ea typeface="標楷體" panose="03000509000000000000" pitchFamily="65" charset="-120"/>
                <a:cs typeface="微軟正黑體"/>
              </a:rPr>
              <a:t>資料控制者之義務</a:t>
            </a:r>
            <a:endParaRPr sz="900">
              <a:latin typeface="標楷體" panose="03000509000000000000" pitchFamily="65" charset="-120"/>
              <a:ea typeface="標楷體" panose="03000509000000000000" pitchFamily="65" charset="-120"/>
              <a:cs typeface="微軟正黑體"/>
            </a:endParaRPr>
          </a:p>
          <a:p>
            <a:pPr marL="15240" indent="-6191"/>
            <a:r>
              <a:rPr sz="900" b="1" spc="-4" dirty="0">
                <a:solidFill>
                  <a:srgbClr val="0096A9"/>
                </a:solidFill>
                <a:latin typeface="標楷體" panose="03000509000000000000" pitchFamily="65" charset="-120"/>
                <a:ea typeface="標楷體" panose="03000509000000000000" pitchFamily="65" charset="-120"/>
                <a:cs typeface="微軟正黑體"/>
              </a:rPr>
              <a:t>（告</a:t>
            </a:r>
            <a:r>
              <a:rPr sz="900" b="1" dirty="0">
                <a:solidFill>
                  <a:srgbClr val="0096A9"/>
                </a:solidFill>
                <a:latin typeface="標楷體" panose="03000509000000000000" pitchFamily="65" charset="-120"/>
                <a:ea typeface="標楷體" panose="03000509000000000000" pitchFamily="65" charset="-120"/>
                <a:cs typeface="微軟正黑體"/>
              </a:rPr>
              <a:t>知</a:t>
            </a:r>
            <a:r>
              <a:rPr sz="900" b="1" spc="79" dirty="0">
                <a:solidFill>
                  <a:srgbClr val="0096A9"/>
                </a:solidFill>
                <a:latin typeface="標楷體" panose="03000509000000000000" pitchFamily="65" charset="-120"/>
                <a:ea typeface="標楷體" panose="03000509000000000000" pitchFamily="65" charset="-120"/>
                <a:cs typeface="微軟正黑體"/>
              </a:rPr>
              <a:t> </a:t>
            </a:r>
            <a:r>
              <a:rPr sz="900" b="1" spc="-4" dirty="0">
                <a:solidFill>
                  <a:srgbClr val="0096A9"/>
                </a:solidFill>
                <a:latin typeface="標楷體" panose="03000509000000000000" pitchFamily="65" charset="-120"/>
                <a:ea typeface="標楷體" panose="03000509000000000000" pitchFamily="65" charset="-120"/>
                <a:cs typeface="微軟正黑體"/>
              </a:rPr>
              <a:t>、通知安全維護）</a:t>
            </a:r>
            <a:endParaRPr sz="900">
              <a:latin typeface="標楷體" panose="03000509000000000000" pitchFamily="65" charset="-120"/>
              <a:ea typeface="標楷體" panose="03000509000000000000" pitchFamily="65" charset="-120"/>
              <a:cs typeface="微軟正黑體"/>
            </a:endParaRPr>
          </a:p>
          <a:p>
            <a:pPr marL="15240" marR="3810">
              <a:lnSpc>
                <a:spcPct val="100200"/>
              </a:lnSpc>
              <a:spcBef>
                <a:spcPts val="315"/>
              </a:spcBef>
            </a:pPr>
            <a:r>
              <a:rPr sz="1050" dirty="0">
                <a:latin typeface="標楷體" panose="03000509000000000000" pitchFamily="65" charset="-120"/>
                <a:ea typeface="標楷體" panose="03000509000000000000" pitchFamily="65" charset="-120"/>
                <a:cs typeface="微軟正黑體"/>
              </a:rPr>
              <a:t>新增「隱私資料保護衝擊 評估（</a:t>
            </a:r>
            <a:r>
              <a:rPr sz="1050" dirty="0">
                <a:latin typeface="標楷體" panose="03000509000000000000" pitchFamily="65" charset="-120"/>
                <a:ea typeface="標楷體" panose="03000509000000000000" pitchFamily="65" charset="-120"/>
                <a:cs typeface="Verdana"/>
              </a:rPr>
              <a:t>Da</a:t>
            </a:r>
            <a:r>
              <a:rPr sz="1050" spc="-8" dirty="0">
                <a:latin typeface="標楷體" panose="03000509000000000000" pitchFamily="65" charset="-120"/>
                <a:ea typeface="標楷體" panose="03000509000000000000" pitchFamily="65" charset="-120"/>
                <a:cs typeface="Verdana"/>
              </a:rPr>
              <a:t>t</a:t>
            </a:r>
            <a:r>
              <a:rPr sz="1050" dirty="0">
                <a:latin typeface="標楷體" panose="03000509000000000000" pitchFamily="65" charset="-120"/>
                <a:ea typeface="標楷體" panose="03000509000000000000" pitchFamily="65" charset="-120"/>
                <a:cs typeface="Verdana"/>
              </a:rPr>
              <a:t>a</a:t>
            </a:r>
            <a:r>
              <a:rPr sz="1050" spc="-23" dirty="0">
                <a:latin typeface="標楷體" panose="03000509000000000000" pitchFamily="65" charset="-120"/>
                <a:ea typeface="標楷體" panose="03000509000000000000" pitchFamily="65" charset="-120"/>
                <a:cs typeface="Verdana"/>
              </a:rPr>
              <a:t> </a:t>
            </a:r>
            <a:r>
              <a:rPr sz="1050" spc="4" dirty="0">
                <a:latin typeface="標楷體" panose="03000509000000000000" pitchFamily="65" charset="-120"/>
                <a:ea typeface="標楷體" panose="03000509000000000000" pitchFamily="65" charset="-120"/>
                <a:cs typeface="Verdana"/>
              </a:rPr>
              <a:t>P</a:t>
            </a:r>
            <a:r>
              <a:rPr sz="1050" dirty="0">
                <a:latin typeface="標楷體" panose="03000509000000000000" pitchFamily="65" charset="-120"/>
                <a:ea typeface="標楷體" panose="03000509000000000000" pitchFamily="65" charset="-120"/>
                <a:cs typeface="Verdana"/>
              </a:rPr>
              <a:t>rotect</a:t>
            </a:r>
            <a:r>
              <a:rPr sz="1050" spc="4"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on </a:t>
            </a:r>
            <a:r>
              <a:rPr sz="1050" spc="-4" dirty="0">
                <a:latin typeface="標楷體" panose="03000509000000000000" pitchFamily="65" charset="-120"/>
                <a:ea typeface="標楷體" panose="03000509000000000000" pitchFamily="65" charset="-120"/>
                <a:cs typeface="Verdana"/>
              </a:rPr>
              <a:t>I</a:t>
            </a:r>
            <a:r>
              <a:rPr sz="1050" dirty="0">
                <a:latin typeface="標楷體" panose="03000509000000000000" pitchFamily="65" charset="-120"/>
                <a:ea typeface="標楷體" panose="03000509000000000000" pitchFamily="65" charset="-120"/>
                <a:cs typeface="Verdana"/>
              </a:rPr>
              <a:t>mpact</a:t>
            </a:r>
            <a:r>
              <a:rPr sz="1050" spc="-23"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Verdana"/>
              </a:rPr>
              <a:t>Assessm</a:t>
            </a:r>
            <a:r>
              <a:rPr sz="1050" spc="4" dirty="0">
                <a:latin typeface="標楷體" panose="03000509000000000000" pitchFamily="65" charset="-120"/>
                <a:ea typeface="標楷體" panose="03000509000000000000" pitchFamily="65" charset="-120"/>
                <a:cs typeface="Verdana"/>
              </a:rPr>
              <a:t>e</a:t>
            </a:r>
            <a:r>
              <a:rPr sz="1050" dirty="0">
                <a:latin typeface="標楷體" panose="03000509000000000000" pitchFamily="65" charset="-120"/>
                <a:ea typeface="標楷體" panose="03000509000000000000" pitchFamily="65" charset="-120"/>
                <a:cs typeface="Verdana"/>
              </a:rPr>
              <a:t>nt</a:t>
            </a:r>
            <a:r>
              <a:rPr sz="1050" dirty="0">
                <a:latin typeface="標楷體" panose="03000509000000000000" pitchFamily="65" charset="-120"/>
                <a:ea typeface="標楷體" panose="03000509000000000000" pitchFamily="65" charset="-120"/>
                <a:cs typeface="微軟正黑體"/>
              </a:rPr>
              <a:t>）」 制度</a:t>
            </a:r>
            <a:endParaRPr sz="1050">
              <a:latin typeface="標楷體" panose="03000509000000000000" pitchFamily="65" charset="-120"/>
              <a:ea typeface="標楷體" panose="03000509000000000000" pitchFamily="65" charset="-120"/>
              <a:cs typeface="微軟正黑體"/>
            </a:endParaRPr>
          </a:p>
        </p:txBody>
      </p:sp>
      <p:sp>
        <p:nvSpPr>
          <p:cNvPr id="22" name="object 22"/>
          <p:cNvSpPr/>
          <p:nvPr/>
        </p:nvSpPr>
        <p:spPr>
          <a:xfrm>
            <a:off x="5516880" y="1743381"/>
            <a:ext cx="1508760" cy="1146334"/>
          </a:xfrm>
          <a:custGeom>
            <a:avLst/>
            <a:gdLst/>
            <a:ahLst/>
            <a:cxnLst/>
            <a:rect l="l" t="t" r="r" b="b"/>
            <a:pathLst>
              <a:path w="2011679" h="1528445">
                <a:moveTo>
                  <a:pt x="0" y="1527937"/>
                </a:moveTo>
                <a:lnTo>
                  <a:pt x="148081" y="0"/>
                </a:lnTo>
                <a:lnTo>
                  <a:pt x="2011679" y="0"/>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3" name="object 23"/>
          <p:cNvSpPr txBox="1"/>
          <p:nvPr/>
        </p:nvSpPr>
        <p:spPr>
          <a:xfrm>
            <a:off x="5634800" y="1599126"/>
            <a:ext cx="1291114" cy="1295226"/>
          </a:xfrm>
          <a:prstGeom prst="rect">
            <a:avLst/>
          </a:prstGeom>
        </p:spPr>
        <p:txBody>
          <a:bodyPr vert="horz" wrap="square" lIns="0" tIns="0" rIns="0" bIns="0" rtlCol="0">
            <a:spAutoFit/>
          </a:bodyPr>
          <a:lstStyle/>
          <a:p>
            <a:pPr marL="9525"/>
            <a:r>
              <a:rPr sz="900" b="1" dirty="0">
                <a:solidFill>
                  <a:srgbClr val="75787A"/>
                </a:solidFill>
                <a:latin typeface="標楷體" panose="03000509000000000000" pitchFamily="65" charset="-120"/>
                <a:ea typeface="標楷體" panose="03000509000000000000" pitchFamily="65" charset="-120"/>
                <a:cs typeface="微軟正黑體"/>
              </a:rPr>
              <a:t>主管及監督機關</a:t>
            </a:r>
            <a:endParaRPr sz="900">
              <a:latin typeface="標楷體" panose="03000509000000000000" pitchFamily="65" charset="-120"/>
              <a:ea typeface="標楷體" panose="03000509000000000000" pitchFamily="65" charset="-120"/>
              <a:cs typeface="微軟正黑體"/>
            </a:endParaRPr>
          </a:p>
          <a:p>
            <a:pPr marL="211455" marR="3810" indent="-171450" algn="just">
              <a:lnSpc>
                <a:spcPct val="100400"/>
              </a:lnSpc>
              <a:spcBef>
                <a:spcPts val="248"/>
              </a:spcBef>
            </a:pPr>
            <a:r>
              <a:rPr sz="1050" spc="-4" dirty="0">
                <a:latin typeface="標楷體" panose="03000509000000000000" pitchFamily="65" charset="-120"/>
                <a:ea typeface="標楷體" panose="03000509000000000000" pitchFamily="65" charset="-120"/>
                <a:cs typeface="Verdana"/>
              </a:rPr>
              <a:t>1</a:t>
            </a:r>
            <a:r>
              <a:rPr sz="1050" dirty="0">
                <a:latin typeface="標楷體" panose="03000509000000000000" pitchFamily="65" charset="-120"/>
                <a:ea typeface="標楷體" panose="03000509000000000000" pitchFamily="65" charset="-120"/>
                <a:cs typeface="Verdana"/>
              </a:rPr>
              <a:t>.</a:t>
            </a:r>
            <a:r>
              <a:rPr sz="1050" spc="-7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監督機關間之合作 </a:t>
            </a:r>
            <a:r>
              <a:rPr sz="1050" spc="-4" dirty="0">
                <a:latin typeface="標楷體" panose="03000509000000000000" pitchFamily="65" charset="-120"/>
                <a:ea typeface="標楷體" panose="03000509000000000000" pitchFamily="65" charset="-120"/>
                <a:cs typeface="微軟正黑體"/>
              </a:rPr>
              <a:t>與協調：歐盟個人 </a:t>
            </a:r>
            <a:r>
              <a:rPr sz="1050" dirty="0">
                <a:latin typeface="標楷體" panose="03000509000000000000" pitchFamily="65" charset="-120"/>
                <a:ea typeface="標楷體" panose="03000509000000000000" pitchFamily="65" charset="-120"/>
                <a:cs typeface="微軟正黑體"/>
              </a:rPr>
              <a:t>資料保護委員會</a:t>
            </a:r>
            <a:endParaRPr sz="1050">
              <a:latin typeface="標楷體" panose="03000509000000000000" pitchFamily="65" charset="-120"/>
              <a:ea typeface="標楷體" panose="03000509000000000000" pitchFamily="65" charset="-120"/>
              <a:cs typeface="微軟正黑體"/>
            </a:endParaRPr>
          </a:p>
          <a:p>
            <a:pPr marL="40005"/>
            <a:r>
              <a:rPr sz="1050" spc="-4" dirty="0">
                <a:latin typeface="標楷體" panose="03000509000000000000" pitchFamily="65" charset="-120"/>
                <a:ea typeface="標楷體" panose="03000509000000000000" pitchFamily="65" charset="-120"/>
                <a:cs typeface="Verdana"/>
              </a:rPr>
              <a:t>2</a:t>
            </a:r>
            <a:r>
              <a:rPr sz="1050" dirty="0">
                <a:latin typeface="標楷體" panose="03000509000000000000" pitchFamily="65" charset="-120"/>
                <a:ea typeface="標楷體" panose="03000509000000000000" pitchFamily="65" charset="-120"/>
                <a:cs typeface="Verdana"/>
              </a:rPr>
              <a:t>.</a:t>
            </a:r>
            <a:r>
              <a:rPr sz="1050" spc="-7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調查權</a:t>
            </a:r>
            <a:endParaRPr sz="1050">
              <a:latin typeface="標楷體" panose="03000509000000000000" pitchFamily="65" charset="-120"/>
              <a:ea typeface="標楷體" panose="03000509000000000000" pitchFamily="65" charset="-120"/>
              <a:cs typeface="微軟正黑體"/>
            </a:endParaRPr>
          </a:p>
          <a:p>
            <a:pPr marL="40005"/>
            <a:r>
              <a:rPr sz="1050" spc="-4" dirty="0">
                <a:latin typeface="標楷體" panose="03000509000000000000" pitchFamily="65" charset="-120"/>
                <a:ea typeface="標楷體" panose="03000509000000000000" pitchFamily="65" charset="-120"/>
                <a:cs typeface="Verdana"/>
              </a:rPr>
              <a:t>3</a:t>
            </a:r>
            <a:r>
              <a:rPr sz="1050" dirty="0">
                <a:latin typeface="標楷體" panose="03000509000000000000" pitchFamily="65" charset="-120"/>
                <a:ea typeface="標楷體" panose="03000509000000000000" pitchFamily="65" charset="-120"/>
                <a:cs typeface="Verdana"/>
              </a:rPr>
              <a:t>.</a:t>
            </a:r>
            <a:r>
              <a:rPr sz="1050" spc="-7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輔助權</a:t>
            </a:r>
            <a:endParaRPr sz="1050">
              <a:latin typeface="標楷體" panose="03000509000000000000" pitchFamily="65" charset="-120"/>
              <a:ea typeface="標楷體" panose="03000509000000000000" pitchFamily="65" charset="-120"/>
              <a:cs typeface="微軟正黑體"/>
            </a:endParaRPr>
          </a:p>
          <a:p>
            <a:pPr marL="40005"/>
            <a:r>
              <a:rPr sz="1050" spc="-4" dirty="0">
                <a:latin typeface="標楷體" panose="03000509000000000000" pitchFamily="65" charset="-120"/>
                <a:ea typeface="標楷體" panose="03000509000000000000" pitchFamily="65" charset="-120"/>
                <a:cs typeface="Verdana"/>
              </a:rPr>
              <a:t>4</a:t>
            </a:r>
            <a:r>
              <a:rPr sz="1050" dirty="0">
                <a:latin typeface="標楷體" panose="03000509000000000000" pitchFamily="65" charset="-120"/>
                <a:ea typeface="標楷體" panose="03000509000000000000" pitchFamily="65" charset="-120"/>
                <a:cs typeface="Verdana"/>
              </a:rPr>
              <a:t>.</a:t>
            </a:r>
            <a:r>
              <a:rPr sz="1050" spc="-71" dirty="0">
                <a:latin typeface="標楷體" panose="03000509000000000000" pitchFamily="65" charset="-120"/>
                <a:ea typeface="標楷體" panose="03000509000000000000" pitchFamily="65" charset="-120"/>
                <a:cs typeface="Verdana"/>
              </a:rPr>
              <a:t> </a:t>
            </a:r>
            <a:r>
              <a:rPr sz="1050" dirty="0">
                <a:latin typeface="標楷體" panose="03000509000000000000" pitchFamily="65" charset="-120"/>
                <a:ea typeface="標楷體" panose="03000509000000000000" pitchFamily="65" charset="-120"/>
                <a:cs typeface="微軟正黑體"/>
              </a:rPr>
              <a:t>授權及諮詢權</a:t>
            </a:r>
            <a:endParaRPr sz="1050">
              <a:latin typeface="標楷體" panose="03000509000000000000" pitchFamily="65" charset="-120"/>
              <a:ea typeface="標楷體" panose="03000509000000000000" pitchFamily="65" charset="-120"/>
              <a:cs typeface="微軟正黑體"/>
            </a:endParaRPr>
          </a:p>
        </p:txBody>
      </p:sp>
      <p:sp>
        <p:nvSpPr>
          <p:cNvPr id="24" name="object 24"/>
          <p:cNvSpPr/>
          <p:nvPr/>
        </p:nvSpPr>
        <p:spPr>
          <a:xfrm>
            <a:off x="4955000" y="3423953"/>
            <a:ext cx="230505" cy="344329"/>
          </a:xfrm>
          <a:custGeom>
            <a:avLst/>
            <a:gdLst/>
            <a:ahLst/>
            <a:cxnLst/>
            <a:rect l="l" t="t" r="r" b="b"/>
            <a:pathLst>
              <a:path w="307340" h="459105">
                <a:moveTo>
                  <a:pt x="301625" y="60223"/>
                </a:moveTo>
                <a:lnTo>
                  <a:pt x="7111" y="60223"/>
                </a:lnTo>
                <a:lnTo>
                  <a:pt x="0" y="67335"/>
                </a:lnTo>
                <a:lnTo>
                  <a:pt x="0" y="84607"/>
                </a:lnTo>
                <a:lnTo>
                  <a:pt x="7111" y="91719"/>
                </a:lnTo>
                <a:lnTo>
                  <a:pt x="301625" y="91719"/>
                </a:lnTo>
                <a:lnTo>
                  <a:pt x="307339" y="84607"/>
                </a:lnTo>
                <a:lnTo>
                  <a:pt x="307339" y="67335"/>
                </a:lnTo>
                <a:lnTo>
                  <a:pt x="301625" y="60223"/>
                </a:lnTo>
                <a:close/>
              </a:path>
              <a:path w="307340" h="459105">
                <a:moveTo>
                  <a:pt x="158791" y="0"/>
                </a:moveTo>
                <a:lnTo>
                  <a:pt x="117060" y="7972"/>
                </a:lnTo>
                <a:lnTo>
                  <a:pt x="85120" y="30148"/>
                </a:lnTo>
                <a:lnTo>
                  <a:pt x="69214" y="54508"/>
                </a:lnTo>
                <a:lnTo>
                  <a:pt x="67817" y="55905"/>
                </a:lnTo>
                <a:lnTo>
                  <a:pt x="67817" y="58699"/>
                </a:lnTo>
                <a:lnTo>
                  <a:pt x="66293" y="60223"/>
                </a:lnTo>
                <a:lnTo>
                  <a:pt x="241046" y="60223"/>
                </a:lnTo>
                <a:lnTo>
                  <a:pt x="101121" y="60209"/>
                </a:lnTo>
                <a:lnTo>
                  <a:pt x="108598" y="49568"/>
                </a:lnTo>
                <a:lnTo>
                  <a:pt x="118317" y="41019"/>
                </a:lnTo>
                <a:lnTo>
                  <a:pt x="129889" y="34786"/>
                </a:lnTo>
                <a:lnTo>
                  <a:pt x="142924" y="31095"/>
                </a:lnTo>
                <a:lnTo>
                  <a:pt x="154431" y="30124"/>
                </a:lnTo>
                <a:lnTo>
                  <a:pt x="222542" y="30124"/>
                </a:lnTo>
                <a:lnTo>
                  <a:pt x="219291" y="26423"/>
                </a:lnTo>
                <a:lnTo>
                  <a:pt x="209141" y="17790"/>
                </a:lnTo>
                <a:lnTo>
                  <a:pt x="197838" y="10697"/>
                </a:lnTo>
                <a:lnTo>
                  <a:pt x="185561" y="5279"/>
                </a:lnTo>
                <a:lnTo>
                  <a:pt x="172485" y="1668"/>
                </a:lnTo>
                <a:lnTo>
                  <a:pt x="158791" y="0"/>
                </a:lnTo>
                <a:close/>
              </a:path>
              <a:path w="307340" h="459105">
                <a:moveTo>
                  <a:pt x="222542" y="30124"/>
                </a:moveTo>
                <a:lnTo>
                  <a:pt x="154431" y="30124"/>
                </a:lnTo>
                <a:lnTo>
                  <a:pt x="167617" y="31561"/>
                </a:lnTo>
                <a:lnTo>
                  <a:pt x="180056" y="35722"/>
                </a:lnTo>
                <a:lnTo>
                  <a:pt x="191359" y="42384"/>
                </a:lnTo>
                <a:lnTo>
                  <a:pt x="201140" y="51323"/>
                </a:lnTo>
                <a:lnTo>
                  <a:pt x="101121" y="60209"/>
                </a:lnTo>
                <a:lnTo>
                  <a:pt x="241040" y="60209"/>
                </a:lnTo>
                <a:lnTo>
                  <a:pt x="235422" y="47774"/>
                </a:lnTo>
                <a:lnTo>
                  <a:pt x="228111" y="36463"/>
                </a:lnTo>
                <a:lnTo>
                  <a:pt x="222542" y="30124"/>
                </a:lnTo>
                <a:close/>
              </a:path>
              <a:path w="307340" h="459105">
                <a:moveTo>
                  <a:pt x="301625" y="121818"/>
                </a:moveTo>
                <a:lnTo>
                  <a:pt x="7111" y="121818"/>
                </a:lnTo>
                <a:lnTo>
                  <a:pt x="0" y="129057"/>
                </a:lnTo>
                <a:lnTo>
                  <a:pt x="0" y="146202"/>
                </a:lnTo>
                <a:lnTo>
                  <a:pt x="7111" y="152044"/>
                </a:lnTo>
                <a:lnTo>
                  <a:pt x="15875" y="152044"/>
                </a:lnTo>
                <a:lnTo>
                  <a:pt x="15875" y="451764"/>
                </a:lnTo>
                <a:lnTo>
                  <a:pt x="21589" y="459003"/>
                </a:lnTo>
                <a:lnTo>
                  <a:pt x="285750" y="459003"/>
                </a:lnTo>
                <a:lnTo>
                  <a:pt x="292988" y="451764"/>
                </a:lnTo>
                <a:lnTo>
                  <a:pt x="292988" y="427380"/>
                </a:lnTo>
                <a:lnTo>
                  <a:pt x="46137" y="427380"/>
                </a:lnTo>
                <a:lnTo>
                  <a:pt x="46101" y="152078"/>
                </a:lnTo>
                <a:lnTo>
                  <a:pt x="301625" y="152044"/>
                </a:lnTo>
                <a:lnTo>
                  <a:pt x="307339" y="146202"/>
                </a:lnTo>
                <a:lnTo>
                  <a:pt x="307339" y="129057"/>
                </a:lnTo>
                <a:lnTo>
                  <a:pt x="301625" y="121818"/>
                </a:lnTo>
                <a:close/>
              </a:path>
              <a:path w="307340" h="459105">
                <a:moveTo>
                  <a:pt x="301623" y="152044"/>
                </a:moveTo>
                <a:lnTo>
                  <a:pt x="261202" y="152044"/>
                </a:lnTo>
                <a:lnTo>
                  <a:pt x="261238" y="427380"/>
                </a:lnTo>
                <a:lnTo>
                  <a:pt x="292988" y="427380"/>
                </a:lnTo>
                <a:lnTo>
                  <a:pt x="292988" y="152080"/>
                </a:lnTo>
                <a:lnTo>
                  <a:pt x="301623" y="152044"/>
                </a:lnTo>
                <a:close/>
              </a:path>
              <a:path w="307340" h="459105">
                <a:moveTo>
                  <a:pt x="100964" y="183540"/>
                </a:moveTo>
                <a:lnTo>
                  <a:pt x="83692" y="183540"/>
                </a:lnTo>
                <a:lnTo>
                  <a:pt x="76453" y="189255"/>
                </a:lnTo>
                <a:lnTo>
                  <a:pt x="76453" y="390042"/>
                </a:lnTo>
                <a:lnTo>
                  <a:pt x="83692" y="397281"/>
                </a:lnTo>
                <a:lnTo>
                  <a:pt x="100964" y="397281"/>
                </a:lnTo>
                <a:lnTo>
                  <a:pt x="108203" y="390042"/>
                </a:lnTo>
                <a:lnTo>
                  <a:pt x="108203" y="189255"/>
                </a:lnTo>
                <a:lnTo>
                  <a:pt x="100964" y="183540"/>
                </a:lnTo>
                <a:close/>
              </a:path>
              <a:path w="307340" h="459105">
                <a:moveTo>
                  <a:pt x="163067" y="183540"/>
                </a:moveTo>
                <a:lnTo>
                  <a:pt x="145796" y="183540"/>
                </a:lnTo>
                <a:lnTo>
                  <a:pt x="138556" y="189255"/>
                </a:lnTo>
                <a:lnTo>
                  <a:pt x="138556" y="390042"/>
                </a:lnTo>
                <a:lnTo>
                  <a:pt x="145796" y="397281"/>
                </a:lnTo>
                <a:lnTo>
                  <a:pt x="163067" y="397281"/>
                </a:lnTo>
                <a:lnTo>
                  <a:pt x="168782" y="390042"/>
                </a:lnTo>
                <a:lnTo>
                  <a:pt x="168782" y="189255"/>
                </a:lnTo>
                <a:lnTo>
                  <a:pt x="163067" y="183540"/>
                </a:lnTo>
                <a:close/>
              </a:path>
              <a:path w="307340" h="459105">
                <a:moveTo>
                  <a:pt x="223647" y="183540"/>
                </a:moveTo>
                <a:lnTo>
                  <a:pt x="206375" y="183540"/>
                </a:lnTo>
                <a:lnTo>
                  <a:pt x="200532" y="189255"/>
                </a:lnTo>
                <a:lnTo>
                  <a:pt x="200532" y="390042"/>
                </a:lnTo>
                <a:lnTo>
                  <a:pt x="206375" y="397281"/>
                </a:lnTo>
                <a:lnTo>
                  <a:pt x="223647" y="397281"/>
                </a:lnTo>
                <a:lnTo>
                  <a:pt x="230885" y="390042"/>
                </a:lnTo>
                <a:lnTo>
                  <a:pt x="230885" y="189255"/>
                </a:lnTo>
                <a:lnTo>
                  <a:pt x="223647" y="183540"/>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5" name="object 25"/>
          <p:cNvSpPr/>
          <p:nvPr/>
        </p:nvSpPr>
        <p:spPr>
          <a:xfrm>
            <a:off x="4794218" y="3319958"/>
            <a:ext cx="553879" cy="552450"/>
          </a:xfrm>
          <a:custGeom>
            <a:avLst/>
            <a:gdLst/>
            <a:ahLst/>
            <a:cxnLst/>
            <a:rect l="l" t="t" r="r" b="b"/>
            <a:pathLst>
              <a:path w="738504" h="736600">
                <a:moveTo>
                  <a:pt x="369188" y="0"/>
                </a:moveTo>
                <a:lnTo>
                  <a:pt x="309072" y="4794"/>
                </a:lnTo>
                <a:lnTo>
                  <a:pt x="252130" y="18684"/>
                </a:lnTo>
                <a:lnTo>
                  <a:pt x="199104" y="40925"/>
                </a:lnTo>
                <a:lnTo>
                  <a:pt x="150738" y="70774"/>
                </a:lnTo>
                <a:lnTo>
                  <a:pt x="107775" y="107489"/>
                </a:lnTo>
                <a:lnTo>
                  <a:pt x="70957" y="150327"/>
                </a:lnTo>
                <a:lnTo>
                  <a:pt x="41027" y="198544"/>
                </a:lnTo>
                <a:lnTo>
                  <a:pt x="18729" y="251399"/>
                </a:lnTo>
                <a:lnTo>
                  <a:pt x="4806" y="308147"/>
                </a:lnTo>
                <a:lnTo>
                  <a:pt x="0" y="368046"/>
                </a:lnTo>
                <a:lnTo>
                  <a:pt x="1217" y="398171"/>
                </a:lnTo>
                <a:lnTo>
                  <a:pt x="10674" y="456354"/>
                </a:lnTo>
                <a:lnTo>
                  <a:pt x="28878" y="511137"/>
                </a:lnTo>
                <a:lnTo>
                  <a:pt x="55085" y="561754"/>
                </a:lnTo>
                <a:lnTo>
                  <a:pt x="88551" y="607437"/>
                </a:lnTo>
                <a:lnTo>
                  <a:pt x="128535" y="647420"/>
                </a:lnTo>
                <a:lnTo>
                  <a:pt x="174292" y="680934"/>
                </a:lnTo>
                <a:lnTo>
                  <a:pt x="225081" y="707213"/>
                </a:lnTo>
                <a:lnTo>
                  <a:pt x="280158" y="725489"/>
                </a:lnTo>
                <a:lnTo>
                  <a:pt x="338780" y="734994"/>
                </a:lnTo>
                <a:lnTo>
                  <a:pt x="369188" y="736219"/>
                </a:lnTo>
                <a:lnTo>
                  <a:pt x="399390" y="734994"/>
                </a:lnTo>
                <a:lnTo>
                  <a:pt x="457716" y="725489"/>
                </a:lnTo>
                <a:lnTo>
                  <a:pt x="512633" y="707213"/>
                </a:lnTo>
                <a:lnTo>
                  <a:pt x="518204" y="704596"/>
                </a:lnTo>
                <a:lnTo>
                  <a:pt x="369188" y="704596"/>
                </a:lnTo>
                <a:lnTo>
                  <a:pt x="341338" y="703478"/>
                </a:lnTo>
                <a:lnTo>
                  <a:pt x="287610" y="694796"/>
                </a:lnTo>
                <a:lnTo>
                  <a:pt x="237091" y="678102"/>
                </a:lnTo>
                <a:lnTo>
                  <a:pt x="190471" y="654095"/>
                </a:lnTo>
                <a:lnTo>
                  <a:pt x="148442" y="623474"/>
                </a:lnTo>
                <a:lnTo>
                  <a:pt x="111695" y="586936"/>
                </a:lnTo>
                <a:lnTo>
                  <a:pt x="80920" y="545182"/>
                </a:lnTo>
                <a:lnTo>
                  <a:pt x="56810" y="498909"/>
                </a:lnTo>
                <a:lnTo>
                  <a:pt x="40055" y="448817"/>
                </a:lnTo>
                <a:lnTo>
                  <a:pt x="31346" y="395604"/>
                </a:lnTo>
                <a:lnTo>
                  <a:pt x="30225" y="368046"/>
                </a:lnTo>
                <a:lnTo>
                  <a:pt x="31346" y="340306"/>
                </a:lnTo>
                <a:lnTo>
                  <a:pt x="40055" y="286784"/>
                </a:lnTo>
                <a:lnTo>
                  <a:pt x="56810" y="236448"/>
                </a:lnTo>
                <a:lnTo>
                  <a:pt x="80920" y="189988"/>
                </a:lnTo>
                <a:lnTo>
                  <a:pt x="111695" y="148096"/>
                </a:lnTo>
                <a:lnTo>
                  <a:pt x="148442" y="111463"/>
                </a:lnTo>
                <a:lnTo>
                  <a:pt x="190471" y="80780"/>
                </a:lnTo>
                <a:lnTo>
                  <a:pt x="237091" y="56739"/>
                </a:lnTo>
                <a:lnTo>
                  <a:pt x="287610" y="40029"/>
                </a:lnTo>
                <a:lnTo>
                  <a:pt x="341338" y="31344"/>
                </a:lnTo>
                <a:lnTo>
                  <a:pt x="369188" y="30225"/>
                </a:lnTo>
                <a:lnTo>
                  <a:pt x="515670" y="30225"/>
                </a:lnTo>
                <a:lnTo>
                  <a:pt x="512633" y="28807"/>
                </a:lnTo>
                <a:lnTo>
                  <a:pt x="485649" y="18684"/>
                </a:lnTo>
                <a:lnTo>
                  <a:pt x="457716" y="10649"/>
                </a:lnTo>
                <a:lnTo>
                  <a:pt x="428931" y="4794"/>
                </a:lnTo>
                <a:lnTo>
                  <a:pt x="399390" y="1214"/>
                </a:lnTo>
                <a:lnTo>
                  <a:pt x="369188" y="0"/>
                </a:lnTo>
                <a:close/>
              </a:path>
              <a:path w="738504" h="736600">
                <a:moveTo>
                  <a:pt x="515670" y="30225"/>
                </a:moveTo>
                <a:lnTo>
                  <a:pt x="369188" y="30225"/>
                </a:lnTo>
                <a:lnTo>
                  <a:pt x="396804" y="31344"/>
                </a:lnTo>
                <a:lnTo>
                  <a:pt x="423814" y="34640"/>
                </a:lnTo>
                <a:lnTo>
                  <a:pt x="475665" y="47424"/>
                </a:lnTo>
                <a:lnTo>
                  <a:pt x="524042" y="67886"/>
                </a:lnTo>
                <a:lnTo>
                  <a:pt x="568243" y="95335"/>
                </a:lnTo>
                <a:lnTo>
                  <a:pt x="607568" y="129079"/>
                </a:lnTo>
                <a:lnTo>
                  <a:pt x="641314" y="168428"/>
                </a:lnTo>
                <a:lnTo>
                  <a:pt x="668782" y="212690"/>
                </a:lnTo>
                <a:lnTo>
                  <a:pt x="689269" y="261174"/>
                </a:lnTo>
                <a:lnTo>
                  <a:pt x="702076" y="313190"/>
                </a:lnTo>
                <a:lnTo>
                  <a:pt x="706501" y="368046"/>
                </a:lnTo>
                <a:lnTo>
                  <a:pt x="705380" y="395604"/>
                </a:lnTo>
                <a:lnTo>
                  <a:pt x="696676" y="448817"/>
                </a:lnTo>
                <a:lnTo>
                  <a:pt x="679942" y="498909"/>
                </a:lnTo>
                <a:lnTo>
                  <a:pt x="655876" y="545182"/>
                </a:lnTo>
                <a:lnTo>
                  <a:pt x="625182" y="586936"/>
                </a:lnTo>
                <a:lnTo>
                  <a:pt x="588559" y="623474"/>
                </a:lnTo>
                <a:lnTo>
                  <a:pt x="546708" y="654095"/>
                </a:lnTo>
                <a:lnTo>
                  <a:pt x="500332" y="678102"/>
                </a:lnTo>
                <a:lnTo>
                  <a:pt x="450130" y="694796"/>
                </a:lnTo>
                <a:lnTo>
                  <a:pt x="396804" y="703478"/>
                </a:lnTo>
                <a:lnTo>
                  <a:pt x="369188" y="704596"/>
                </a:lnTo>
                <a:lnTo>
                  <a:pt x="518204" y="704596"/>
                </a:lnTo>
                <a:lnTo>
                  <a:pt x="563373" y="680934"/>
                </a:lnTo>
                <a:lnTo>
                  <a:pt x="609166" y="647420"/>
                </a:lnTo>
                <a:lnTo>
                  <a:pt x="649244" y="607437"/>
                </a:lnTo>
                <a:lnTo>
                  <a:pt x="682837" y="561754"/>
                </a:lnTo>
                <a:lnTo>
                  <a:pt x="709177" y="511137"/>
                </a:lnTo>
                <a:lnTo>
                  <a:pt x="727496" y="456354"/>
                </a:lnTo>
                <a:lnTo>
                  <a:pt x="737024" y="398171"/>
                </a:lnTo>
                <a:lnTo>
                  <a:pt x="738251" y="368046"/>
                </a:lnTo>
                <a:lnTo>
                  <a:pt x="737024" y="337749"/>
                </a:lnTo>
                <a:lnTo>
                  <a:pt x="727496" y="279332"/>
                </a:lnTo>
                <a:lnTo>
                  <a:pt x="709177" y="224438"/>
                </a:lnTo>
                <a:lnTo>
                  <a:pt x="682837" y="173810"/>
                </a:lnTo>
                <a:lnTo>
                  <a:pt x="649244" y="128189"/>
                </a:lnTo>
                <a:lnTo>
                  <a:pt x="609166" y="88320"/>
                </a:lnTo>
                <a:lnTo>
                  <a:pt x="563373" y="54945"/>
                </a:lnTo>
                <a:lnTo>
                  <a:pt x="538573" y="40925"/>
                </a:lnTo>
                <a:lnTo>
                  <a:pt x="515670" y="30225"/>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6" name="object 26"/>
          <p:cNvSpPr/>
          <p:nvPr/>
        </p:nvSpPr>
        <p:spPr>
          <a:xfrm>
            <a:off x="6151911" y="4056336"/>
            <a:ext cx="513874" cy="515303"/>
          </a:xfrm>
          <a:custGeom>
            <a:avLst/>
            <a:gdLst/>
            <a:ahLst/>
            <a:cxnLst/>
            <a:rect l="l" t="t" r="r" b="b"/>
            <a:pathLst>
              <a:path w="685165" h="687070">
                <a:moveTo>
                  <a:pt x="342265" y="0"/>
                </a:moveTo>
                <a:lnTo>
                  <a:pt x="286544" y="4471"/>
                </a:lnTo>
                <a:lnTo>
                  <a:pt x="233761" y="17425"/>
                </a:lnTo>
                <a:lnTo>
                  <a:pt x="184605" y="38168"/>
                </a:lnTo>
                <a:lnTo>
                  <a:pt x="139766" y="66007"/>
                </a:lnTo>
                <a:lnTo>
                  <a:pt x="99933" y="100250"/>
                </a:lnTo>
                <a:lnTo>
                  <a:pt x="65796" y="140204"/>
                </a:lnTo>
                <a:lnTo>
                  <a:pt x="38044" y="185177"/>
                </a:lnTo>
                <a:lnTo>
                  <a:pt x="17368" y="234476"/>
                </a:lnTo>
                <a:lnTo>
                  <a:pt x="4457" y="287408"/>
                </a:lnTo>
                <a:lnTo>
                  <a:pt x="0" y="343281"/>
                </a:lnTo>
                <a:lnTo>
                  <a:pt x="1128" y="371370"/>
                </a:lnTo>
                <a:lnTo>
                  <a:pt x="9899" y="425625"/>
                </a:lnTo>
                <a:lnTo>
                  <a:pt x="26779" y="476716"/>
                </a:lnTo>
                <a:lnTo>
                  <a:pt x="51079" y="523927"/>
                </a:lnTo>
                <a:lnTo>
                  <a:pt x="82109" y="566540"/>
                </a:lnTo>
                <a:lnTo>
                  <a:pt x="119180" y="603838"/>
                </a:lnTo>
                <a:lnTo>
                  <a:pt x="161602" y="635105"/>
                </a:lnTo>
                <a:lnTo>
                  <a:pt x="208686" y="659624"/>
                </a:lnTo>
                <a:lnTo>
                  <a:pt x="259742" y="676676"/>
                </a:lnTo>
                <a:lnTo>
                  <a:pt x="314080" y="685546"/>
                </a:lnTo>
                <a:lnTo>
                  <a:pt x="342265" y="686689"/>
                </a:lnTo>
                <a:lnTo>
                  <a:pt x="370278" y="685546"/>
                </a:lnTo>
                <a:lnTo>
                  <a:pt x="424382" y="676676"/>
                </a:lnTo>
                <a:lnTo>
                  <a:pt x="475327" y="659624"/>
                </a:lnTo>
                <a:lnTo>
                  <a:pt x="480673" y="657098"/>
                </a:lnTo>
                <a:lnTo>
                  <a:pt x="342265" y="657098"/>
                </a:lnTo>
                <a:lnTo>
                  <a:pt x="316450" y="656056"/>
                </a:lnTo>
                <a:lnTo>
                  <a:pt x="266650" y="647965"/>
                </a:lnTo>
                <a:lnTo>
                  <a:pt x="219823" y="632406"/>
                </a:lnTo>
                <a:lnTo>
                  <a:pt x="176609" y="610029"/>
                </a:lnTo>
                <a:lnTo>
                  <a:pt x="137650" y="581484"/>
                </a:lnTo>
                <a:lnTo>
                  <a:pt x="103587" y="547421"/>
                </a:lnTo>
                <a:lnTo>
                  <a:pt x="75060" y="508490"/>
                </a:lnTo>
                <a:lnTo>
                  <a:pt x="52710" y="465341"/>
                </a:lnTo>
                <a:lnTo>
                  <a:pt x="37179" y="418624"/>
                </a:lnTo>
                <a:lnTo>
                  <a:pt x="29106" y="368989"/>
                </a:lnTo>
                <a:lnTo>
                  <a:pt x="28067" y="343281"/>
                </a:lnTo>
                <a:lnTo>
                  <a:pt x="29106" y="317408"/>
                </a:lnTo>
                <a:lnTo>
                  <a:pt x="37179" y="267488"/>
                </a:lnTo>
                <a:lnTo>
                  <a:pt x="52710" y="220539"/>
                </a:lnTo>
                <a:lnTo>
                  <a:pt x="75060" y="177206"/>
                </a:lnTo>
                <a:lnTo>
                  <a:pt x="103587" y="138133"/>
                </a:lnTo>
                <a:lnTo>
                  <a:pt x="137650" y="103965"/>
                </a:lnTo>
                <a:lnTo>
                  <a:pt x="176609" y="75347"/>
                </a:lnTo>
                <a:lnTo>
                  <a:pt x="219823" y="52923"/>
                </a:lnTo>
                <a:lnTo>
                  <a:pt x="266650" y="37338"/>
                </a:lnTo>
                <a:lnTo>
                  <a:pt x="316450" y="29236"/>
                </a:lnTo>
                <a:lnTo>
                  <a:pt x="342265" y="28194"/>
                </a:lnTo>
                <a:lnTo>
                  <a:pt x="478154" y="28194"/>
                </a:lnTo>
                <a:lnTo>
                  <a:pt x="475327" y="26866"/>
                </a:lnTo>
                <a:lnTo>
                  <a:pt x="450294" y="17425"/>
                </a:lnTo>
                <a:lnTo>
                  <a:pt x="424382" y="9931"/>
                </a:lnTo>
                <a:lnTo>
                  <a:pt x="397680" y="4471"/>
                </a:lnTo>
                <a:lnTo>
                  <a:pt x="370278" y="1132"/>
                </a:lnTo>
                <a:lnTo>
                  <a:pt x="342265" y="0"/>
                </a:lnTo>
                <a:close/>
              </a:path>
              <a:path w="685165" h="687070">
                <a:moveTo>
                  <a:pt x="478154" y="28194"/>
                </a:moveTo>
                <a:lnTo>
                  <a:pt x="342265" y="28194"/>
                </a:lnTo>
                <a:lnTo>
                  <a:pt x="367881" y="29236"/>
                </a:lnTo>
                <a:lnTo>
                  <a:pt x="392936" y="32311"/>
                </a:lnTo>
                <a:lnTo>
                  <a:pt x="441036" y="44235"/>
                </a:lnTo>
                <a:lnTo>
                  <a:pt x="485914" y="63320"/>
                </a:lnTo>
                <a:lnTo>
                  <a:pt x="526920" y="88922"/>
                </a:lnTo>
                <a:lnTo>
                  <a:pt x="563403" y="120396"/>
                </a:lnTo>
                <a:lnTo>
                  <a:pt x="594712" y="157096"/>
                </a:lnTo>
                <a:lnTo>
                  <a:pt x="620196" y="198380"/>
                </a:lnTo>
                <a:lnTo>
                  <a:pt x="639205" y="243602"/>
                </a:lnTo>
                <a:lnTo>
                  <a:pt x="651087" y="292117"/>
                </a:lnTo>
                <a:lnTo>
                  <a:pt x="655193" y="343281"/>
                </a:lnTo>
                <a:lnTo>
                  <a:pt x="654153" y="368989"/>
                </a:lnTo>
                <a:lnTo>
                  <a:pt x="646077" y="418624"/>
                </a:lnTo>
                <a:lnTo>
                  <a:pt x="630551" y="465341"/>
                </a:lnTo>
                <a:lnTo>
                  <a:pt x="608223" y="508490"/>
                </a:lnTo>
                <a:lnTo>
                  <a:pt x="579745" y="547421"/>
                </a:lnTo>
                <a:lnTo>
                  <a:pt x="545768" y="581484"/>
                </a:lnTo>
                <a:lnTo>
                  <a:pt x="506942" y="610029"/>
                </a:lnTo>
                <a:lnTo>
                  <a:pt x="463919" y="632406"/>
                </a:lnTo>
                <a:lnTo>
                  <a:pt x="417348" y="647965"/>
                </a:lnTo>
                <a:lnTo>
                  <a:pt x="367881" y="656056"/>
                </a:lnTo>
                <a:lnTo>
                  <a:pt x="342265" y="657098"/>
                </a:lnTo>
                <a:lnTo>
                  <a:pt x="480673" y="657098"/>
                </a:lnTo>
                <a:lnTo>
                  <a:pt x="522399" y="635105"/>
                </a:lnTo>
                <a:lnTo>
                  <a:pt x="564884" y="603838"/>
                </a:lnTo>
                <a:lnTo>
                  <a:pt x="602069" y="566540"/>
                </a:lnTo>
                <a:lnTo>
                  <a:pt x="633238" y="523927"/>
                </a:lnTo>
                <a:lnTo>
                  <a:pt x="657679" y="476716"/>
                </a:lnTo>
                <a:lnTo>
                  <a:pt x="674677" y="425625"/>
                </a:lnTo>
                <a:lnTo>
                  <a:pt x="683518" y="371370"/>
                </a:lnTo>
                <a:lnTo>
                  <a:pt x="684656" y="343281"/>
                </a:lnTo>
                <a:lnTo>
                  <a:pt x="683518" y="315020"/>
                </a:lnTo>
                <a:lnTo>
                  <a:pt x="674677" y="260531"/>
                </a:lnTo>
                <a:lnTo>
                  <a:pt x="657679" y="209329"/>
                </a:lnTo>
                <a:lnTo>
                  <a:pt x="633238" y="162107"/>
                </a:lnTo>
                <a:lnTo>
                  <a:pt x="602069" y="119557"/>
                </a:lnTo>
                <a:lnTo>
                  <a:pt x="564884" y="82371"/>
                </a:lnTo>
                <a:lnTo>
                  <a:pt x="522399" y="51244"/>
                </a:lnTo>
                <a:lnTo>
                  <a:pt x="499392" y="38168"/>
                </a:lnTo>
                <a:lnTo>
                  <a:pt x="478154" y="28194"/>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7" name="object 27"/>
          <p:cNvSpPr/>
          <p:nvPr/>
        </p:nvSpPr>
        <p:spPr>
          <a:xfrm>
            <a:off x="6269735" y="4153015"/>
            <a:ext cx="283845" cy="321944"/>
          </a:xfrm>
          <a:custGeom>
            <a:avLst/>
            <a:gdLst/>
            <a:ahLst/>
            <a:cxnLst/>
            <a:rect l="l" t="t" r="r" b="b"/>
            <a:pathLst>
              <a:path w="378459" h="429260">
                <a:moveTo>
                  <a:pt x="235838" y="0"/>
                </a:moveTo>
                <a:lnTo>
                  <a:pt x="134620" y="0"/>
                </a:lnTo>
                <a:lnTo>
                  <a:pt x="127888" y="5333"/>
                </a:lnTo>
                <a:lnTo>
                  <a:pt x="127888" y="21462"/>
                </a:lnTo>
                <a:lnTo>
                  <a:pt x="134620" y="28066"/>
                </a:lnTo>
                <a:lnTo>
                  <a:pt x="170427" y="28424"/>
                </a:lnTo>
                <a:lnTo>
                  <a:pt x="159079" y="58831"/>
                </a:lnTo>
                <a:lnTo>
                  <a:pt x="118469" y="69259"/>
                </a:lnTo>
                <a:lnTo>
                  <a:pt x="81916" y="88382"/>
                </a:lnTo>
                <a:lnTo>
                  <a:pt x="50699" y="114957"/>
                </a:lnTo>
                <a:lnTo>
                  <a:pt x="25925" y="147866"/>
                </a:lnTo>
                <a:lnTo>
                  <a:pt x="8819" y="185906"/>
                </a:lnTo>
                <a:lnTo>
                  <a:pt x="573" y="227898"/>
                </a:lnTo>
                <a:lnTo>
                  <a:pt x="0" y="242569"/>
                </a:lnTo>
                <a:lnTo>
                  <a:pt x="611" y="257709"/>
                </a:lnTo>
                <a:lnTo>
                  <a:pt x="9406" y="301058"/>
                </a:lnTo>
                <a:lnTo>
                  <a:pt x="27658" y="340247"/>
                </a:lnTo>
                <a:lnTo>
                  <a:pt x="54101" y="373919"/>
                </a:lnTo>
                <a:lnTo>
                  <a:pt x="87472" y="400716"/>
                </a:lnTo>
                <a:lnTo>
                  <a:pt x="126504" y="419280"/>
                </a:lnTo>
                <a:lnTo>
                  <a:pt x="169931" y="428253"/>
                </a:lnTo>
                <a:lnTo>
                  <a:pt x="185166" y="428878"/>
                </a:lnTo>
                <a:lnTo>
                  <a:pt x="200219" y="428252"/>
                </a:lnTo>
                <a:lnTo>
                  <a:pt x="243219" y="419212"/>
                </a:lnTo>
                <a:lnTo>
                  <a:pt x="281965" y="400349"/>
                </a:lnTo>
                <a:lnTo>
                  <a:pt x="284040" y="398889"/>
                </a:lnTo>
                <a:lnTo>
                  <a:pt x="172196" y="398889"/>
                </a:lnTo>
                <a:lnTo>
                  <a:pt x="158160" y="397106"/>
                </a:lnTo>
                <a:lnTo>
                  <a:pt x="118734" y="384655"/>
                </a:lnTo>
                <a:lnTo>
                  <a:pt x="84532" y="362536"/>
                </a:lnTo>
                <a:lnTo>
                  <a:pt x="57099" y="332024"/>
                </a:lnTo>
                <a:lnTo>
                  <a:pt x="37982" y="294390"/>
                </a:lnTo>
                <a:lnTo>
                  <a:pt x="28728" y="250909"/>
                </a:lnTo>
                <a:lnTo>
                  <a:pt x="28102" y="235336"/>
                </a:lnTo>
                <a:lnTo>
                  <a:pt x="29437" y="220757"/>
                </a:lnTo>
                <a:lnTo>
                  <a:pt x="40963" y="179828"/>
                </a:lnTo>
                <a:lnTo>
                  <a:pt x="62484" y="144343"/>
                </a:lnTo>
                <a:lnTo>
                  <a:pt x="92346" y="115886"/>
                </a:lnTo>
                <a:lnTo>
                  <a:pt x="128894" y="96043"/>
                </a:lnTo>
                <a:lnTo>
                  <a:pt x="170473" y="86399"/>
                </a:lnTo>
                <a:lnTo>
                  <a:pt x="185166" y="85725"/>
                </a:lnTo>
                <a:lnTo>
                  <a:pt x="373125" y="85725"/>
                </a:lnTo>
                <a:lnTo>
                  <a:pt x="283016" y="85635"/>
                </a:lnTo>
                <a:lnTo>
                  <a:pt x="272023" y="79106"/>
                </a:lnTo>
                <a:lnTo>
                  <a:pt x="260644" y="73422"/>
                </a:lnTo>
                <a:lnTo>
                  <a:pt x="224344" y="61410"/>
                </a:lnTo>
                <a:lnTo>
                  <a:pt x="198501" y="57573"/>
                </a:lnTo>
                <a:lnTo>
                  <a:pt x="198571" y="28066"/>
                </a:lnTo>
                <a:lnTo>
                  <a:pt x="235838" y="28066"/>
                </a:lnTo>
                <a:lnTo>
                  <a:pt x="241173" y="21462"/>
                </a:lnTo>
                <a:lnTo>
                  <a:pt x="241173" y="5333"/>
                </a:lnTo>
                <a:lnTo>
                  <a:pt x="235838" y="0"/>
                </a:lnTo>
                <a:close/>
              </a:path>
              <a:path w="378459" h="429260">
                <a:moveTo>
                  <a:pt x="373125" y="85725"/>
                </a:moveTo>
                <a:lnTo>
                  <a:pt x="185166" y="85725"/>
                </a:lnTo>
                <a:lnTo>
                  <a:pt x="193299" y="85936"/>
                </a:lnTo>
                <a:lnTo>
                  <a:pt x="207537" y="87342"/>
                </a:lnTo>
                <a:lnTo>
                  <a:pt x="247703" y="98963"/>
                </a:lnTo>
                <a:lnTo>
                  <a:pt x="282747" y="120529"/>
                </a:lnTo>
                <a:lnTo>
                  <a:pt x="310998" y="150552"/>
                </a:lnTo>
                <a:lnTo>
                  <a:pt x="330782" y="187545"/>
                </a:lnTo>
                <a:lnTo>
                  <a:pt x="340428" y="230017"/>
                </a:lnTo>
                <a:lnTo>
                  <a:pt x="341101" y="245135"/>
                </a:lnTo>
                <a:lnTo>
                  <a:pt x="340242" y="259284"/>
                </a:lnTo>
                <a:lnTo>
                  <a:pt x="330449" y="299250"/>
                </a:lnTo>
                <a:lnTo>
                  <a:pt x="310729" y="334388"/>
                </a:lnTo>
                <a:lnTo>
                  <a:pt x="282240" y="363273"/>
                </a:lnTo>
                <a:lnTo>
                  <a:pt x="246138" y="384479"/>
                </a:lnTo>
                <a:lnTo>
                  <a:pt x="203582" y="396582"/>
                </a:lnTo>
                <a:lnTo>
                  <a:pt x="172196" y="398889"/>
                </a:lnTo>
                <a:lnTo>
                  <a:pt x="284040" y="398889"/>
                </a:lnTo>
                <a:lnTo>
                  <a:pt x="315157" y="372847"/>
                </a:lnTo>
                <a:lnTo>
                  <a:pt x="341496" y="337892"/>
                </a:lnTo>
                <a:lnTo>
                  <a:pt x="359680" y="296667"/>
                </a:lnTo>
                <a:lnTo>
                  <a:pt x="368409" y="250356"/>
                </a:lnTo>
                <a:lnTo>
                  <a:pt x="368994" y="233993"/>
                </a:lnTo>
                <a:lnTo>
                  <a:pt x="367884" y="220451"/>
                </a:lnTo>
                <a:lnTo>
                  <a:pt x="359007" y="181730"/>
                </a:lnTo>
                <a:lnTo>
                  <a:pt x="342580" y="146614"/>
                </a:lnTo>
                <a:lnTo>
                  <a:pt x="319601" y="116058"/>
                </a:lnTo>
                <a:lnTo>
                  <a:pt x="310658" y="107051"/>
                </a:lnTo>
                <a:lnTo>
                  <a:pt x="333146" y="85750"/>
                </a:lnTo>
                <a:lnTo>
                  <a:pt x="373151" y="85750"/>
                </a:lnTo>
                <a:close/>
              </a:path>
              <a:path w="378459" h="429260">
                <a:moveTo>
                  <a:pt x="193167" y="128650"/>
                </a:moveTo>
                <a:lnTo>
                  <a:pt x="177165" y="128650"/>
                </a:lnTo>
                <a:lnTo>
                  <a:pt x="170560" y="133984"/>
                </a:lnTo>
                <a:lnTo>
                  <a:pt x="170560" y="250570"/>
                </a:lnTo>
                <a:lnTo>
                  <a:pt x="177165" y="257301"/>
                </a:lnTo>
                <a:lnTo>
                  <a:pt x="193167" y="257301"/>
                </a:lnTo>
                <a:lnTo>
                  <a:pt x="198500" y="250570"/>
                </a:lnTo>
                <a:lnTo>
                  <a:pt x="198500" y="133984"/>
                </a:lnTo>
                <a:lnTo>
                  <a:pt x="193167" y="128650"/>
                </a:lnTo>
                <a:close/>
              </a:path>
              <a:path w="378459" h="429260">
                <a:moveTo>
                  <a:pt x="373151" y="85750"/>
                </a:moveTo>
                <a:lnTo>
                  <a:pt x="333146" y="85750"/>
                </a:lnTo>
                <a:lnTo>
                  <a:pt x="355853" y="108584"/>
                </a:lnTo>
                <a:lnTo>
                  <a:pt x="359791" y="109854"/>
                </a:lnTo>
                <a:lnTo>
                  <a:pt x="366522" y="109854"/>
                </a:lnTo>
                <a:lnTo>
                  <a:pt x="370458" y="108584"/>
                </a:lnTo>
                <a:lnTo>
                  <a:pt x="373125" y="105917"/>
                </a:lnTo>
                <a:lnTo>
                  <a:pt x="378459" y="100456"/>
                </a:lnTo>
                <a:lnTo>
                  <a:pt x="378459" y="91058"/>
                </a:lnTo>
                <a:lnTo>
                  <a:pt x="373151" y="85750"/>
                </a:lnTo>
                <a:close/>
              </a:path>
              <a:path w="378459" h="429260">
                <a:moveTo>
                  <a:pt x="307848" y="18795"/>
                </a:moveTo>
                <a:lnTo>
                  <a:pt x="298576" y="18795"/>
                </a:lnTo>
                <a:lnTo>
                  <a:pt x="286511" y="30860"/>
                </a:lnTo>
                <a:lnTo>
                  <a:pt x="286511" y="38861"/>
                </a:lnTo>
                <a:lnTo>
                  <a:pt x="293283" y="44242"/>
                </a:lnTo>
                <a:lnTo>
                  <a:pt x="312384" y="66187"/>
                </a:lnTo>
                <a:lnTo>
                  <a:pt x="283016" y="85635"/>
                </a:lnTo>
                <a:lnTo>
                  <a:pt x="373038" y="85635"/>
                </a:lnTo>
                <a:lnTo>
                  <a:pt x="313181" y="24129"/>
                </a:lnTo>
                <a:lnTo>
                  <a:pt x="307848" y="18795"/>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8" name="object 28"/>
          <p:cNvSpPr/>
          <p:nvPr/>
        </p:nvSpPr>
        <p:spPr>
          <a:xfrm>
            <a:off x="6260020" y="3474740"/>
            <a:ext cx="334804" cy="233839"/>
          </a:xfrm>
          <a:custGeom>
            <a:avLst/>
            <a:gdLst/>
            <a:ahLst/>
            <a:cxnLst/>
            <a:rect l="l" t="t" r="r" b="b"/>
            <a:pathLst>
              <a:path w="446404" h="311785">
                <a:moveTo>
                  <a:pt x="430911" y="118361"/>
                </a:moveTo>
                <a:lnTo>
                  <a:pt x="401406" y="118361"/>
                </a:lnTo>
                <a:lnTo>
                  <a:pt x="401700" y="306070"/>
                </a:lnTo>
                <a:lnTo>
                  <a:pt x="407288" y="311658"/>
                </a:lnTo>
                <a:lnTo>
                  <a:pt x="423925" y="311658"/>
                </a:lnTo>
                <a:lnTo>
                  <a:pt x="430910" y="306070"/>
                </a:lnTo>
                <a:lnTo>
                  <a:pt x="430911" y="118361"/>
                </a:lnTo>
                <a:close/>
              </a:path>
              <a:path w="446404" h="311785">
                <a:moveTo>
                  <a:pt x="224535" y="0"/>
                </a:moveTo>
                <a:lnTo>
                  <a:pt x="220345" y="0"/>
                </a:lnTo>
                <a:lnTo>
                  <a:pt x="217550" y="1397"/>
                </a:lnTo>
                <a:lnTo>
                  <a:pt x="9807" y="75184"/>
                </a:lnTo>
                <a:lnTo>
                  <a:pt x="4190" y="77978"/>
                </a:lnTo>
                <a:lnTo>
                  <a:pt x="0" y="83439"/>
                </a:lnTo>
                <a:lnTo>
                  <a:pt x="0" y="94615"/>
                </a:lnTo>
                <a:lnTo>
                  <a:pt x="2794" y="100203"/>
                </a:lnTo>
                <a:lnTo>
                  <a:pt x="8381" y="102997"/>
                </a:lnTo>
                <a:lnTo>
                  <a:pt x="87758" y="136345"/>
                </a:lnTo>
                <a:lnTo>
                  <a:pt x="73938" y="236298"/>
                </a:lnTo>
                <a:lnTo>
                  <a:pt x="73913" y="242062"/>
                </a:lnTo>
                <a:lnTo>
                  <a:pt x="75310" y="244856"/>
                </a:lnTo>
                <a:lnTo>
                  <a:pt x="76623" y="246577"/>
                </a:lnTo>
                <a:lnTo>
                  <a:pt x="79317" y="250189"/>
                </a:lnTo>
                <a:lnTo>
                  <a:pt x="117025" y="283992"/>
                </a:lnTo>
                <a:lnTo>
                  <a:pt x="162675" y="303887"/>
                </a:lnTo>
                <a:lnTo>
                  <a:pt x="204385" y="310981"/>
                </a:lnTo>
                <a:lnTo>
                  <a:pt x="226641" y="310207"/>
                </a:lnTo>
                <a:lnTo>
                  <a:pt x="266266" y="303947"/>
                </a:lnTo>
                <a:lnTo>
                  <a:pt x="313506" y="286842"/>
                </a:lnTo>
                <a:lnTo>
                  <a:pt x="321736" y="282446"/>
                </a:lnTo>
                <a:lnTo>
                  <a:pt x="223685" y="282446"/>
                </a:lnTo>
                <a:lnTo>
                  <a:pt x="202083" y="281448"/>
                </a:lnTo>
                <a:lnTo>
                  <a:pt x="151524" y="269218"/>
                </a:lnTo>
                <a:lnTo>
                  <a:pt x="113355" y="244227"/>
                </a:lnTo>
                <a:lnTo>
                  <a:pt x="104878" y="234207"/>
                </a:lnTo>
                <a:lnTo>
                  <a:pt x="115680" y="148971"/>
                </a:lnTo>
                <a:lnTo>
                  <a:pt x="191132" y="148971"/>
                </a:lnTo>
                <a:lnTo>
                  <a:pt x="55755" y="90425"/>
                </a:lnTo>
                <a:lnTo>
                  <a:pt x="223078" y="30628"/>
                </a:lnTo>
                <a:lnTo>
                  <a:pt x="310194" y="30628"/>
                </a:lnTo>
                <a:lnTo>
                  <a:pt x="227365" y="1397"/>
                </a:lnTo>
                <a:lnTo>
                  <a:pt x="224535" y="0"/>
                </a:lnTo>
                <a:close/>
              </a:path>
              <a:path w="446404" h="311785">
                <a:moveTo>
                  <a:pt x="359959" y="148859"/>
                </a:moveTo>
                <a:lnTo>
                  <a:pt x="329148" y="148859"/>
                </a:lnTo>
                <a:lnTo>
                  <a:pt x="340232" y="232283"/>
                </a:lnTo>
                <a:lnTo>
                  <a:pt x="335565" y="237066"/>
                </a:lnTo>
                <a:lnTo>
                  <a:pt x="299682" y="262505"/>
                </a:lnTo>
                <a:lnTo>
                  <a:pt x="257528" y="278482"/>
                </a:lnTo>
                <a:lnTo>
                  <a:pt x="223685" y="282446"/>
                </a:lnTo>
                <a:lnTo>
                  <a:pt x="321736" y="282446"/>
                </a:lnTo>
                <a:lnTo>
                  <a:pt x="353795" y="261003"/>
                </a:lnTo>
                <a:lnTo>
                  <a:pt x="372363" y="240665"/>
                </a:lnTo>
                <a:lnTo>
                  <a:pt x="370966" y="236474"/>
                </a:lnTo>
                <a:lnTo>
                  <a:pt x="359959" y="148859"/>
                </a:lnTo>
                <a:close/>
              </a:path>
              <a:path w="446404" h="311785">
                <a:moveTo>
                  <a:pt x="191132" y="148971"/>
                </a:moveTo>
                <a:lnTo>
                  <a:pt x="115680" y="148971"/>
                </a:lnTo>
                <a:lnTo>
                  <a:pt x="216149" y="192024"/>
                </a:lnTo>
                <a:lnTo>
                  <a:pt x="218948" y="193421"/>
                </a:lnTo>
                <a:lnTo>
                  <a:pt x="227329" y="193421"/>
                </a:lnTo>
                <a:lnTo>
                  <a:pt x="228726" y="192024"/>
                </a:lnTo>
                <a:lnTo>
                  <a:pt x="296683" y="162814"/>
                </a:lnTo>
                <a:lnTo>
                  <a:pt x="223138" y="162814"/>
                </a:lnTo>
                <a:lnTo>
                  <a:pt x="191132" y="148971"/>
                </a:lnTo>
                <a:close/>
              </a:path>
              <a:path w="446404" h="311785">
                <a:moveTo>
                  <a:pt x="310194" y="30628"/>
                </a:moveTo>
                <a:lnTo>
                  <a:pt x="223078" y="30628"/>
                </a:lnTo>
                <a:lnTo>
                  <a:pt x="390463" y="90402"/>
                </a:lnTo>
                <a:lnTo>
                  <a:pt x="223138" y="162814"/>
                </a:lnTo>
                <a:lnTo>
                  <a:pt x="296683" y="162814"/>
                </a:lnTo>
                <a:lnTo>
                  <a:pt x="329148" y="148859"/>
                </a:lnTo>
                <a:lnTo>
                  <a:pt x="359959" y="148859"/>
                </a:lnTo>
                <a:lnTo>
                  <a:pt x="358414" y="136564"/>
                </a:lnTo>
                <a:lnTo>
                  <a:pt x="401406" y="118361"/>
                </a:lnTo>
                <a:lnTo>
                  <a:pt x="430911" y="118361"/>
                </a:lnTo>
                <a:lnTo>
                  <a:pt x="430911" y="105867"/>
                </a:lnTo>
                <a:lnTo>
                  <a:pt x="436499" y="102997"/>
                </a:lnTo>
                <a:lnTo>
                  <a:pt x="442086" y="100203"/>
                </a:lnTo>
                <a:lnTo>
                  <a:pt x="446277" y="94615"/>
                </a:lnTo>
                <a:lnTo>
                  <a:pt x="446277" y="83439"/>
                </a:lnTo>
                <a:lnTo>
                  <a:pt x="442086" y="77978"/>
                </a:lnTo>
                <a:lnTo>
                  <a:pt x="436499" y="75184"/>
                </a:lnTo>
                <a:lnTo>
                  <a:pt x="310194" y="30628"/>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9" name="object 29"/>
          <p:cNvSpPr/>
          <p:nvPr/>
        </p:nvSpPr>
        <p:spPr>
          <a:xfrm>
            <a:off x="6158960" y="3329483"/>
            <a:ext cx="537210" cy="537210"/>
          </a:xfrm>
          <a:custGeom>
            <a:avLst/>
            <a:gdLst/>
            <a:ahLst/>
            <a:cxnLst/>
            <a:rect l="l" t="t" r="r" b="b"/>
            <a:pathLst>
              <a:path w="716279" h="716279">
                <a:moveTo>
                  <a:pt x="357885" y="0"/>
                </a:moveTo>
                <a:lnTo>
                  <a:pt x="299629" y="4661"/>
                </a:lnTo>
                <a:lnTo>
                  <a:pt x="244441" y="18164"/>
                </a:lnTo>
                <a:lnTo>
                  <a:pt x="193043" y="39786"/>
                </a:lnTo>
                <a:lnTo>
                  <a:pt x="146157" y="68807"/>
                </a:lnTo>
                <a:lnTo>
                  <a:pt x="104505" y="104505"/>
                </a:lnTo>
                <a:lnTo>
                  <a:pt x="68807" y="146157"/>
                </a:lnTo>
                <a:lnTo>
                  <a:pt x="39786" y="193043"/>
                </a:lnTo>
                <a:lnTo>
                  <a:pt x="18164" y="244441"/>
                </a:lnTo>
                <a:lnTo>
                  <a:pt x="4661" y="299629"/>
                </a:lnTo>
                <a:lnTo>
                  <a:pt x="0" y="357886"/>
                </a:lnTo>
                <a:lnTo>
                  <a:pt x="1180" y="387163"/>
                </a:lnTo>
                <a:lnTo>
                  <a:pt x="10352" y="443711"/>
                </a:lnTo>
                <a:lnTo>
                  <a:pt x="28005" y="496958"/>
                </a:lnTo>
                <a:lnTo>
                  <a:pt x="53417" y="546160"/>
                </a:lnTo>
                <a:lnTo>
                  <a:pt x="85866" y="590569"/>
                </a:lnTo>
                <a:lnTo>
                  <a:pt x="124632" y="629438"/>
                </a:lnTo>
                <a:lnTo>
                  <a:pt x="168991" y="662020"/>
                </a:lnTo>
                <a:lnTo>
                  <a:pt x="218223" y="687570"/>
                </a:lnTo>
                <a:lnTo>
                  <a:pt x="271606" y="705339"/>
                </a:lnTo>
                <a:lnTo>
                  <a:pt x="328419" y="714581"/>
                </a:lnTo>
                <a:lnTo>
                  <a:pt x="357885" y="715772"/>
                </a:lnTo>
                <a:lnTo>
                  <a:pt x="387163" y="714581"/>
                </a:lnTo>
                <a:lnTo>
                  <a:pt x="443711" y="705339"/>
                </a:lnTo>
                <a:lnTo>
                  <a:pt x="496958" y="687570"/>
                </a:lnTo>
                <a:lnTo>
                  <a:pt x="502334" y="685038"/>
                </a:lnTo>
                <a:lnTo>
                  <a:pt x="357885" y="685038"/>
                </a:lnTo>
                <a:lnTo>
                  <a:pt x="330901" y="683951"/>
                </a:lnTo>
                <a:lnTo>
                  <a:pt x="278839" y="675510"/>
                </a:lnTo>
                <a:lnTo>
                  <a:pt x="229879" y="659280"/>
                </a:lnTo>
                <a:lnTo>
                  <a:pt x="184694" y="635941"/>
                </a:lnTo>
                <a:lnTo>
                  <a:pt x="143953" y="606172"/>
                </a:lnTo>
                <a:lnTo>
                  <a:pt x="108329" y="570653"/>
                </a:lnTo>
                <a:lnTo>
                  <a:pt x="78493" y="530064"/>
                </a:lnTo>
                <a:lnTo>
                  <a:pt x="55116" y="485084"/>
                </a:lnTo>
                <a:lnTo>
                  <a:pt x="38869" y="436393"/>
                </a:lnTo>
                <a:lnTo>
                  <a:pt x="30424" y="384671"/>
                </a:lnTo>
                <a:lnTo>
                  <a:pt x="29336" y="357886"/>
                </a:lnTo>
                <a:lnTo>
                  <a:pt x="30424" y="330901"/>
                </a:lnTo>
                <a:lnTo>
                  <a:pt x="38869" y="278839"/>
                </a:lnTo>
                <a:lnTo>
                  <a:pt x="55116" y="229879"/>
                </a:lnTo>
                <a:lnTo>
                  <a:pt x="78493" y="184694"/>
                </a:lnTo>
                <a:lnTo>
                  <a:pt x="108329" y="143953"/>
                </a:lnTo>
                <a:lnTo>
                  <a:pt x="143953" y="108329"/>
                </a:lnTo>
                <a:lnTo>
                  <a:pt x="184694" y="78493"/>
                </a:lnTo>
                <a:lnTo>
                  <a:pt x="229879" y="55116"/>
                </a:lnTo>
                <a:lnTo>
                  <a:pt x="278839" y="38869"/>
                </a:lnTo>
                <a:lnTo>
                  <a:pt x="330901" y="30424"/>
                </a:lnTo>
                <a:lnTo>
                  <a:pt x="357885" y="29337"/>
                </a:lnTo>
                <a:lnTo>
                  <a:pt x="499801" y="29337"/>
                </a:lnTo>
                <a:lnTo>
                  <a:pt x="496958" y="28005"/>
                </a:lnTo>
                <a:lnTo>
                  <a:pt x="470794" y="18164"/>
                </a:lnTo>
                <a:lnTo>
                  <a:pt x="443711" y="10352"/>
                </a:lnTo>
                <a:lnTo>
                  <a:pt x="415803" y="4661"/>
                </a:lnTo>
                <a:lnTo>
                  <a:pt x="387163" y="1180"/>
                </a:lnTo>
                <a:lnTo>
                  <a:pt x="357885" y="0"/>
                </a:lnTo>
                <a:close/>
              </a:path>
              <a:path w="716279" h="716279">
                <a:moveTo>
                  <a:pt x="499801" y="29337"/>
                </a:moveTo>
                <a:lnTo>
                  <a:pt x="357885" y="29337"/>
                </a:lnTo>
                <a:lnTo>
                  <a:pt x="384671" y="30424"/>
                </a:lnTo>
                <a:lnTo>
                  <a:pt x="410868" y="33629"/>
                </a:lnTo>
                <a:lnTo>
                  <a:pt x="461160" y="46059"/>
                </a:lnTo>
                <a:lnTo>
                  <a:pt x="508080" y="65955"/>
                </a:lnTo>
                <a:lnTo>
                  <a:pt x="550950" y="92645"/>
                </a:lnTo>
                <a:lnTo>
                  <a:pt x="589089" y="125460"/>
                </a:lnTo>
                <a:lnTo>
                  <a:pt x="621818" y="163726"/>
                </a:lnTo>
                <a:lnTo>
                  <a:pt x="648457" y="206773"/>
                </a:lnTo>
                <a:lnTo>
                  <a:pt x="668326" y="253929"/>
                </a:lnTo>
                <a:lnTo>
                  <a:pt x="680746" y="304524"/>
                </a:lnTo>
                <a:lnTo>
                  <a:pt x="685037" y="357886"/>
                </a:lnTo>
                <a:lnTo>
                  <a:pt x="683951" y="384671"/>
                </a:lnTo>
                <a:lnTo>
                  <a:pt x="675510" y="436393"/>
                </a:lnTo>
                <a:lnTo>
                  <a:pt x="659280" y="485084"/>
                </a:lnTo>
                <a:lnTo>
                  <a:pt x="635941" y="530064"/>
                </a:lnTo>
                <a:lnTo>
                  <a:pt x="606172" y="570653"/>
                </a:lnTo>
                <a:lnTo>
                  <a:pt x="570653" y="606172"/>
                </a:lnTo>
                <a:lnTo>
                  <a:pt x="530064" y="635941"/>
                </a:lnTo>
                <a:lnTo>
                  <a:pt x="485084" y="659280"/>
                </a:lnTo>
                <a:lnTo>
                  <a:pt x="436393" y="675510"/>
                </a:lnTo>
                <a:lnTo>
                  <a:pt x="384671" y="683951"/>
                </a:lnTo>
                <a:lnTo>
                  <a:pt x="357885" y="685038"/>
                </a:lnTo>
                <a:lnTo>
                  <a:pt x="502334" y="685038"/>
                </a:lnTo>
                <a:lnTo>
                  <a:pt x="546160" y="662020"/>
                </a:lnTo>
                <a:lnTo>
                  <a:pt x="590569" y="629438"/>
                </a:lnTo>
                <a:lnTo>
                  <a:pt x="629438" y="590569"/>
                </a:lnTo>
                <a:lnTo>
                  <a:pt x="662020" y="546160"/>
                </a:lnTo>
                <a:lnTo>
                  <a:pt x="687570" y="496958"/>
                </a:lnTo>
                <a:lnTo>
                  <a:pt x="705339" y="443711"/>
                </a:lnTo>
                <a:lnTo>
                  <a:pt x="714581" y="387163"/>
                </a:lnTo>
                <a:lnTo>
                  <a:pt x="715772" y="357886"/>
                </a:lnTo>
                <a:lnTo>
                  <a:pt x="714581" y="328419"/>
                </a:lnTo>
                <a:lnTo>
                  <a:pt x="705339" y="271606"/>
                </a:lnTo>
                <a:lnTo>
                  <a:pt x="687570" y="218223"/>
                </a:lnTo>
                <a:lnTo>
                  <a:pt x="662020" y="168991"/>
                </a:lnTo>
                <a:lnTo>
                  <a:pt x="629438" y="124632"/>
                </a:lnTo>
                <a:lnTo>
                  <a:pt x="590569" y="85866"/>
                </a:lnTo>
                <a:lnTo>
                  <a:pt x="546160" y="53417"/>
                </a:lnTo>
                <a:lnTo>
                  <a:pt x="522112" y="39786"/>
                </a:lnTo>
                <a:lnTo>
                  <a:pt x="499801" y="29337"/>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0" name="object 30"/>
          <p:cNvSpPr/>
          <p:nvPr/>
        </p:nvSpPr>
        <p:spPr>
          <a:xfrm>
            <a:off x="5445538" y="4415525"/>
            <a:ext cx="585311" cy="585311"/>
          </a:xfrm>
          <a:custGeom>
            <a:avLst/>
            <a:gdLst/>
            <a:ahLst/>
            <a:cxnLst/>
            <a:rect l="l" t="t" r="r" b="b"/>
            <a:pathLst>
              <a:path w="780415" h="780414">
                <a:moveTo>
                  <a:pt x="390143" y="0"/>
                </a:moveTo>
                <a:lnTo>
                  <a:pt x="326632" y="5081"/>
                </a:lnTo>
                <a:lnTo>
                  <a:pt x="266468" y="19799"/>
                </a:lnTo>
                <a:lnTo>
                  <a:pt x="210436" y="43369"/>
                </a:lnTo>
                <a:lnTo>
                  <a:pt x="159325" y="75005"/>
                </a:lnTo>
                <a:lnTo>
                  <a:pt x="113919" y="113919"/>
                </a:lnTo>
                <a:lnTo>
                  <a:pt x="75005" y="159325"/>
                </a:lnTo>
                <a:lnTo>
                  <a:pt x="43369" y="210436"/>
                </a:lnTo>
                <a:lnTo>
                  <a:pt x="19799" y="266468"/>
                </a:lnTo>
                <a:lnTo>
                  <a:pt x="5081" y="326632"/>
                </a:lnTo>
                <a:lnTo>
                  <a:pt x="0" y="390144"/>
                </a:lnTo>
                <a:lnTo>
                  <a:pt x="1286" y="422062"/>
                </a:lnTo>
                <a:lnTo>
                  <a:pt x="11284" y="483709"/>
                </a:lnTo>
                <a:lnTo>
                  <a:pt x="30527" y="541758"/>
                </a:lnTo>
                <a:lnTo>
                  <a:pt x="58228" y="595394"/>
                </a:lnTo>
                <a:lnTo>
                  <a:pt x="93601" y="643805"/>
                </a:lnTo>
                <a:lnTo>
                  <a:pt x="135859" y="686177"/>
                </a:lnTo>
                <a:lnTo>
                  <a:pt x="184216" y="721695"/>
                </a:lnTo>
                <a:lnTo>
                  <a:pt x="237886" y="749546"/>
                </a:lnTo>
                <a:lnTo>
                  <a:pt x="296083" y="768915"/>
                </a:lnTo>
                <a:lnTo>
                  <a:pt x="358019" y="778990"/>
                </a:lnTo>
                <a:lnTo>
                  <a:pt x="390143" y="780288"/>
                </a:lnTo>
                <a:lnTo>
                  <a:pt x="422062" y="778990"/>
                </a:lnTo>
                <a:lnTo>
                  <a:pt x="483709" y="768915"/>
                </a:lnTo>
                <a:lnTo>
                  <a:pt x="541758" y="749546"/>
                </a:lnTo>
                <a:lnTo>
                  <a:pt x="547672" y="746760"/>
                </a:lnTo>
                <a:lnTo>
                  <a:pt x="390143" y="746760"/>
                </a:lnTo>
                <a:lnTo>
                  <a:pt x="360726" y="745575"/>
                </a:lnTo>
                <a:lnTo>
                  <a:pt x="303973" y="736375"/>
                </a:lnTo>
                <a:lnTo>
                  <a:pt x="250602" y="718685"/>
                </a:lnTo>
                <a:lnTo>
                  <a:pt x="201347" y="693245"/>
                </a:lnTo>
                <a:lnTo>
                  <a:pt x="156937" y="660796"/>
                </a:lnTo>
                <a:lnTo>
                  <a:pt x="118106" y="622079"/>
                </a:lnTo>
                <a:lnTo>
                  <a:pt x="85584" y="577835"/>
                </a:lnTo>
                <a:lnTo>
                  <a:pt x="60102" y="528804"/>
                </a:lnTo>
                <a:lnTo>
                  <a:pt x="42393" y="475726"/>
                </a:lnTo>
                <a:lnTo>
                  <a:pt x="33188" y="419343"/>
                </a:lnTo>
                <a:lnTo>
                  <a:pt x="32003" y="390144"/>
                </a:lnTo>
                <a:lnTo>
                  <a:pt x="33188" y="360726"/>
                </a:lnTo>
                <a:lnTo>
                  <a:pt x="42393" y="303973"/>
                </a:lnTo>
                <a:lnTo>
                  <a:pt x="60102" y="250602"/>
                </a:lnTo>
                <a:lnTo>
                  <a:pt x="85584" y="201347"/>
                </a:lnTo>
                <a:lnTo>
                  <a:pt x="118106" y="156937"/>
                </a:lnTo>
                <a:lnTo>
                  <a:pt x="156937" y="118106"/>
                </a:lnTo>
                <a:lnTo>
                  <a:pt x="201347" y="85584"/>
                </a:lnTo>
                <a:lnTo>
                  <a:pt x="250602" y="60102"/>
                </a:lnTo>
                <a:lnTo>
                  <a:pt x="303973" y="42393"/>
                </a:lnTo>
                <a:lnTo>
                  <a:pt x="360726" y="33188"/>
                </a:lnTo>
                <a:lnTo>
                  <a:pt x="390143" y="32004"/>
                </a:lnTo>
                <a:lnTo>
                  <a:pt x="544910" y="32004"/>
                </a:lnTo>
                <a:lnTo>
                  <a:pt x="541758" y="30527"/>
                </a:lnTo>
                <a:lnTo>
                  <a:pt x="513234" y="19799"/>
                </a:lnTo>
                <a:lnTo>
                  <a:pt x="483709" y="11284"/>
                </a:lnTo>
                <a:lnTo>
                  <a:pt x="453284" y="5081"/>
                </a:lnTo>
                <a:lnTo>
                  <a:pt x="422062" y="1286"/>
                </a:lnTo>
                <a:lnTo>
                  <a:pt x="390143" y="0"/>
                </a:lnTo>
                <a:close/>
              </a:path>
              <a:path w="780415" h="780414">
                <a:moveTo>
                  <a:pt x="544910" y="32004"/>
                </a:moveTo>
                <a:lnTo>
                  <a:pt x="390143" y="32004"/>
                </a:lnTo>
                <a:lnTo>
                  <a:pt x="419343" y="33188"/>
                </a:lnTo>
                <a:lnTo>
                  <a:pt x="447902" y="36682"/>
                </a:lnTo>
                <a:lnTo>
                  <a:pt x="502724" y="50231"/>
                </a:lnTo>
                <a:lnTo>
                  <a:pt x="553871" y="71917"/>
                </a:lnTo>
                <a:lnTo>
                  <a:pt x="600602" y="101010"/>
                </a:lnTo>
                <a:lnTo>
                  <a:pt x="642175" y="136779"/>
                </a:lnTo>
                <a:lnTo>
                  <a:pt x="677850" y="178490"/>
                </a:lnTo>
                <a:lnTo>
                  <a:pt x="706887" y="225414"/>
                </a:lnTo>
                <a:lnTo>
                  <a:pt x="728545" y="276819"/>
                </a:lnTo>
                <a:lnTo>
                  <a:pt x="742082" y="331972"/>
                </a:lnTo>
                <a:lnTo>
                  <a:pt x="746759" y="390144"/>
                </a:lnTo>
                <a:lnTo>
                  <a:pt x="745575" y="419343"/>
                </a:lnTo>
                <a:lnTo>
                  <a:pt x="736375" y="475726"/>
                </a:lnTo>
                <a:lnTo>
                  <a:pt x="718685" y="528804"/>
                </a:lnTo>
                <a:lnTo>
                  <a:pt x="693245" y="577835"/>
                </a:lnTo>
                <a:lnTo>
                  <a:pt x="660796" y="622079"/>
                </a:lnTo>
                <a:lnTo>
                  <a:pt x="622079" y="660796"/>
                </a:lnTo>
                <a:lnTo>
                  <a:pt x="577835" y="693245"/>
                </a:lnTo>
                <a:lnTo>
                  <a:pt x="528804" y="718685"/>
                </a:lnTo>
                <a:lnTo>
                  <a:pt x="475726" y="736375"/>
                </a:lnTo>
                <a:lnTo>
                  <a:pt x="419343" y="745575"/>
                </a:lnTo>
                <a:lnTo>
                  <a:pt x="390143" y="746760"/>
                </a:lnTo>
                <a:lnTo>
                  <a:pt x="547672" y="746760"/>
                </a:lnTo>
                <a:lnTo>
                  <a:pt x="595394" y="721695"/>
                </a:lnTo>
                <a:lnTo>
                  <a:pt x="643805" y="686177"/>
                </a:lnTo>
                <a:lnTo>
                  <a:pt x="686177" y="643805"/>
                </a:lnTo>
                <a:lnTo>
                  <a:pt x="721695" y="595394"/>
                </a:lnTo>
                <a:lnTo>
                  <a:pt x="749546" y="541758"/>
                </a:lnTo>
                <a:lnTo>
                  <a:pt x="768915" y="483709"/>
                </a:lnTo>
                <a:lnTo>
                  <a:pt x="778990" y="422062"/>
                </a:lnTo>
                <a:lnTo>
                  <a:pt x="780287" y="390144"/>
                </a:lnTo>
                <a:lnTo>
                  <a:pt x="778990" y="358019"/>
                </a:lnTo>
                <a:lnTo>
                  <a:pt x="768915" y="296083"/>
                </a:lnTo>
                <a:lnTo>
                  <a:pt x="749546" y="237886"/>
                </a:lnTo>
                <a:lnTo>
                  <a:pt x="721695" y="184216"/>
                </a:lnTo>
                <a:lnTo>
                  <a:pt x="686177" y="135859"/>
                </a:lnTo>
                <a:lnTo>
                  <a:pt x="643805" y="93601"/>
                </a:lnTo>
                <a:lnTo>
                  <a:pt x="595394" y="58228"/>
                </a:lnTo>
                <a:lnTo>
                  <a:pt x="569178" y="43369"/>
                </a:lnTo>
                <a:lnTo>
                  <a:pt x="544910" y="32004"/>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1" name="object 31"/>
          <p:cNvSpPr/>
          <p:nvPr/>
        </p:nvSpPr>
        <p:spPr>
          <a:xfrm>
            <a:off x="5568267" y="4525634"/>
            <a:ext cx="340519" cy="365284"/>
          </a:xfrm>
          <a:custGeom>
            <a:avLst/>
            <a:gdLst/>
            <a:ahLst/>
            <a:cxnLst/>
            <a:rect l="l" t="t" r="r" b="b"/>
            <a:pathLst>
              <a:path w="454025" h="487045">
                <a:moveTo>
                  <a:pt x="348552" y="0"/>
                </a:moveTo>
                <a:lnTo>
                  <a:pt x="102934" y="0"/>
                </a:lnTo>
                <a:lnTo>
                  <a:pt x="96838" y="6095"/>
                </a:lnTo>
                <a:lnTo>
                  <a:pt x="95314" y="15239"/>
                </a:lnTo>
                <a:lnTo>
                  <a:pt x="95353" y="21638"/>
                </a:lnTo>
                <a:lnTo>
                  <a:pt x="95451" y="32003"/>
                </a:lnTo>
                <a:lnTo>
                  <a:pt x="95576" y="40541"/>
                </a:lnTo>
                <a:lnTo>
                  <a:pt x="95942" y="56786"/>
                </a:lnTo>
                <a:lnTo>
                  <a:pt x="96529" y="75572"/>
                </a:lnTo>
                <a:lnTo>
                  <a:pt x="81887" y="76202"/>
                </a:lnTo>
                <a:lnTo>
                  <a:pt x="42711" y="84247"/>
                </a:lnTo>
                <a:lnTo>
                  <a:pt x="9589" y="113336"/>
                </a:lnTo>
                <a:lnTo>
                  <a:pt x="23" y="151119"/>
                </a:lnTo>
                <a:lnTo>
                  <a:pt x="0" y="154809"/>
                </a:lnTo>
                <a:lnTo>
                  <a:pt x="454" y="163798"/>
                </a:lnTo>
                <a:lnTo>
                  <a:pt x="13820" y="208423"/>
                </a:lnTo>
                <a:lnTo>
                  <a:pt x="34974" y="241834"/>
                </a:lnTo>
                <a:lnTo>
                  <a:pt x="64561" y="272945"/>
                </a:lnTo>
                <a:lnTo>
                  <a:pt x="95524" y="299327"/>
                </a:lnTo>
                <a:lnTo>
                  <a:pt x="136849" y="322966"/>
                </a:lnTo>
                <a:lnTo>
                  <a:pt x="141034" y="323849"/>
                </a:lnTo>
                <a:lnTo>
                  <a:pt x="147130" y="323849"/>
                </a:lnTo>
                <a:lnTo>
                  <a:pt x="155476" y="334011"/>
                </a:lnTo>
                <a:lnTo>
                  <a:pt x="163738" y="343336"/>
                </a:lnTo>
                <a:lnTo>
                  <a:pt x="173708" y="353230"/>
                </a:lnTo>
                <a:lnTo>
                  <a:pt x="183934" y="360748"/>
                </a:lnTo>
                <a:lnTo>
                  <a:pt x="194795" y="366301"/>
                </a:lnTo>
                <a:lnTo>
                  <a:pt x="162497" y="463803"/>
                </a:lnTo>
                <a:lnTo>
                  <a:pt x="159449" y="468375"/>
                </a:lnTo>
                <a:lnTo>
                  <a:pt x="160973" y="474344"/>
                </a:lnTo>
                <a:lnTo>
                  <a:pt x="167069" y="483488"/>
                </a:lnTo>
                <a:lnTo>
                  <a:pt x="171641" y="486536"/>
                </a:lnTo>
                <a:lnTo>
                  <a:pt x="279845" y="486536"/>
                </a:lnTo>
                <a:lnTo>
                  <a:pt x="285941" y="483488"/>
                </a:lnTo>
                <a:lnTo>
                  <a:pt x="292037" y="474344"/>
                </a:lnTo>
                <a:lnTo>
                  <a:pt x="292037" y="468375"/>
                </a:lnTo>
                <a:lnTo>
                  <a:pt x="288989" y="463803"/>
                </a:lnTo>
                <a:lnTo>
                  <a:pt x="284509" y="453135"/>
                </a:lnTo>
                <a:lnTo>
                  <a:pt x="202121" y="453135"/>
                </a:lnTo>
                <a:lnTo>
                  <a:pt x="226419" y="398592"/>
                </a:lnTo>
                <a:lnTo>
                  <a:pt x="261605" y="398592"/>
                </a:lnTo>
                <a:lnTo>
                  <a:pt x="249365" y="369443"/>
                </a:lnTo>
                <a:lnTo>
                  <a:pt x="260607" y="364853"/>
                </a:lnTo>
                <a:lnTo>
                  <a:pt x="271330" y="358642"/>
                </a:lnTo>
                <a:lnTo>
                  <a:pt x="281736" y="350570"/>
                </a:lnTo>
                <a:lnTo>
                  <a:pt x="291438" y="340562"/>
                </a:lnTo>
                <a:lnTo>
                  <a:pt x="228675" y="340562"/>
                </a:lnTo>
                <a:lnTo>
                  <a:pt x="214710" y="339084"/>
                </a:lnTo>
                <a:lnTo>
                  <a:pt x="177093" y="307184"/>
                </a:lnTo>
                <a:lnTo>
                  <a:pt x="162848" y="278011"/>
                </a:lnTo>
                <a:lnTo>
                  <a:pt x="127126" y="278011"/>
                </a:lnTo>
                <a:lnTo>
                  <a:pt x="86080" y="248849"/>
                </a:lnTo>
                <a:lnTo>
                  <a:pt x="52861" y="211230"/>
                </a:lnTo>
                <a:lnTo>
                  <a:pt x="35443" y="176394"/>
                </a:lnTo>
                <a:lnTo>
                  <a:pt x="31017" y="154809"/>
                </a:lnTo>
                <a:lnTo>
                  <a:pt x="31161" y="145028"/>
                </a:lnTo>
                <a:lnTo>
                  <a:pt x="55807" y="115778"/>
                </a:lnTo>
                <a:lnTo>
                  <a:pt x="67397" y="113373"/>
                </a:lnTo>
                <a:lnTo>
                  <a:pt x="130498" y="113373"/>
                </a:lnTo>
                <a:lnTo>
                  <a:pt x="129619" y="101304"/>
                </a:lnTo>
                <a:lnTo>
                  <a:pt x="127626" y="56583"/>
                </a:lnTo>
                <a:lnTo>
                  <a:pt x="127318" y="32003"/>
                </a:lnTo>
                <a:lnTo>
                  <a:pt x="357628" y="32003"/>
                </a:lnTo>
                <a:lnTo>
                  <a:pt x="357577" y="31650"/>
                </a:lnTo>
                <a:lnTo>
                  <a:pt x="356545" y="21638"/>
                </a:lnTo>
                <a:lnTo>
                  <a:pt x="356188" y="15991"/>
                </a:lnTo>
                <a:lnTo>
                  <a:pt x="356172" y="6095"/>
                </a:lnTo>
                <a:lnTo>
                  <a:pt x="348552" y="0"/>
                </a:lnTo>
                <a:close/>
              </a:path>
              <a:path w="454025" h="487045">
                <a:moveTo>
                  <a:pt x="261605" y="398592"/>
                </a:moveTo>
                <a:lnTo>
                  <a:pt x="226419" y="398592"/>
                </a:lnTo>
                <a:lnTo>
                  <a:pt x="249300" y="452981"/>
                </a:lnTo>
                <a:lnTo>
                  <a:pt x="202121" y="453135"/>
                </a:lnTo>
                <a:lnTo>
                  <a:pt x="284509" y="453135"/>
                </a:lnTo>
                <a:lnTo>
                  <a:pt x="261605" y="398592"/>
                </a:lnTo>
                <a:close/>
              </a:path>
              <a:path w="454025" h="487045">
                <a:moveTo>
                  <a:pt x="357628" y="32003"/>
                </a:moveTo>
                <a:lnTo>
                  <a:pt x="324161" y="32003"/>
                </a:lnTo>
                <a:lnTo>
                  <a:pt x="324075" y="45402"/>
                </a:lnTo>
                <a:lnTo>
                  <a:pt x="323896" y="56786"/>
                </a:lnTo>
                <a:lnTo>
                  <a:pt x="322103" y="101853"/>
                </a:lnTo>
                <a:lnTo>
                  <a:pt x="318033" y="151365"/>
                </a:lnTo>
                <a:lnTo>
                  <a:pt x="310892" y="202255"/>
                </a:lnTo>
                <a:lnTo>
                  <a:pt x="299854" y="250738"/>
                </a:lnTo>
                <a:lnTo>
                  <a:pt x="284175" y="292593"/>
                </a:lnTo>
                <a:lnTo>
                  <a:pt x="252523" y="332537"/>
                </a:lnTo>
                <a:lnTo>
                  <a:pt x="228675" y="340562"/>
                </a:lnTo>
                <a:lnTo>
                  <a:pt x="291438" y="340562"/>
                </a:lnTo>
                <a:lnTo>
                  <a:pt x="292550" y="339415"/>
                </a:lnTo>
                <a:lnTo>
                  <a:pt x="300081" y="330204"/>
                </a:lnTo>
                <a:lnTo>
                  <a:pt x="305880" y="323849"/>
                </a:lnTo>
                <a:lnTo>
                  <a:pt x="311976" y="323849"/>
                </a:lnTo>
                <a:lnTo>
                  <a:pt x="323202" y="319551"/>
                </a:lnTo>
                <a:lnTo>
                  <a:pt x="366153" y="291765"/>
                </a:lnTo>
                <a:lnTo>
                  <a:pt x="382532" y="277997"/>
                </a:lnTo>
                <a:lnTo>
                  <a:pt x="330891" y="277997"/>
                </a:lnTo>
                <a:lnTo>
                  <a:pt x="333528" y="267078"/>
                </a:lnTo>
                <a:lnTo>
                  <a:pt x="342686" y="218673"/>
                </a:lnTo>
                <a:lnTo>
                  <a:pt x="348321" y="178180"/>
                </a:lnTo>
                <a:lnTo>
                  <a:pt x="352528" y="140089"/>
                </a:lnTo>
                <a:lnTo>
                  <a:pt x="353747" y="127254"/>
                </a:lnTo>
                <a:lnTo>
                  <a:pt x="367722" y="119273"/>
                </a:lnTo>
                <a:lnTo>
                  <a:pt x="380623" y="115274"/>
                </a:lnTo>
                <a:lnTo>
                  <a:pt x="392235" y="114710"/>
                </a:lnTo>
                <a:lnTo>
                  <a:pt x="444966" y="114710"/>
                </a:lnTo>
                <a:lnTo>
                  <a:pt x="444872" y="114511"/>
                </a:lnTo>
                <a:lnTo>
                  <a:pt x="416901" y="87971"/>
                </a:lnTo>
                <a:lnTo>
                  <a:pt x="395995" y="81622"/>
                </a:lnTo>
                <a:lnTo>
                  <a:pt x="367391" y="81622"/>
                </a:lnTo>
                <a:lnTo>
                  <a:pt x="362732" y="62268"/>
                </a:lnTo>
                <a:lnTo>
                  <a:pt x="359550" y="45402"/>
                </a:lnTo>
                <a:lnTo>
                  <a:pt x="357628" y="32003"/>
                </a:lnTo>
                <a:close/>
              </a:path>
              <a:path w="454025" h="487045">
                <a:moveTo>
                  <a:pt x="130498" y="113373"/>
                </a:moveTo>
                <a:lnTo>
                  <a:pt x="67397" y="113373"/>
                </a:lnTo>
                <a:lnTo>
                  <a:pt x="80163" y="113444"/>
                </a:lnTo>
                <a:lnTo>
                  <a:pt x="94018" y="115905"/>
                </a:lnTo>
                <a:lnTo>
                  <a:pt x="101688" y="168564"/>
                </a:lnTo>
                <a:lnTo>
                  <a:pt x="110682" y="217455"/>
                </a:lnTo>
                <a:lnTo>
                  <a:pt x="119779" y="254554"/>
                </a:lnTo>
                <a:lnTo>
                  <a:pt x="127126" y="278011"/>
                </a:lnTo>
                <a:lnTo>
                  <a:pt x="162848" y="278011"/>
                </a:lnTo>
                <a:lnTo>
                  <a:pt x="158641" y="267078"/>
                </a:lnTo>
                <a:lnTo>
                  <a:pt x="153724" y="252054"/>
                </a:lnTo>
                <a:lnTo>
                  <a:pt x="141905" y="202894"/>
                </a:lnTo>
                <a:lnTo>
                  <a:pt x="134100" y="151119"/>
                </a:lnTo>
                <a:lnTo>
                  <a:pt x="130807" y="117621"/>
                </a:lnTo>
                <a:lnTo>
                  <a:pt x="130498" y="113373"/>
                </a:lnTo>
                <a:close/>
              </a:path>
              <a:path w="454025" h="487045">
                <a:moveTo>
                  <a:pt x="444966" y="114710"/>
                </a:moveTo>
                <a:lnTo>
                  <a:pt x="392235" y="114710"/>
                </a:lnTo>
                <a:lnTo>
                  <a:pt x="402344" y="117035"/>
                </a:lnTo>
                <a:lnTo>
                  <a:pt x="410734" y="121702"/>
                </a:lnTo>
                <a:lnTo>
                  <a:pt x="415680" y="128824"/>
                </a:lnTo>
                <a:lnTo>
                  <a:pt x="418866" y="137080"/>
                </a:lnTo>
                <a:lnTo>
                  <a:pt x="420359" y="146307"/>
                </a:lnTo>
                <a:lnTo>
                  <a:pt x="420224" y="156342"/>
                </a:lnTo>
                <a:lnTo>
                  <a:pt x="404743" y="201288"/>
                </a:lnTo>
                <a:lnTo>
                  <a:pt x="379305" y="235476"/>
                </a:lnTo>
                <a:lnTo>
                  <a:pt x="350989" y="262100"/>
                </a:lnTo>
                <a:lnTo>
                  <a:pt x="330891" y="277997"/>
                </a:lnTo>
                <a:lnTo>
                  <a:pt x="382532" y="277997"/>
                </a:lnTo>
                <a:lnTo>
                  <a:pt x="417230" y="240648"/>
                </a:lnTo>
                <a:lnTo>
                  <a:pt x="439065" y="205762"/>
                </a:lnTo>
                <a:lnTo>
                  <a:pt x="452928" y="161553"/>
                </a:lnTo>
                <a:lnTo>
                  <a:pt x="453623" y="151119"/>
                </a:lnTo>
                <a:lnTo>
                  <a:pt x="453184" y="141261"/>
                </a:lnTo>
                <a:lnTo>
                  <a:pt x="451586" y="131794"/>
                </a:lnTo>
                <a:lnTo>
                  <a:pt x="448820" y="122857"/>
                </a:lnTo>
                <a:lnTo>
                  <a:pt x="444966" y="114710"/>
                </a:lnTo>
                <a:close/>
              </a:path>
              <a:path w="454025" h="487045">
                <a:moveTo>
                  <a:pt x="381180" y="80526"/>
                </a:moveTo>
                <a:lnTo>
                  <a:pt x="367391" y="81622"/>
                </a:lnTo>
                <a:lnTo>
                  <a:pt x="395995" y="81622"/>
                </a:lnTo>
                <a:lnTo>
                  <a:pt x="394068" y="81221"/>
                </a:lnTo>
                <a:lnTo>
                  <a:pt x="381180" y="80526"/>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2" name="object 32"/>
          <p:cNvSpPr/>
          <p:nvPr/>
        </p:nvSpPr>
        <p:spPr>
          <a:xfrm>
            <a:off x="4916995" y="4173684"/>
            <a:ext cx="320993" cy="290513"/>
          </a:xfrm>
          <a:custGeom>
            <a:avLst/>
            <a:gdLst/>
            <a:ahLst/>
            <a:cxnLst/>
            <a:rect l="l" t="t" r="r" b="b"/>
            <a:pathLst>
              <a:path w="427990" h="387350">
                <a:moveTo>
                  <a:pt x="45507" y="159385"/>
                </a:moveTo>
                <a:lnTo>
                  <a:pt x="5461" y="159385"/>
                </a:lnTo>
                <a:lnTo>
                  <a:pt x="16150" y="159499"/>
                </a:lnTo>
                <a:lnTo>
                  <a:pt x="57509" y="376444"/>
                </a:lnTo>
                <a:lnTo>
                  <a:pt x="57530" y="383286"/>
                </a:lnTo>
                <a:lnTo>
                  <a:pt x="64261" y="387223"/>
                </a:lnTo>
                <a:lnTo>
                  <a:pt x="362203" y="387223"/>
                </a:lnTo>
                <a:lnTo>
                  <a:pt x="368934" y="383286"/>
                </a:lnTo>
                <a:lnTo>
                  <a:pt x="370225" y="376444"/>
                </a:lnTo>
                <a:lnTo>
                  <a:pt x="373420" y="359155"/>
                </a:lnTo>
                <a:lnTo>
                  <a:pt x="82921" y="359106"/>
                </a:lnTo>
                <a:lnTo>
                  <a:pt x="45507" y="159385"/>
                </a:lnTo>
                <a:close/>
              </a:path>
              <a:path w="427990" h="387350">
                <a:moveTo>
                  <a:pt x="410336" y="159385"/>
                </a:moveTo>
                <a:lnTo>
                  <a:pt x="380873" y="159385"/>
                </a:lnTo>
                <a:lnTo>
                  <a:pt x="343502" y="359155"/>
                </a:lnTo>
                <a:lnTo>
                  <a:pt x="373420" y="359155"/>
                </a:lnTo>
                <a:lnTo>
                  <a:pt x="410336" y="159385"/>
                </a:lnTo>
                <a:close/>
              </a:path>
              <a:path w="427990" h="387350">
                <a:moveTo>
                  <a:pt x="136398" y="187579"/>
                </a:moveTo>
                <a:lnTo>
                  <a:pt x="120269" y="187579"/>
                </a:lnTo>
                <a:lnTo>
                  <a:pt x="113664" y="194310"/>
                </a:lnTo>
                <a:lnTo>
                  <a:pt x="113664" y="324231"/>
                </a:lnTo>
                <a:lnTo>
                  <a:pt x="120269" y="330962"/>
                </a:lnTo>
                <a:lnTo>
                  <a:pt x="136398" y="330962"/>
                </a:lnTo>
                <a:lnTo>
                  <a:pt x="141731" y="324231"/>
                </a:lnTo>
                <a:lnTo>
                  <a:pt x="141731" y="194310"/>
                </a:lnTo>
                <a:lnTo>
                  <a:pt x="136398" y="187579"/>
                </a:lnTo>
                <a:close/>
              </a:path>
              <a:path w="427990" h="387350">
                <a:moveTo>
                  <a:pt x="192531" y="187579"/>
                </a:moveTo>
                <a:lnTo>
                  <a:pt x="176402" y="187579"/>
                </a:lnTo>
                <a:lnTo>
                  <a:pt x="171069" y="194310"/>
                </a:lnTo>
                <a:lnTo>
                  <a:pt x="171069" y="324231"/>
                </a:lnTo>
                <a:lnTo>
                  <a:pt x="176402" y="330962"/>
                </a:lnTo>
                <a:lnTo>
                  <a:pt x="192531" y="330962"/>
                </a:lnTo>
                <a:lnTo>
                  <a:pt x="199135" y="324231"/>
                </a:lnTo>
                <a:lnTo>
                  <a:pt x="199135" y="194310"/>
                </a:lnTo>
                <a:lnTo>
                  <a:pt x="192531" y="187579"/>
                </a:lnTo>
                <a:close/>
              </a:path>
              <a:path w="427990" h="387350">
                <a:moveTo>
                  <a:pt x="249935" y="187579"/>
                </a:moveTo>
                <a:lnTo>
                  <a:pt x="233933" y="187579"/>
                </a:lnTo>
                <a:lnTo>
                  <a:pt x="227202" y="194310"/>
                </a:lnTo>
                <a:lnTo>
                  <a:pt x="227202" y="324231"/>
                </a:lnTo>
                <a:lnTo>
                  <a:pt x="233933" y="330962"/>
                </a:lnTo>
                <a:lnTo>
                  <a:pt x="249935" y="330962"/>
                </a:lnTo>
                <a:lnTo>
                  <a:pt x="256666" y="324231"/>
                </a:lnTo>
                <a:lnTo>
                  <a:pt x="256666" y="194310"/>
                </a:lnTo>
                <a:lnTo>
                  <a:pt x="249935" y="187579"/>
                </a:lnTo>
                <a:close/>
              </a:path>
              <a:path w="427990" h="387350">
                <a:moveTo>
                  <a:pt x="307466" y="187579"/>
                </a:moveTo>
                <a:lnTo>
                  <a:pt x="291337" y="187579"/>
                </a:lnTo>
                <a:lnTo>
                  <a:pt x="284733" y="194310"/>
                </a:lnTo>
                <a:lnTo>
                  <a:pt x="284733" y="324231"/>
                </a:lnTo>
                <a:lnTo>
                  <a:pt x="291337" y="330962"/>
                </a:lnTo>
                <a:lnTo>
                  <a:pt x="307466" y="330962"/>
                </a:lnTo>
                <a:lnTo>
                  <a:pt x="312800" y="324231"/>
                </a:lnTo>
                <a:lnTo>
                  <a:pt x="312800" y="194310"/>
                </a:lnTo>
                <a:lnTo>
                  <a:pt x="307466" y="187579"/>
                </a:lnTo>
                <a:close/>
              </a:path>
              <a:path w="427990" h="387350">
                <a:moveTo>
                  <a:pt x="157733" y="0"/>
                </a:moveTo>
                <a:lnTo>
                  <a:pt x="148335" y="1270"/>
                </a:lnTo>
                <a:lnTo>
                  <a:pt x="144388" y="8015"/>
                </a:lnTo>
                <a:lnTo>
                  <a:pt x="62273" y="129921"/>
                </a:lnTo>
                <a:lnTo>
                  <a:pt x="5460" y="129921"/>
                </a:lnTo>
                <a:lnTo>
                  <a:pt x="0" y="136652"/>
                </a:lnTo>
                <a:lnTo>
                  <a:pt x="0" y="152781"/>
                </a:lnTo>
                <a:lnTo>
                  <a:pt x="5460" y="159385"/>
                </a:lnTo>
                <a:lnTo>
                  <a:pt x="421004" y="159385"/>
                </a:lnTo>
                <a:lnTo>
                  <a:pt x="427735" y="152781"/>
                </a:lnTo>
                <a:lnTo>
                  <a:pt x="427735" y="136652"/>
                </a:lnTo>
                <a:lnTo>
                  <a:pt x="421004" y="129921"/>
                </a:lnTo>
                <a:lnTo>
                  <a:pt x="328737" y="129920"/>
                </a:lnTo>
                <a:lnTo>
                  <a:pt x="97737" y="129809"/>
                </a:lnTo>
                <a:lnTo>
                  <a:pt x="168401" y="24130"/>
                </a:lnTo>
                <a:lnTo>
                  <a:pt x="172465" y="17399"/>
                </a:lnTo>
                <a:lnTo>
                  <a:pt x="171069" y="8001"/>
                </a:lnTo>
                <a:lnTo>
                  <a:pt x="164464" y="3937"/>
                </a:lnTo>
                <a:lnTo>
                  <a:pt x="157733" y="0"/>
                </a:lnTo>
                <a:close/>
              </a:path>
              <a:path w="427990" h="387350">
                <a:moveTo>
                  <a:pt x="268604" y="0"/>
                </a:moveTo>
                <a:lnTo>
                  <a:pt x="262000" y="3937"/>
                </a:lnTo>
                <a:lnTo>
                  <a:pt x="256662" y="8015"/>
                </a:lnTo>
                <a:lnTo>
                  <a:pt x="254000" y="17399"/>
                </a:lnTo>
                <a:lnTo>
                  <a:pt x="258012" y="24242"/>
                </a:lnTo>
                <a:lnTo>
                  <a:pt x="328737" y="129920"/>
                </a:lnTo>
                <a:lnTo>
                  <a:pt x="420861" y="129920"/>
                </a:lnTo>
                <a:lnTo>
                  <a:pt x="363465" y="129908"/>
                </a:lnTo>
                <a:lnTo>
                  <a:pt x="282066" y="8001"/>
                </a:lnTo>
                <a:lnTo>
                  <a:pt x="278002" y="1270"/>
                </a:lnTo>
                <a:lnTo>
                  <a:pt x="268604" y="0"/>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3" name="object 33"/>
          <p:cNvSpPr/>
          <p:nvPr/>
        </p:nvSpPr>
        <p:spPr>
          <a:xfrm>
            <a:off x="4820221" y="4067767"/>
            <a:ext cx="514350" cy="514350"/>
          </a:xfrm>
          <a:custGeom>
            <a:avLst/>
            <a:gdLst/>
            <a:ahLst/>
            <a:cxnLst/>
            <a:rect l="l" t="t" r="r" b="b"/>
            <a:pathLst>
              <a:path w="685800" h="685800">
                <a:moveTo>
                  <a:pt x="342899" y="0"/>
                </a:moveTo>
                <a:lnTo>
                  <a:pt x="287069" y="4464"/>
                </a:lnTo>
                <a:lnTo>
                  <a:pt x="234183" y="17397"/>
                </a:lnTo>
                <a:lnTo>
                  <a:pt x="184935" y="38109"/>
                </a:lnTo>
                <a:lnTo>
                  <a:pt x="140012" y="65909"/>
                </a:lnTo>
                <a:lnTo>
                  <a:pt x="100107" y="100107"/>
                </a:lnTo>
                <a:lnTo>
                  <a:pt x="65909" y="140012"/>
                </a:lnTo>
                <a:lnTo>
                  <a:pt x="38109" y="184935"/>
                </a:lnTo>
                <a:lnTo>
                  <a:pt x="17397" y="234183"/>
                </a:lnTo>
                <a:lnTo>
                  <a:pt x="4464" y="287069"/>
                </a:lnTo>
                <a:lnTo>
                  <a:pt x="0" y="342899"/>
                </a:lnTo>
                <a:lnTo>
                  <a:pt x="1130" y="370951"/>
                </a:lnTo>
                <a:lnTo>
                  <a:pt x="9915" y="425130"/>
                </a:lnTo>
                <a:lnTo>
                  <a:pt x="26824" y="476148"/>
                </a:lnTo>
                <a:lnTo>
                  <a:pt x="51167" y="523290"/>
                </a:lnTo>
                <a:lnTo>
                  <a:pt x="82252" y="565839"/>
                </a:lnTo>
                <a:lnTo>
                  <a:pt x="119390" y="603080"/>
                </a:lnTo>
                <a:lnTo>
                  <a:pt x="161890" y="634299"/>
                </a:lnTo>
                <a:lnTo>
                  <a:pt x="209061" y="658778"/>
                </a:lnTo>
                <a:lnTo>
                  <a:pt x="260215" y="675804"/>
                </a:lnTo>
                <a:lnTo>
                  <a:pt x="314659" y="684659"/>
                </a:lnTo>
                <a:lnTo>
                  <a:pt x="342899" y="685799"/>
                </a:lnTo>
                <a:lnTo>
                  <a:pt x="370951" y="684659"/>
                </a:lnTo>
                <a:lnTo>
                  <a:pt x="425130" y="675804"/>
                </a:lnTo>
                <a:lnTo>
                  <a:pt x="476148" y="658778"/>
                </a:lnTo>
                <a:lnTo>
                  <a:pt x="481334" y="656335"/>
                </a:lnTo>
                <a:lnTo>
                  <a:pt x="342899" y="656335"/>
                </a:lnTo>
                <a:lnTo>
                  <a:pt x="317046" y="655295"/>
                </a:lnTo>
                <a:lnTo>
                  <a:pt x="267164" y="647211"/>
                </a:lnTo>
                <a:lnTo>
                  <a:pt x="220251" y="631668"/>
                </a:lnTo>
                <a:lnTo>
                  <a:pt x="176953" y="609314"/>
                </a:lnTo>
                <a:lnTo>
                  <a:pt x="137912" y="580799"/>
                </a:lnTo>
                <a:lnTo>
                  <a:pt x="103772" y="546775"/>
                </a:lnTo>
                <a:lnTo>
                  <a:pt x="75178" y="507889"/>
                </a:lnTo>
                <a:lnTo>
                  <a:pt x="52774" y="464794"/>
                </a:lnTo>
                <a:lnTo>
                  <a:pt x="37203" y="418138"/>
                </a:lnTo>
                <a:lnTo>
                  <a:pt x="29108" y="368571"/>
                </a:lnTo>
                <a:lnTo>
                  <a:pt x="28066" y="342899"/>
                </a:lnTo>
                <a:lnTo>
                  <a:pt x="29108" y="317047"/>
                </a:lnTo>
                <a:lnTo>
                  <a:pt x="37203" y="267171"/>
                </a:lnTo>
                <a:lnTo>
                  <a:pt x="52774" y="220271"/>
                </a:lnTo>
                <a:lnTo>
                  <a:pt x="75178" y="176988"/>
                </a:lnTo>
                <a:lnTo>
                  <a:pt x="103772" y="137966"/>
                </a:lnTo>
                <a:lnTo>
                  <a:pt x="137912" y="103845"/>
                </a:lnTo>
                <a:lnTo>
                  <a:pt x="176953" y="75270"/>
                </a:lnTo>
                <a:lnTo>
                  <a:pt x="220251" y="52881"/>
                </a:lnTo>
                <a:lnTo>
                  <a:pt x="267164" y="37322"/>
                </a:lnTo>
                <a:lnTo>
                  <a:pt x="317046" y="29235"/>
                </a:lnTo>
                <a:lnTo>
                  <a:pt x="342899" y="28193"/>
                </a:lnTo>
                <a:lnTo>
                  <a:pt x="479072" y="28193"/>
                </a:lnTo>
                <a:lnTo>
                  <a:pt x="476148" y="26824"/>
                </a:lnTo>
                <a:lnTo>
                  <a:pt x="451079" y="17397"/>
                </a:lnTo>
                <a:lnTo>
                  <a:pt x="425130" y="9915"/>
                </a:lnTo>
                <a:lnTo>
                  <a:pt x="398391" y="4464"/>
                </a:lnTo>
                <a:lnTo>
                  <a:pt x="370951" y="1130"/>
                </a:lnTo>
                <a:lnTo>
                  <a:pt x="342899" y="0"/>
                </a:lnTo>
                <a:close/>
              </a:path>
              <a:path w="685800" h="685800">
                <a:moveTo>
                  <a:pt x="479072" y="28193"/>
                </a:moveTo>
                <a:lnTo>
                  <a:pt x="342899" y="28193"/>
                </a:lnTo>
                <a:lnTo>
                  <a:pt x="368571" y="29235"/>
                </a:lnTo>
                <a:lnTo>
                  <a:pt x="393678" y="32304"/>
                </a:lnTo>
                <a:lnTo>
                  <a:pt x="441870" y="44208"/>
                </a:lnTo>
                <a:lnTo>
                  <a:pt x="486827" y="63262"/>
                </a:lnTo>
                <a:lnTo>
                  <a:pt x="527899" y="88824"/>
                </a:lnTo>
                <a:lnTo>
                  <a:pt x="564435" y="120253"/>
                </a:lnTo>
                <a:lnTo>
                  <a:pt x="595786" y="156904"/>
                </a:lnTo>
                <a:lnTo>
                  <a:pt x="621301" y="198137"/>
                </a:lnTo>
                <a:lnTo>
                  <a:pt x="640331" y="243309"/>
                </a:lnTo>
                <a:lnTo>
                  <a:pt x="652226" y="291777"/>
                </a:lnTo>
                <a:lnTo>
                  <a:pt x="656336" y="342899"/>
                </a:lnTo>
                <a:lnTo>
                  <a:pt x="655295" y="368571"/>
                </a:lnTo>
                <a:lnTo>
                  <a:pt x="647211" y="418138"/>
                </a:lnTo>
                <a:lnTo>
                  <a:pt x="631668" y="464794"/>
                </a:lnTo>
                <a:lnTo>
                  <a:pt x="609314" y="507889"/>
                </a:lnTo>
                <a:lnTo>
                  <a:pt x="580799" y="546775"/>
                </a:lnTo>
                <a:lnTo>
                  <a:pt x="546775" y="580799"/>
                </a:lnTo>
                <a:lnTo>
                  <a:pt x="507889" y="609314"/>
                </a:lnTo>
                <a:lnTo>
                  <a:pt x="464794" y="631668"/>
                </a:lnTo>
                <a:lnTo>
                  <a:pt x="418138" y="647211"/>
                </a:lnTo>
                <a:lnTo>
                  <a:pt x="368571" y="655295"/>
                </a:lnTo>
                <a:lnTo>
                  <a:pt x="342899" y="656335"/>
                </a:lnTo>
                <a:lnTo>
                  <a:pt x="481334" y="656335"/>
                </a:lnTo>
                <a:lnTo>
                  <a:pt x="523290" y="634299"/>
                </a:lnTo>
                <a:lnTo>
                  <a:pt x="565839" y="603080"/>
                </a:lnTo>
                <a:lnTo>
                  <a:pt x="603080" y="565839"/>
                </a:lnTo>
                <a:lnTo>
                  <a:pt x="634299" y="523290"/>
                </a:lnTo>
                <a:lnTo>
                  <a:pt x="658778" y="476148"/>
                </a:lnTo>
                <a:lnTo>
                  <a:pt x="675804" y="425130"/>
                </a:lnTo>
                <a:lnTo>
                  <a:pt x="684659" y="370951"/>
                </a:lnTo>
                <a:lnTo>
                  <a:pt x="685799" y="342899"/>
                </a:lnTo>
                <a:lnTo>
                  <a:pt x="684659" y="314659"/>
                </a:lnTo>
                <a:lnTo>
                  <a:pt x="675804" y="260215"/>
                </a:lnTo>
                <a:lnTo>
                  <a:pt x="658778" y="209061"/>
                </a:lnTo>
                <a:lnTo>
                  <a:pt x="634299" y="161890"/>
                </a:lnTo>
                <a:lnTo>
                  <a:pt x="603080" y="119390"/>
                </a:lnTo>
                <a:lnTo>
                  <a:pt x="565839" y="82252"/>
                </a:lnTo>
                <a:lnTo>
                  <a:pt x="523290" y="51167"/>
                </a:lnTo>
                <a:lnTo>
                  <a:pt x="500248" y="38109"/>
                </a:lnTo>
                <a:lnTo>
                  <a:pt x="479072" y="28193"/>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4" name="object 34"/>
          <p:cNvSpPr/>
          <p:nvPr/>
        </p:nvSpPr>
        <p:spPr>
          <a:xfrm>
            <a:off x="5602223" y="3102789"/>
            <a:ext cx="280035" cy="280035"/>
          </a:xfrm>
          <a:custGeom>
            <a:avLst/>
            <a:gdLst/>
            <a:ahLst/>
            <a:cxnLst/>
            <a:rect l="l" t="t" r="r" b="b"/>
            <a:pathLst>
              <a:path w="373379" h="373380">
                <a:moveTo>
                  <a:pt x="147574" y="0"/>
                </a:moveTo>
                <a:lnTo>
                  <a:pt x="9398" y="0"/>
                </a:lnTo>
                <a:lnTo>
                  <a:pt x="5334" y="1396"/>
                </a:lnTo>
                <a:lnTo>
                  <a:pt x="0" y="9525"/>
                </a:lnTo>
                <a:lnTo>
                  <a:pt x="0" y="17526"/>
                </a:lnTo>
                <a:lnTo>
                  <a:pt x="25526" y="129285"/>
                </a:lnTo>
                <a:lnTo>
                  <a:pt x="10795" y="129285"/>
                </a:lnTo>
                <a:lnTo>
                  <a:pt x="6731" y="130682"/>
                </a:lnTo>
                <a:lnTo>
                  <a:pt x="4064" y="134619"/>
                </a:lnTo>
                <a:lnTo>
                  <a:pt x="1397" y="137413"/>
                </a:lnTo>
                <a:lnTo>
                  <a:pt x="0" y="141350"/>
                </a:lnTo>
                <a:lnTo>
                  <a:pt x="0" y="145422"/>
                </a:lnTo>
                <a:lnTo>
                  <a:pt x="16004" y="301677"/>
                </a:lnTo>
                <a:lnTo>
                  <a:pt x="16128" y="311022"/>
                </a:lnTo>
                <a:lnTo>
                  <a:pt x="22860" y="316356"/>
                </a:lnTo>
                <a:lnTo>
                  <a:pt x="42925" y="316356"/>
                </a:lnTo>
                <a:lnTo>
                  <a:pt x="42925" y="367538"/>
                </a:lnTo>
                <a:lnTo>
                  <a:pt x="49657" y="372999"/>
                </a:lnTo>
                <a:lnTo>
                  <a:pt x="151638" y="372999"/>
                </a:lnTo>
                <a:lnTo>
                  <a:pt x="156972" y="367538"/>
                </a:lnTo>
                <a:lnTo>
                  <a:pt x="156972" y="344677"/>
                </a:lnTo>
                <a:lnTo>
                  <a:pt x="71217" y="344677"/>
                </a:lnTo>
                <a:lnTo>
                  <a:pt x="71120" y="316388"/>
                </a:lnTo>
                <a:lnTo>
                  <a:pt x="164973" y="316356"/>
                </a:lnTo>
                <a:lnTo>
                  <a:pt x="171703" y="309625"/>
                </a:lnTo>
                <a:lnTo>
                  <a:pt x="171703" y="286765"/>
                </a:lnTo>
                <a:lnTo>
                  <a:pt x="229476" y="286765"/>
                </a:lnTo>
                <a:lnTo>
                  <a:pt x="43083" y="286765"/>
                </a:lnTo>
                <a:lnTo>
                  <a:pt x="29464" y="157608"/>
                </a:lnTo>
                <a:lnTo>
                  <a:pt x="143510" y="157606"/>
                </a:lnTo>
                <a:lnTo>
                  <a:pt x="171720" y="157606"/>
                </a:lnTo>
                <a:lnTo>
                  <a:pt x="171703" y="136016"/>
                </a:lnTo>
                <a:lnTo>
                  <a:pt x="164973" y="129285"/>
                </a:lnTo>
                <a:lnTo>
                  <a:pt x="144907" y="129285"/>
                </a:lnTo>
                <a:lnTo>
                  <a:pt x="55228" y="129285"/>
                </a:lnTo>
                <a:lnTo>
                  <a:pt x="32258" y="28320"/>
                </a:lnTo>
                <a:lnTo>
                  <a:pt x="155684" y="28320"/>
                </a:lnTo>
                <a:lnTo>
                  <a:pt x="156957" y="16391"/>
                </a:lnTo>
                <a:lnTo>
                  <a:pt x="158242" y="12191"/>
                </a:lnTo>
                <a:lnTo>
                  <a:pt x="156972" y="8127"/>
                </a:lnTo>
                <a:lnTo>
                  <a:pt x="154304" y="5460"/>
                </a:lnTo>
                <a:lnTo>
                  <a:pt x="151638" y="1396"/>
                </a:lnTo>
                <a:lnTo>
                  <a:pt x="147574" y="0"/>
                </a:lnTo>
                <a:close/>
              </a:path>
              <a:path w="373379" h="373380">
                <a:moveTo>
                  <a:pt x="370461" y="157607"/>
                </a:moveTo>
                <a:lnTo>
                  <a:pt x="341904" y="157608"/>
                </a:lnTo>
                <a:lnTo>
                  <a:pt x="328675" y="286765"/>
                </a:lnTo>
                <a:lnTo>
                  <a:pt x="199870" y="286765"/>
                </a:lnTo>
                <a:lnTo>
                  <a:pt x="199898" y="309625"/>
                </a:lnTo>
                <a:lnTo>
                  <a:pt x="206628" y="316356"/>
                </a:lnTo>
                <a:lnTo>
                  <a:pt x="214629" y="316356"/>
                </a:lnTo>
                <a:lnTo>
                  <a:pt x="214629" y="367538"/>
                </a:lnTo>
                <a:lnTo>
                  <a:pt x="221361" y="372999"/>
                </a:lnTo>
                <a:lnTo>
                  <a:pt x="323215" y="372999"/>
                </a:lnTo>
                <a:lnTo>
                  <a:pt x="328675" y="367538"/>
                </a:lnTo>
                <a:lnTo>
                  <a:pt x="328675" y="344677"/>
                </a:lnTo>
                <a:lnTo>
                  <a:pt x="242921" y="344677"/>
                </a:lnTo>
                <a:lnTo>
                  <a:pt x="242824" y="316388"/>
                </a:lnTo>
                <a:lnTo>
                  <a:pt x="348742" y="316356"/>
                </a:lnTo>
                <a:lnTo>
                  <a:pt x="355473" y="311022"/>
                </a:lnTo>
                <a:lnTo>
                  <a:pt x="356870" y="302894"/>
                </a:lnTo>
                <a:lnTo>
                  <a:pt x="370461" y="157607"/>
                </a:lnTo>
                <a:close/>
              </a:path>
              <a:path w="373379" h="373380">
                <a:moveTo>
                  <a:pt x="164967" y="316357"/>
                </a:moveTo>
                <a:lnTo>
                  <a:pt x="128680" y="316357"/>
                </a:lnTo>
                <a:lnTo>
                  <a:pt x="128777" y="344677"/>
                </a:lnTo>
                <a:lnTo>
                  <a:pt x="156972" y="344677"/>
                </a:lnTo>
                <a:lnTo>
                  <a:pt x="156972" y="316427"/>
                </a:lnTo>
                <a:lnTo>
                  <a:pt x="164967" y="316357"/>
                </a:lnTo>
                <a:close/>
              </a:path>
              <a:path w="373379" h="373380">
                <a:moveTo>
                  <a:pt x="348727" y="316357"/>
                </a:moveTo>
                <a:lnTo>
                  <a:pt x="300384" y="316357"/>
                </a:lnTo>
                <a:lnTo>
                  <a:pt x="300482" y="344677"/>
                </a:lnTo>
                <a:lnTo>
                  <a:pt x="328675" y="344677"/>
                </a:lnTo>
                <a:lnTo>
                  <a:pt x="328675" y="316427"/>
                </a:lnTo>
                <a:lnTo>
                  <a:pt x="348727" y="316357"/>
                </a:lnTo>
                <a:close/>
              </a:path>
              <a:path w="373379" h="373380">
                <a:moveTo>
                  <a:pt x="171720" y="157606"/>
                </a:moveTo>
                <a:lnTo>
                  <a:pt x="143510" y="157606"/>
                </a:lnTo>
                <a:lnTo>
                  <a:pt x="143510" y="286765"/>
                </a:lnTo>
                <a:lnTo>
                  <a:pt x="43083" y="286765"/>
                </a:lnTo>
                <a:lnTo>
                  <a:pt x="229476" y="286765"/>
                </a:lnTo>
                <a:lnTo>
                  <a:pt x="229451" y="258571"/>
                </a:lnTo>
                <a:lnTo>
                  <a:pt x="171703" y="258571"/>
                </a:lnTo>
                <a:lnTo>
                  <a:pt x="171703" y="200767"/>
                </a:lnTo>
                <a:lnTo>
                  <a:pt x="229400" y="200660"/>
                </a:lnTo>
                <a:lnTo>
                  <a:pt x="229375" y="172338"/>
                </a:lnTo>
                <a:lnTo>
                  <a:pt x="171731" y="172338"/>
                </a:lnTo>
                <a:lnTo>
                  <a:pt x="171720" y="157606"/>
                </a:lnTo>
                <a:close/>
              </a:path>
              <a:path w="373379" h="373380">
                <a:moveTo>
                  <a:pt x="229400" y="200660"/>
                </a:moveTo>
                <a:lnTo>
                  <a:pt x="199870" y="200660"/>
                </a:lnTo>
                <a:lnTo>
                  <a:pt x="199897" y="258464"/>
                </a:lnTo>
                <a:lnTo>
                  <a:pt x="171703" y="258571"/>
                </a:lnTo>
                <a:lnTo>
                  <a:pt x="229451" y="258571"/>
                </a:lnTo>
                <a:lnTo>
                  <a:pt x="229400" y="200660"/>
                </a:lnTo>
                <a:close/>
              </a:path>
              <a:path w="373379" h="373380">
                <a:moveTo>
                  <a:pt x="362203" y="129285"/>
                </a:moveTo>
                <a:lnTo>
                  <a:pt x="206628" y="129285"/>
                </a:lnTo>
                <a:lnTo>
                  <a:pt x="199898" y="136016"/>
                </a:lnTo>
                <a:lnTo>
                  <a:pt x="199898" y="172311"/>
                </a:lnTo>
                <a:lnTo>
                  <a:pt x="171731" y="172338"/>
                </a:lnTo>
                <a:lnTo>
                  <a:pt x="229375" y="172338"/>
                </a:lnTo>
                <a:lnTo>
                  <a:pt x="229362" y="157607"/>
                </a:lnTo>
                <a:lnTo>
                  <a:pt x="370461" y="157606"/>
                </a:lnTo>
                <a:lnTo>
                  <a:pt x="371603" y="145414"/>
                </a:lnTo>
                <a:lnTo>
                  <a:pt x="372872" y="141350"/>
                </a:lnTo>
                <a:lnTo>
                  <a:pt x="371601" y="137413"/>
                </a:lnTo>
                <a:lnTo>
                  <a:pt x="368935" y="134619"/>
                </a:lnTo>
                <a:lnTo>
                  <a:pt x="366141" y="130682"/>
                </a:lnTo>
                <a:lnTo>
                  <a:pt x="362203" y="129285"/>
                </a:lnTo>
                <a:close/>
              </a:path>
              <a:path w="373379" h="373380">
                <a:moveTo>
                  <a:pt x="362203" y="0"/>
                </a:moveTo>
                <a:lnTo>
                  <a:pt x="225298" y="0"/>
                </a:lnTo>
                <a:lnTo>
                  <a:pt x="221361" y="1396"/>
                </a:lnTo>
                <a:lnTo>
                  <a:pt x="218694" y="5460"/>
                </a:lnTo>
                <a:lnTo>
                  <a:pt x="216026" y="8127"/>
                </a:lnTo>
                <a:lnTo>
                  <a:pt x="214629" y="12191"/>
                </a:lnTo>
                <a:lnTo>
                  <a:pt x="214644" y="16391"/>
                </a:lnTo>
                <a:lnTo>
                  <a:pt x="226680" y="129150"/>
                </a:lnTo>
                <a:lnTo>
                  <a:pt x="214629" y="129285"/>
                </a:lnTo>
                <a:lnTo>
                  <a:pt x="347472" y="129285"/>
                </a:lnTo>
                <a:lnTo>
                  <a:pt x="256501" y="129285"/>
                </a:lnTo>
                <a:lnTo>
                  <a:pt x="245491" y="28320"/>
                </a:lnTo>
                <a:lnTo>
                  <a:pt x="369271" y="28320"/>
                </a:lnTo>
                <a:lnTo>
                  <a:pt x="371602" y="17525"/>
                </a:lnTo>
                <a:lnTo>
                  <a:pt x="372872" y="13462"/>
                </a:lnTo>
                <a:lnTo>
                  <a:pt x="371601" y="9525"/>
                </a:lnTo>
                <a:lnTo>
                  <a:pt x="368935" y="5460"/>
                </a:lnTo>
                <a:lnTo>
                  <a:pt x="366141" y="1396"/>
                </a:lnTo>
                <a:lnTo>
                  <a:pt x="362203" y="0"/>
                </a:lnTo>
                <a:close/>
              </a:path>
              <a:path w="373379" h="373380">
                <a:moveTo>
                  <a:pt x="155684" y="28320"/>
                </a:moveTo>
                <a:lnTo>
                  <a:pt x="127354" y="28320"/>
                </a:lnTo>
                <a:lnTo>
                  <a:pt x="115316" y="129285"/>
                </a:lnTo>
                <a:lnTo>
                  <a:pt x="55228" y="129285"/>
                </a:lnTo>
                <a:lnTo>
                  <a:pt x="144907" y="129285"/>
                </a:lnTo>
                <a:lnTo>
                  <a:pt x="155684" y="28320"/>
                </a:lnTo>
                <a:close/>
              </a:path>
              <a:path w="373379" h="373380">
                <a:moveTo>
                  <a:pt x="369271" y="28320"/>
                </a:moveTo>
                <a:lnTo>
                  <a:pt x="339330" y="28320"/>
                </a:lnTo>
                <a:lnTo>
                  <a:pt x="317881" y="129285"/>
                </a:lnTo>
                <a:lnTo>
                  <a:pt x="256501" y="129285"/>
                </a:lnTo>
                <a:lnTo>
                  <a:pt x="347472" y="129285"/>
                </a:lnTo>
                <a:lnTo>
                  <a:pt x="369271" y="28320"/>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5" name="object 35"/>
          <p:cNvSpPr/>
          <p:nvPr/>
        </p:nvSpPr>
        <p:spPr>
          <a:xfrm>
            <a:off x="5483638" y="2984299"/>
            <a:ext cx="517208" cy="516731"/>
          </a:xfrm>
          <a:custGeom>
            <a:avLst/>
            <a:gdLst/>
            <a:ahLst/>
            <a:cxnLst/>
            <a:rect l="l" t="t" r="r" b="b"/>
            <a:pathLst>
              <a:path w="689609" h="688975">
                <a:moveTo>
                  <a:pt x="344550" y="0"/>
                </a:moveTo>
                <a:lnTo>
                  <a:pt x="288457" y="4486"/>
                </a:lnTo>
                <a:lnTo>
                  <a:pt x="235321" y="17483"/>
                </a:lnTo>
                <a:lnTo>
                  <a:pt x="185837" y="38295"/>
                </a:lnTo>
                <a:lnTo>
                  <a:pt x="140698" y="66226"/>
                </a:lnTo>
                <a:lnTo>
                  <a:pt x="100599" y="100584"/>
                </a:lnTo>
                <a:lnTo>
                  <a:pt x="66235" y="140671"/>
                </a:lnTo>
                <a:lnTo>
                  <a:pt x="38298" y="185793"/>
                </a:lnTo>
                <a:lnTo>
                  <a:pt x="17484" y="235256"/>
                </a:lnTo>
                <a:lnTo>
                  <a:pt x="4486" y="288365"/>
                </a:lnTo>
                <a:lnTo>
                  <a:pt x="0" y="344423"/>
                </a:lnTo>
                <a:lnTo>
                  <a:pt x="1136" y="372624"/>
                </a:lnTo>
                <a:lnTo>
                  <a:pt x="9965" y="427085"/>
                </a:lnTo>
                <a:lnTo>
                  <a:pt x="26957" y="478359"/>
                </a:lnTo>
                <a:lnTo>
                  <a:pt x="51419" y="525730"/>
                </a:lnTo>
                <a:lnTo>
                  <a:pt x="82657" y="568480"/>
                </a:lnTo>
                <a:lnTo>
                  <a:pt x="119975" y="605893"/>
                </a:lnTo>
                <a:lnTo>
                  <a:pt x="162681" y="637251"/>
                </a:lnTo>
                <a:lnTo>
                  <a:pt x="210079" y="661838"/>
                </a:lnTo>
                <a:lnTo>
                  <a:pt x="261476" y="678937"/>
                </a:lnTo>
                <a:lnTo>
                  <a:pt x="316178" y="687829"/>
                </a:lnTo>
                <a:lnTo>
                  <a:pt x="344550" y="688975"/>
                </a:lnTo>
                <a:lnTo>
                  <a:pt x="372734" y="687829"/>
                </a:lnTo>
                <a:lnTo>
                  <a:pt x="427171" y="678937"/>
                </a:lnTo>
                <a:lnTo>
                  <a:pt x="478432" y="661838"/>
                </a:lnTo>
                <a:lnTo>
                  <a:pt x="483645" y="659383"/>
                </a:lnTo>
                <a:lnTo>
                  <a:pt x="344550" y="659383"/>
                </a:lnTo>
                <a:lnTo>
                  <a:pt x="318584" y="658337"/>
                </a:lnTo>
                <a:lnTo>
                  <a:pt x="268482" y="650210"/>
                </a:lnTo>
                <a:lnTo>
                  <a:pt x="221362" y="634585"/>
                </a:lnTo>
                <a:lnTo>
                  <a:pt x="177872" y="612114"/>
                </a:lnTo>
                <a:lnTo>
                  <a:pt x="138657" y="583454"/>
                </a:lnTo>
                <a:lnTo>
                  <a:pt x="104366" y="549258"/>
                </a:lnTo>
                <a:lnTo>
                  <a:pt x="75644" y="510181"/>
                </a:lnTo>
                <a:lnTo>
                  <a:pt x="53139" y="466877"/>
                </a:lnTo>
                <a:lnTo>
                  <a:pt x="37498" y="420002"/>
                </a:lnTo>
                <a:lnTo>
                  <a:pt x="29367" y="370209"/>
                </a:lnTo>
                <a:lnTo>
                  <a:pt x="28321" y="344423"/>
                </a:lnTo>
                <a:lnTo>
                  <a:pt x="29367" y="318457"/>
                </a:lnTo>
                <a:lnTo>
                  <a:pt x="37498" y="268355"/>
                </a:lnTo>
                <a:lnTo>
                  <a:pt x="53139" y="221235"/>
                </a:lnTo>
                <a:lnTo>
                  <a:pt x="75644" y="177745"/>
                </a:lnTo>
                <a:lnTo>
                  <a:pt x="104366" y="138530"/>
                </a:lnTo>
                <a:lnTo>
                  <a:pt x="138657" y="104239"/>
                </a:lnTo>
                <a:lnTo>
                  <a:pt x="177872" y="75517"/>
                </a:lnTo>
                <a:lnTo>
                  <a:pt x="221362" y="53012"/>
                </a:lnTo>
                <a:lnTo>
                  <a:pt x="268482" y="37371"/>
                </a:lnTo>
                <a:lnTo>
                  <a:pt x="318584" y="29240"/>
                </a:lnTo>
                <a:lnTo>
                  <a:pt x="344550" y="28193"/>
                </a:lnTo>
                <a:lnTo>
                  <a:pt x="481077" y="28193"/>
                </a:lnTo>
                <a:lnTo>
                  <a:pt x="478432" y="26955"/>
                </a:lnTo>
                <a:lnTo>
                  <a:pt x="453243" y="17483"/>
                </a:lnTo>
                <a:lnTo>
                  <a:pt x="427171" y="9964"/>
                </a:lnTo>
                <a:lnTo>
                  <a:pt x="400304" y="4486"/>
                </a:lnTo>
                <a:lnTo>
                  <a:pt x="372734" y="1136"/>
                </a:lnTo>
                <a:lnTo>
                  <a:pt x="344550" y="0"/>
                </a:lnTo>
                <a:close/>
              </a:path>
              <a:path w="689609" h="688975">
                <a:moveTo>
                  <a:pt x="481077" y="28193"/>
                </a:moveTo>
                <a:lnTo>
                  <a:pt x="344550" y="28193"/>
                </a:lnTo>
                <a:lnTo>
                  <a:pt x="370336" y="29240"/>
                </a:lnTo>
                <a:lnTo>
                  <a:pt x="395556" y="32326"/>
                </a:lnTo>
                <a:lnTo>
                  <a:pt x="443972" y="44293"/>
                </a:lnTo>
                <a:lnTo>
                  <a:pt x="489143" y="63447"/>
                </a:lnTo>
                <a:lnTo>
                  <a:pt x="530416" y="89141"/>
                </a:lnTo>
                <a:lnTo>
                  <a:pt x="567134" y="120729"/>
                </a:lnTo>
                <a:lnTo>
                  <a:pt x="598644" y="157563"/>
                </a:lnTo>
                <a:lnTo>
                  <a:pt x="624291" y="198996"/>
                </a:lnTo>
                <a:lnTo>
                  <a:pt x="643421" y="244382"/>
                </a:lnTo>
                <a:lnTo>
                  <a:pt x="655379" y="293073"/>
                </a:lnTo>
                <a:lnTo>
                  <a:pt x="659510" y="344423"/>
                </a:lnTo>
                <a:lnTo>
                  <a:pt x="658464" y="370209"/>
                </a:lnTo>
                <a:lnTo>
                  <a:pt x="650337" y="420002"/>
                </a:lnTo>
                <a:lnTo>
                  <a:pt x="634712" y="466877"/>
                </a:lnTo>
                <a:lnTo>
                  <a:pt x="612241" y="510181"/>
                </a:lnTo>
                <a:lnTo>
                  <a:pt x="583581" y="549258"/>
                </a:lnTo>
                <a:lnTo>
                  <a:pt x="549385" y="583454"/>
                </a:lnTo>
                <a:lnTo>
                  <a:pt x="510308" y="612114"/>
                </a:lnTo>
                <a:lnTo>
                  <a:pt x="467004" y="634585"/>
                </a:lnTo>
                <a:lnTo>
                  <a:pt x="420129" y="650210"/>
                </a:lnTo>
                <a:lnTo>
                  <a:pt x="370336" y="658337"/>
                </a:lnTo>
                <a:lnTo>
                  <a:pt x="344550" y="659383"/>
                </a:lnTo>
                <a:lnTo>
                  <a:pt x="483645" y="659383"/>
                </a:lnTo>
                <a:lnTo>
                  <a:pt x="525800" y="637251"/>
                </a:lnTo>
                <a:lnTo>
                  <a:pt x="568555" y="605893"/>
                </a:lnTo>
                <a:lnTo>
                  <a:pt x="605977" y="568480"/>
                </a:lnTo>
                <a:lnTo>
                  <a:pt x="637348" y="525730"/>
                </a:lnTo>
                <a:lnTo>
                  <a:pt x="661947" y="478359"/>
                </a:lnTo>
                <a:lnTo>
                  <a:pt x="679056" y="427085"/>
                </a:lnTo>
                <a:lnTo>
                  <a:pt x="687955" y="372624"/>
                </a:lnTo>
                <a:lnTo>
                  <a:pt x="689101" y="344423"/>
                </a:lnTo>
                <a:lnTo>
                  <a:pt x="687955" y="316069"/>
                </a:lnTo>
                <a:lnTo>
                  <a:pt x="679056" y="261398"/>
                </a:lnTo>
                <a:lnTo>
                  <a:pt x="661947" y="210026"/>
                </a:lnTo>
                <a:lnTo>
                  <a:pt x="637348" y="162646"/>
                </a:lnTo>
                <a:lnTo>
                  <a:pt x="605977" y="119954"/>
                </a:lnTo>
                <a:lnTo>
                  <a:pt x="568555" y="82645"/>
                </a:lnTo>
                <a:lnTo>
                  <a:pt x="525800" y="51414"/>
                </a:lnTo>
                <a:lnTo>
                  <a:pt x="502648" y="38295"/>
                </a:lnTo>
                <a:lnTo>
                  <a:pt x="481077" y="28193"/>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6" name="object 36"/>
          <p:cNvSpPr/>
          <p:nvPr/>
        </p:nvSpPr>
        <p:spPr>
          <a:xfrm>
            <a:off x="2467451" y="2769318"/>
            <a:ext cx="266224" cy="2700338"/>
          </a:xfrm>
          <a:custGeom>
            <a:avLst/>
            <a:gdLst/>
            <a:ahLst/>
            <a:cxnLst/>
            <a:rect l="l" t="t" r="r" b="b"/>
            <a:pathLst>
              <a:path w="354964" h="3600450">
                <a:moveTo>
                  <a:pt x="0" y="0"/>
                </a:moveTo>
                <a:lnTo>
                  <a:pt x="0" y="3600069"/>
                </a:lnTo>
                <a:lnTo>
                  <a:pt x="354711" y="1799971"/>
                </a:lnTo>
                <a:lnTo>
                  <a:pt x="0" y="0"/>
                </a:lnTo>
                <a:close/>
              </a:path>
            </a:pathLst>
          </a:custGeom>
          <a:solidFill>
            <a:srgbClr val="85BB2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7" name="object 37"/>
          <p:cNvSpPr/>
          <p:nvPr/>
        </p:nvSpPr>
        <p:spPr>
          <a:xfrm>
            <a:off x="2467451" y="2769318"/>
            <a:ext cx="266224" cy="2700338"/>
          </a:xfrm>
          <a:custGeom>
            <a:avLst/>
            <a:gdLst/>
            <a:ahLst/>
            <a:cxnLst/>
            <a:rect l="l" t="t" r="r" b="b"/>
            <a:pathLst>
              <a:path w="354964" h="3600450">
                <a:moveTo>
                  <a:pt x="0" y="0"/>
                </a:moveTo>
                <a:lnTo>
                  <a:pt x="354711" y="1799971"/>
                </a:lnTo>
                <a:lnTo>
                  <a:pt x="0" y="3600069"/>
                </a:lnTo>
                <a:lnTo>
                  <a:pt x="0" y="0"/>
                </a:lnTo>
                <a:close/>
              </a:path>
            </a:pathLst>
          </a:custGeom>
          <a:ln w="9524">
            <a:solidFill>
              <a:srgbClr val="85BB24"/>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8" name="object 38"/>
          <p:cNvSpPr/>
          <p:nvPr/>
        </p:nvSpPr>
        <p:spPr>
          <a:xfrm>
            <a:off x="377228" y="2026787"/>
            <a:ext cx="2056924" cy="754380"/>
          </a:xfrm>
          <a:custGeom>
            <a:avLst/>
            <a:gdLst/>
            <a:ahLst/>
            <a:cxnLst/>
            <a:rect l="l" t="t" r="r" b="b"/>
            <a:pathLst>
              <a:path w="2742565" h="1005839">
                <a:moveTo>
                  <a:pt x="0" y="1005535"/>
                </a:moveTo>
                <a:lnTo>
                  <a:pt x="2742184" y="1005535"/>
                </a:lnTo>
                <a:lnTo>
                  <a:pt x="2742184" y="0"/>
                </a:lnTo>
                <a:lnTo>
                  <a:pt x="0" y="0"/>
                </a:lnTo>
                <a:lnTo>
                  <a:pt x="0" y="1005535"/>
                </a:lnTo>
                <a:close/>
              </a:path>
            </a:pathLst>
          </a:custGeom>
          <a:solidFill>
            <a:srgbClr val="61B5E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9" name="object 39"/>
          <p:cNvSpPr txBox="1"/>
          <p:nvPr/>
        </p:nvSpPr>
        <p:spPr>
          <a:xfrm>
            <a:off x="424586" y="2125549"/>
            <a:ext cx="1962150" cy="605294"/>
          </a:xfrm>
          <a:prstGeom prst="rect">
            <a:avLst/>
          </a:prstGeom>
        </p:spPr>
        <p:txBody>
          <a:bodyPr vert="horz" wrap="square" lIns="0" tIns="0" rIns="0" bIns="0" rtlCol="0">
            <a:spAutoFit/>
          </a:bodyPr>
          <a:lstStyle/>
          <a:p>
            <a:pPr algn="ctr">
              <a:lnSpc>
                <a:spcPct val="100000"/>
              </a:lnSpc>
            </a:pPr>
            <a:r>
              <a:rPr sz="1350" b="1" dirty="0">
                <a:solidFill>
                  <a:srgbClr val="FFFFFF"/>
                </a:solidFill>
                <a:latin typeface="標楷體" panose="03000509000000000000" pitchFamily="65" charset="-120"/>
                <a:ea typeface="標楷體" panose="03000509000000000000" pitchFamily="65" charset="-120"/>
                <a:cs typeface="微軟正黑體"/>
              </a:rPr>
              <a:t>規範客體</a:t>
            </a:r>
            <a:endParaRPr sz="1350">
              <a:latin typeface="標楷體" panose="03000509000000000000" pitchFamily="65" charset="-120"/>
              <a:ea typeface="標楷體" panose="03000509000000000000" pitchFamily="65" charset="-120"/>
              <a:cs typeface="微軟正黑體"/>
            </a:endParaRPr>
          </a:p>
          <a:p>
            <a:pPr marL="9525" marR="3810" algn="ctr">
              <a:lnSpc>
                <a:spcPts val="1080"/>
              </a:lnSpc>
              <a:spcBef>
                <a:spcPts val="945"/>
              </a:spcBef>
            </a:pPr>
            <a:r>
              <a:rPr sz="938" i="1" spc="-49" dirty="0">
                <a:solidFill>
                  <a:srgbClr val="FFFFFF"/>
                </a:solidFill>
                <a:latin typeface="標楷體" panose="03000509000000000000" pitchFamily="65" charset="-120"/>
                <a:ea typeface="標楷體" panose="03000509000000000000" pitchFamily="65" charset="-120"/>
                <a:cs typeface="微軟正黑體"/>
              </a:rPr>
              <a:t>「全部</a:t>
            </a:r>
            <a:r>
              <a:rPr sz="938" i="1" spc="-38" dirty="0">
                <a:solidFill>
                  <a:srgbClr val="FFFFFF"/>
                </a:solidFill>
                <a:latin typeface="標楷體" panose="03000509000000000000" pitchFamily="65" charset="-120"/>
                <a:ea typeface="標楷體" panose="03000509000000000000" pitchFamily="65" charset="-120"/>
                <a:cs typeface="微軟正黑體"/>
              </a:rPr>
              <a:t>或部分以自動化式蒐集、處理或</a:t>
            </a:r>
            <a:r>
              <a:rPr sz="938" i="1" spc="-11" dirty="0">
                <a:solidFill>
                  <a:srgbClr val="FFFFFF"/>
                </a:solidFill>
                <a:latin typeface="標楷體" panose="03000509000000000000" pitchFamily="65" charset="-120"/>
                <a:ea typeface="標楷體" panose="03000509000000000000" pitchFamily="65" charset="-120"/>
                <a:cs typeface="微軟正黑體"/>
              </a:rPr>
              <a:t> </a:t>
            </a:r>
            <a:r>
              <a:rPr sz="938" i="1" spc="-49" dirty="0">
                <a:solidFill>
                  <a:srgbClr val="FFFFFF"/>
                </a:solidFill>
                <a:latin typeface="標楷體" panose="03000509000000000000" pitchFamily="65" charset="-120"/>
                <a:ea typeface="標楷體" panose="03000509000000000000" pitchFamily="65" charset="-120"/>
                <a:cs typeface="微軟正黑體"/>
              </a:rPr>
              <a:t>利用的個人資料」</a:t>
            </a:r>
            <a:endParaRPr sz="938">
              <a:latin typeface="標楷體" panose="03000509000000000000" pitchFamily="65" charset="-120"/>
              <a:ea typeface="標楷體" panose="03000509000000000000" pitchFamily="65" charset="-120"/>
              <a:cs typeface="微軟正黑體"/>
            </a:endParaRPr>
          </a:p>
        </p:txBody>
      </p:sp>
      <p:sp>
        <p:nvSpPr>
          <p:cNvPr id="40" name="object 40"/>
          <p:cNvSpPr/>
          <p:nvPr/>
        </p:nvSpPr>
        <p:spPr>
          <a:xfrm>
            <a:off x="377228" y="2805323"/>
            <a:ext cx="2056924" cy="1350169"/>
          </a:xfrm>
          <a:custGeom>
            <a:avLst/>
            <a:gdLst/>
            <a:ahLst/>
            <a:cxnLst/>
            <a:rect l="l" t="t" r="r" b="b"/>
            <a:pathLst>
              <a:path w="2742565" h="1800225">
                <a:moveTo>
                  <a:pt x="0" y="1799970"/>
                </a:moveTo>
                <a:lnTo>
                  <a:pt x="2742184" y="1799970"/>
                </a:lnTo>
                <a:lnTo>
                  <a:pt x="2742184" y="0"/>
                </a:lnTo>
                <a:lnTo>
                  <a:pt x="0" y="0"/>
                </a:lnTo>
                <a:lnTo>
                  <a:pt x="0" y="1799970"/>
                </a:lnTo>
                <a:close/>
              </a:path>
            </a:pathLst>
          </a:custGeom>
          <a:solidFill>
            <a:srgbClr val="61B5E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1" name="object 41"/>
          <p:cNvSpPr txBox="1"/>
          <p:nvPr/>
        </p:nvSpPr>
        <p:spPr>
          <a:xfrm>
            <a:off x="424587" y="2859165"/>
            <a:ext cx="1962626" cy="1297343"/>
          </a:xfrm>
          <a:prstGeom prst="rect">
            <a:avLst/>
          </a:prstGeom>
        </p:spPr>
        <p:txBody>
          <a:bodyPr vert="horz" wrap="square" lIns="0" tIns="0" rIns="0" bIns="0" rtlCol="0">
            <a:spAutoFit/>
          </a:bodyPr>
          <a:lstStyle/>
          <a:p>
            <a:pPr algn="ctr">
              <a:lnSpc>
                <a:spcPct val="100000"/>
              </a:lnSpc>
            </a:pPr>
            <a:r>
              <a:rPr sz="1350" b="1" dirty="0">
                <a:solidFill>
                  <a:srgbClr val="FFFFFF"/>
                </a:solidFill>
                <a:latin typeface="標楷體" panose="03000509000000000000" pitchFamily="65" charset="-120"/>
                <a:ea typeface="標楷體" panose="03000509000000000000" pitchFamily="65" charset="-120"/>
                <a:cs typeface="微軟正黑體"/>
              </a:rPr>
              <a:t>適用主體</a:t>
            </a:r>
            <a:endParaRPr sz="1350">
              <a:latin typeface="標楷體" panose="03000509000000000000" pitchFamily="65" charset="-120"/>
              <a:ea typeface="標楷體" panose="03000509000000000000" pitchFamily="65" charset="-120"/>
              <a:cs typeface="微軟正黑體"/>
            </a:endParaRPr>
          </a:p>
          <a:p>
            <a:pPr marL="9525" marR="3810" algn="ctr">
              <a:lnSpc>
                <a:spcPct val="96600"/>
              </a:lnSpc>
              <a:spcBef>
                <a:spcPts val="911"/>
              </a:spcBef>
            </a:pPr>
            <a:r>
              <a:rPr sz="938" i="1" spc="-38" dirty="0">
                <a:solidFill>
                  <a:srgbClr val="FFFFFF"/>
                </a:solidFill>
                <a:latin typeface="標楷體" panose="03000509000000000000" pitchFamily="65" charset="-120"/>
                <a:ea typeface="標楷體" panose="03000509000000000000" pitchFamily="65" charset="-120"/>
                <a:cs typeface="微軟正黑體"/>
              </a:rPr>
              <a:t>如同指令既有的規定，歐盟通用資料保 護規則對於資料控制者（</a:t>
            </a:r>
            <a:r>
              <a:rPr sz="900" i="1" spc="-4" dirty="0">
                <a:solidFill>
                  <a:srgbClr val="FFFFFF"/>
                </a:solidFill>
                <a:latin typeface="標楷體" panose="03000509000000000000" pitchFamily="65" charset="-120"/>
                <a:ea typeface="標楷體" panose="03000509000000000000" pitchFamily="65" charset="-120"/>
                <a:cs typeface="Verdana"/>
              </a:rPr>
              <a:t>d</a:t>
            </a:r>
            <a:r>
              <a:rPr sz="900" i="1" spc="-8" dirty="0">
                <a:solidFill>
                  <a:srgbClr val="FFFFFF"/>
                </a:solidFill>
                <a:latin typeface="標楷體" panose="03000509000000000000" pitchFamily="65" charset="-120"/>
                <a:ea typeface="標楷體" panose="03000509000000000000" pitchFamily="65" charset="-120"/>
                <a:cs typeface="Verdana"/>
              </a:rPr>
              <a:t>a</a:t>
            </a:r>
            <a:r>
              <a:rPr sz="900" i="1" spc="-11" dirty="0">
                <a:solidFill>
                  <a:srgbClr val="FFFFFF"/>
                </a:solidFill>
                <a:latin typeface="標楷體" panose="03000509000000000000" pitchFamily="65" charset="-120"/>
                <a:ea typeface="標楷體" panose="03000509000000000000" pitchFamily="65" charset="-120"/>
                <a:cs typeface="Verdana"/>
              </a:rPr>
              <a:t>t</a:t>
            </a:r>
            <a:r>
              <a:rPr sz="900" i="1" spc="-8" dirty="0">
                <a:solidFill>
                  <a:srgbClr val="FFFFFF"/>
                </a:solidFill>
                <a:latin typeface="標楷體" panose="03000509000000000000" pitchFamily="65" charset="-120"/>
                <a:ea typeface="標楷體" panose="03000509000000000000" pitchFamily="65" charset="-120"/>
                <a:cs typeface="Verdana"/>
              </a:rPr>
              <a:t>a con</a:t>
            </a:r>
            <a:r>
              <a:rPr sz="900" i="1" spc="-11" dirty="0">
                <a:solidFill>
                  <a:srgbClr val="FFFFFF"/>
                </a:solidFill>
                <a:latin typeface="標楷體" panose="03000509000000000000" pitchFamily="65" charset="-120"/>
                <a:ea typeface="標楷體" panose="03000509000000000000" pitchFamily="65" charset="-120"/>
                <a:cs typeface="Verdana"/>
              </a:rPr>
              <a:t>t</a:t>
            </a:r>
            <a:r>
              <a:rPr sz="900" i="1" spc="-8" dirty="0">
                <a:solidFill>
                  <a:srgbClr val="FFFFFF"/>
                </a:solidFill>
                <a:latin typeface="標楷體" panose="03000509000000000000" pitchFamily="65" charset="-120"/>
                <a:ea typeface="標楷體" panose="03000509000000000000" pitchFamily="65" charset="-120"/>
                <a:cs typeface="Verdana"/>
              </a:rPr>
              <a:t>r</a:t>
            </a:r>
            <a:r>
              <a:rPr sz="900" i="1" spc="-4" dirty="0">
                <a:solidFill>
                  <a:srgbClr val="FFFFFF"/>
                </a:solidFill>
                <a:latin typeface="標楷體" panose="03000509000000000000" pitchFamily="65" charset="-120"/>
                <a:ea typeface="標楷體" panose="03000509000000000000" pitchFamily="65" charset="-120"/>
                <a:cs typeface="Verdana"/>
              </a:rPr>
              <a:t>o</a:t>
            </a:r>
            <a:r>
              <a:rPr sz="900" i="1" spc="-8" dirty="0">
                <a:solidFill>
                  <a:srgbClr val="FFFFFF"/>
                </a:solidFill>
                <a:latin typeface="標楷體" panose="03000509000000000000" pitchFamily="65" charset="-120"/>
                <a:ea typeface="標楷體" panose="03000509000000000000" pitchFamily="65" charset="-120"/>
                <a:cs typeface="Verdana"/>
              </a:rPr>
              <a:t>lle</a:t>
            </a:r>
            <a:r>
              <a:rPr sz="900" i="1" spc="-4" dirty="0">
                <a:solidFill>
                  <a:srgbClr val="FFFFFF"/>
                </a:solidFill>
                <a:latin typeface="標楷體" panose="03000509000000000000" pitchFamily="65" charset="-120"/>
                <a:ea typeface="標楷體" panose="03000509000000000000" pitchFamily="65" charset="-120"/>
                <a:cs typeface="Verdana"/>
              </a:rPr>
              <a:t>r</a:t>
            </a:r>
            <a:r>
              <a:rPr sz="938" i="1" spc="-49" dirty="0">
                <a:solidFill>
                  <a:srgbClr val="FFFFFF"/>
                </a:solidFill>
                <a:latin typeface="標楷體" panose="03000509000000000000" pitchFamily="65" charset="-120"/>
                <a:ea typeface="標楷體" panose="03000509000000000000" pitchFamily="65" charset="-120"/>
                <a:cs typeface="微軟正黑體"/>
              </a:rPr>
              <a:t>）及處理者（</a:t>
            </a:r>
            <a:r>
              <a:rPr sz="900" i="1" spc="-4" dirty="0">
                <a:solidFill>
                  <a:srgbClr val="FFFFFF"/>
                </a:solidFill>
                <a:latin typeface="標楷體" panose="03000509000000000000" pitchFamily="65" charset="-120"/>
                <a:ea typeface="標楷體" panose="03000509000000000000" pitchFamily="65" charset="-120"/>
                <a:cs typeface="Verdana"/>
              </a:rPr>
              <a:t>p</a:t>
            </a:r>
            <a:r>
              <a:rPr sz="900" i="1" spc="-8" dirty="0">
                <a:solidFill>
                  <a:srgbClr val="FFFFFF"/>
                </a:solidFill>
                <a:latin typeface="標楷體" panose="03000509000000000000" pitchFamily="65" charset="-120"/>
                <a:ea typeface="標楷體" panose="03000509000000000000" pitchFamily="65" charset="-120"/>
                <a:cs typeface="Verdana"/>
              </a:rPr>
              <a:t>r</a:t>
            </a:r>
            <a:r>
              <a:rPr sz="900" i="1" spc="-4" dirty="0">
                <a:solidFill>
                  <a:srgbClr val="FFFFFF"/>
                </a:solidFill>
                <a:latin typeface="標楷體" panose="03000509000000000000" pitchFamily="65" charset="-120"/>
                <a:ea typeface="標楷體" panose="03000509000000000000" pitchFamily="65" charset="-120"/>
                <a:cs typeface="Verdana"/>
              </a:rPr>
              <a:t>o</a:t>
            </a:r>
            <a:r>
              <a:rPr sz="900" i="1" spc="-8" dirty="0">
                <a:solidFill>
                  <a:srgbClr val="FFFFFF"/>
                </a:solidFill>
                <a:latin typeface="標楷體" panose="03000509000000000000" pitchFamily="65" charset="-120"/>
                <a:ea typeface="標楷體" panose="03000509000000000000" pitchFamily="65" charset="-120"/>
                <a:cs typeface="Verdana"/>
              </a:rPr>
              <a:t>cesso</a:t>
            </a:r>
            <a:r>
              <a:rPr sz="900" i="1" spc="-4" dirty="0">
                <a:solidFill>
                  <a:srgbClr val="FFFFFF"/>
                </a:solidFill>
                <a:latin typeface="標楷體" panose="03000509000000000000" pitchFamily="65" charset="-120"/>
                <a:ea typeface="標楷體" panose="03000509000000000000" pitchFamily="65" charset="-120"/>
                <a:cs typeface="Verdana"/>
              </a:rPr>
              <a:t>r</a:t>
            </a:r>
            <a:r>
              <a:rPr sz="938" i="1" spc="-45" dirty="0">
                <a:solidFill>
                  <a:srgbClr val="FFFFFF"/>
                </a:solidFill>
                <a:latin typeface="標楷體" panose="03000509000000000000" pitchFamily="65" charset="-120"/>
                <a:ea typeface="標楷體" panose="03000509000000000000" pitchFamily="65" charset="-120"/>
                <a:cs typeface="微軟正黑體"/>
              </a:rPr>
              <a:t>） 的定義，均包括「自然人、法人，公務 </a:t>
            </a:r>
            <a:r>
              <a:rPr sz="938" i="1" spc="-38" dirty="0">
                <a:solidFill>
                  <a:srgbClr val="FFFFFF"/>
                </a:solidFill>
                <a:latin typeface="標楷體" panose="03000509000000000000" pitchFamily="65" charset="-120"/>
                <a:ea typeface="標楷體" panose="03000509000000000000" pitchFamily="65" charset="-120"/>
                <a:cs typeface="微軟正黑體"/>
              </a:rPr>
              <a:t>機關，機構或其他組織（</a:t>
            </a:r>
            <a:r>
              <a:rPr sz="900" b="1" i="1" spc="-11" dirty="0">
                <a:solidFill>
                  <a:srgbClr val="FFFFFF"/>
                </a:solidFill>
                <a:latin typeface="標楷體" panose="03000509000000000000" pitchFamily="65" charset="-120"/>
                <a:ea typeface="標楷體" panose="03000509000000000000" pitchFamily="65" charset="-120"/>
                <a:cs typeface="Verdana"/>
              </a:rPr>
              <a:t>na</a:t>
            </a:r>
            <a:r>
              <a:rPr sz="900" b="1" i="1" spc="-8" dirty="0">
                <a:solidFill>
                  <a:srgbClr val="FFFFFF"/>
                </a:solidFill>
                <a:latin typeface="標楷體" panose="03000509000000000000" pitchFamily="65" charset="-120"/>
                <a:ea typeface="標楷體" panose="03000509000000000000" pitchFamily="65" charset="-120"/>
                <a:cs typeface="Verdana"/>
              </a:rPr>
              <a:t>t</a:t>
            </a:r>
            <a:r>
              <a:rPr sz="900" b="1" i="1" spc="-4" dirty="0">
                <a:solidFill>
                  <a:srgbClr val="FFFFFF"/>
                </a:solidFill>
                <a:latin typeface="標楷體" panose="03000509000000000000" pitchFamily="65" charset="-120"/>
                <a:ea typeface="標楷體" panose="03000509000000000000" pitchFamily="65" charset="-120"/>
                <a:cs typeface="Verdana"/>
              </a:rPr>
              <a:t>ur</a:t>
            </a:r>
            <a:r>
              <a:rPr sz="900" b="1" i="1" dirty="0">
                <a:solidFill>
                  <a:srgbClr val="FFFFFF"/>
                </a:solidFill>
                <a:latin typeface="標楷體" panose="03000509000000000000" pitchFamily="65" charset="-120"/>
                <a:ea typeface="標楷體" panose="03000509000000000000" pitchFamily="65" charset="-120"/>
                <a:cs typeface="Verdana"/>
              </a:rPr>
              <a:t>a</a:t>
            </a:r>
            <a:r>
              <a:rPr sz="900" b="1" i="1" spc="-4" dirty="0">
                <a:solidFill>
                  <a:srgbClr val="FFFFFF"/>
                </a:solidFill>
                <a:latin typeface="標楷體" panose="03000509000000000000" pitchFamily="65" charset="-120"/>
                <a:ea typeface="標楷體" panose="03000509000000000000" pitchFamily="65" charset="-120"/>
                <a:cs typeface="Verdana"/>
              </a:rPr>
              <a:t>l </a:t>
            </a:r>
            <a:r>
              <a:rPr sz="900" b="1" i="1" spc="-8" dirty="0">
                <a:solidFill>
                  <a:srgbClr val="FFFFFF"/>
                </a:solidFill>
                <a:latin typeface="標楷體" panose="03000509000000000000" pitchFamily="65" charset="-120"/>
                <a:ea typeface="標楷體" panose="03000509000000000000" pitchFamily="65" charset="-120"/>
                <a:cs typeface="Verdana"/>
              </a:rPr>
              <a:t>o</a:t>
            </a:r>
            <a:r>
              <a:rPr sz="900" b="1" i="1" dirty="0">
                <a:solidFill>
                  <a:srgbClr val="FFFFFF"/>
                </a:solidFill>
                <a:latin typeface="標楷體" panose="03000509000000000000" pitchFamily="65" charset="-120"/>
                <a:ea typeface="標楷體" panose="03000509000000000000" pitchFamily="65" charset="-120"/>
                <a:cs typeface="Verdana"/>
              </a:rPr>
              <a:t>r </a:t>
            </a:r>
            <a:r>
              <a:rPr sz="900" b="1" i="1" spc="-4" dirty="0">
                <a:solidFill>
                  <a:srgbClr val="FFFFFF"/>
                </a:solidFill>
                <a:latin typeface="標楷體" panose="03000509000000000000" pitchFamily="65" charset="-120"/>
                <a:ea typeface="標楷體" panose="03000509000000000000" pitchFamily="65" charset="-120"/>
                <a:cs typeface="Verdana"/>
              </a:rPr>
              <a:t>l</a:t>
            </a:r>
            <a:r>
              <a:rPr sz="900" b="1" i="1" spc="-15" dirty="0">
                <a:solidFill>
                  <a:srgbClr val="FFFFFF"/>
                </a:solidFill>
                <a:latin typeface="標楷體" panose="03000509000000000000" pitchFamily="65" charset="-120"/>
                <a:ea typeface="標楷體" panose="03000509000000000000" pitchFamily="65" charset="-120"/>
                <a:cs typeface="Verdana"/>
              </a:rPr>
              <a:t>e</a:t>
            </a:r>
            <a:r>
              <a:rPr sz="900" b="1" i="1" spc="-4" dirty="0">
                <a:solidFill>
                  <a:srgbClr val="FFFFFF"/>
                </a:solidFill>
                <a:latin typeface="標楷體" panose="03000509000000000000" pitchFamily="65" charset="-120"/>
                <a:ea typeface="標楷體" panose="03000509000000000000" pitchFamily="65" charset="-120"/>
                <a:cs typeface="Verdana"/>
              </a:rPr>
              <a:t>g</a:t>
            </a:r>
            <a:r>
              <a:rPr sz="900" b="1" i="1" dirty="0">
                <a:solidFill>
                  <a:srgbClr val="FFFFFF"/>
                </a:solidFill>
                <a:latin typeface="標楷體" panose="03000509000000000000" pitchFamily="65" charset="-120"/>
                <a:ea typeface="標楷體" panose="03000509000000000000" pitchFamily="65" charset="-120"/>
                <a:cs typeface="Verdana"/>
              </a:rPr>
              <a:t>a</a:t>
            </a:r>
            <a:r>
              <a:rPr sz="900" b="1" i="1" spc="-4" dirty="0">
                <a:solidFill>
                  <a:srgbClr val="FFFFFF"/>
                </a:solidFill>
                <a:latin typeface="標楷體" panose="03000509000000000000" pitchFamily="65" charset="-120"/>
                <a:ea typeface="標楷體" panose="03000509000000000000" pitchFamily="65" charset="-120"/>
                <a:cs typeface="Verdana"/>
              </a:rPr>
              <a:t>l</a:t>
            </a:r>
            <a:r>
              <a:rPr sz="900" b="1" i="1" spc="4" dirty="0">
                <a:solidFill>
                  <a:srgbClr val="FFFFFF"/>
                </a:solidFill>
                <a:latin typeface="標楷體" panose="03000509000000000000" pitchFamily="65" charset="-120"/>
                <a:ea typeface="標楷體" panose="03000509000000000000" pitchFamily="65" charset="-120"/>
                <a:cs typeface="Verdana"/>
              </a:rPr>
              <a:t> </a:t>
            </a:r>
            <a:r>
              <a:rPr sz="900" b="1" i="1" spc="-4" dirty="0">
                <a:solidFill>
                  <a:srgbClr val="FFFFFF"/>
                </a:solidFill>
                <a:latin typeface="標楷體" panose="03000509000000000000" pitchFamily="65" charset="-120"/>
                <a:ea typeface="標楷體" panose="03000509000000000000" pitchFamily="65" charset="-120"/>
                <a:cs typeface="Verdana"/>
              </a:rPr>
              <a:t>person</a:t>
            </a:r>
            <a:r>
              <a:rPr sz="900" b="1" i="1" dirty="0">
                <a:solidFill>
                  <a:srgbClr val="FFFFFF"/>
                </a:solidFill>
                <a:latin typeface="標楷體" panose="03000509000000000000" pitchFamily="65" charset="-120"/>
                <a:ea typeface="標楷體" panose="03000509000000000000" pitchFamily="65" charset="-120"/>
                <a:cs typeface="Verdana"/>
              </a:rPr>
              <a:t>,</a:t>
            </a:r>
            <a:r>
              <a:rPr sz="900" b="1" i="1" spc="4" dirty="0">
                <a:solidFill>
                  <a:srgbClr val="FFFFFF"/>
                </a:solidFill>
                <a:latin typeface="標楷體" panose="03000509000000000000" pitchFamily="65" charset="-120"/>
                <a:ea typeface="標楷體" panose="03000509000000000000" pitchFamily="65" charset="-120"/>
                <a:cs typeface="Verdana"/>
              </a:rPr>
              <a:t> </a:t>
            </a:r>
            <a:r>
              <a:rPr sz="900" b="1" i="1" spc="-4" dirty="0">
                <a:solidFill>
                  <a:srgbClr val="FFFFFF"/>
                </a:solidFill>
                <a:latin typeface="標楷體" panose="03000509000000000000" pitchFamily="65" charset="-120"/>
                <a:ea typeface="標楷體" panose="03000509000000000000" pitchFamily="65" charset="-120"/>
                <a:cs typeface="Verdana"/>
              </a:rPr>
              <a:t>publi</a:t>
            </a:r>
            <a:r>
              <a:rPr sz="900" b="1" i="1" dirty="0">
                <a:solidFill>
                  <a:srgbClr val="FFFFFF"/>
                </a:solidFill>
                <a:latin typeface="標楷體" panose="03000509000000000000" pitchFamily="65" charset="-120"/>
                <a:ea typeface="標楷體" panose="03000509000000000000" pitchFamily="65" charset="-120"/>
                <a:cs typeface="Verdana"/>
              </a:rPr>
              <a:t>c</a:t>
            </a:r>
            <a:r>
              <a:rPr sz="900" b="1" i="1" spc="-4" dirty="0">
                <a:solidFill>
                  <a:srgbClr val="FFFFFF"/>
                </a:solidFill>
                <a:latin typeface="標楷體" panose="03000509000000000000" pitchFamily="65" charset="-120"/>
                <a:ea typeface="標楷體" panose="03000509000000000000" pitchFamily="65" charset="-120"/>
                <a:cs typeface="Verdana"/>
              </a:rPr>
              <a:t> </a:t>
            </a:r>
            <a:r>
              <a:rPr sz="900" b="1" i="1" spc="-8" dirty="0">
                <a:solidFill>
                  <a:srgbClr val="FFFFFF"/>
                </a:solidFill>
                <a:latin typeface="標楷體" panose="03000509000000000000" pitchFamily="65" charset="-120"/>
                <a:ea typeface="標楷體" panose="03000509000000000000" pitchFamily="65" charset="-120"/>
                <a:cs typeface="Verdana"/>
              </a:rPr>
              <a:t>aut</a:t>
            </a:r>
            <a:r>
              <a:rPr sz="900" b="1" i="1" spc="-4" dirty="0">
                <a:solidFill>
                  <a:srgbClr val="FFFFFF"/>
                </a:solidFill>
                <a:latin typeface="標楷體" panose="03000509000000000000" pitchFamily="65" charset="-120"/>
                <a:ea typeface="標楷體" panose="03000509000000000000" pitchFamily="65" charset="-120"/>
                <a:cs typeface="Verdana"/>
              </a:rPr>
              <a:t>ho</a:t>
            </a:r>
            <a:r>
              <a:rPr sz="900" b="1" i="1" spc="4" dirty="0">
                <a:solidFill>
                  <a:srgbClr val="FFFFFF"/>
                </a:solidFill>
                <a:latin typeface="標楷體" panose="03000509000000000000" pitchFamily="65" charset="-120"/>
                <a:ea typeface="標楷體" panose="03000509000000000000" pitchFamily="65" charset="-120"/>
                <a:cs typeface="Verdana"/>
              </a:rPr>
              <a:t>r</a:t>
            </a:r>
            <a:r>
              <a:rPr sz="900" b="1" i="1" spc="-8" dirty="0">
                <a:solidFill>
                  <a:srgbClr val="FFFFFF"/>
                </a:solidFill>
                <a:latin typeface="標楷體" panose="03000509000000000000" pitchFamily="65" charset="-120"/>
                <a:ea typeface="標楷體" panose="03000509000000000000" pitchFamily="65" charset="-120"/>
                <a:cs typeface="Verdana"/>
              </a:rPr>
              <a:t>ity,</a:t>
            </a:r>
            <a:r>
              <a:rPr sz="900" b="1" i="1" spc="-4" dirty="0">
                <a:solidFill>
                  <a:srgbClr val="FFFFFF"/>
                </a:solidFill>
                <a:latin typeface="標楷體" panose="03000509000000000000" pitchFamily="65" charset="-120"/>
                <a:ea typeface="標楷體" panose="03000509000000000000" pitchFamily="65" charset="-120"/>
                <a:cs typeface="Verdana"/>
              </a:rPr>
              <a:t> </a:t>
            </a:r>
            <a:r>
              <a:rPr sz="900" b="1" i="1" dirty="0">
                <a:solidFill>
                  <a:srgbClr val="FFFFFF"/>
                </a:solidFill>
                <a:latin typeface="標楷體" panose="03000509000000000000" pitchFamily="65" charset="-120"/>
                <a:ea typeface="標楷體" panose="03000509000000000000" pitchFamily="65" charset="-120"/>
                <a:cs typeface="Verdana"/>
              </a:rPr>
              <a:t>ag</a:t>
            </a:r>
            <a:r>
              <a:rPr sz="900" b="1" i="1" spc="-4" dirty="0">
                <a:solidFill>
                  <a:srgbClr val="FFFFFF"/>
                </a:solidFill>
                <a:latin typeface="標楷體" panose="03000509000000000000" pitchFamily="65" charset="-120"/>
                <a:ea typeface="標楷體" panose="03000509000000000000" pitchFamily="65" charset="-120"/>
                <a:cs typeface="Verdana"/>
              </a:rPr>
              <a:t>enc</a:t>
            </a:r>
            <a:r>
              <a:rPr sz="900" b="1" i="1" dirty="0">
                <a:solidFill>
                  <a:srgbClr val="FFFFFF"/>
                </a:solidFill>
                <a:latin typeface="標楷體" panose="03000509000000000000" pitchFamily="65" charset="-120"/>
                <a:ea typeface="標楷體" panose="03000509000000000000" pitchFamily="65" charset="-120"/>
                <a:cs typeface="Verdana"/>
              </a:rPr>
              <a:t>y</a:t>
            </a:r>
            <a:r>
              <a:rPr sz="900" b="1" i="1" spc="-11" dirty="0">
                <a:solidFill>
                  <a:srgbClr val="FFFFFF"/>
                </a:solidFill>
                <a:latin typeface="標楷體" panose="03000509000000000000" pitchFamily="65" charset="-120"/>
                <a:ea typeface="標楷體" panose="03000509000000000000" pitchFamily="65" charset="-120"/>
                <a:cs typeface="Verdana"/>
              </a:rPr>
              <a:t> </a:t>
            </a:r>
            <a:r>
              <a:rPr sz="900" b="1" i="1" spc="-8" dirty="0">
                <a:solidFill>
                  <a:srgbClr val="FFFFFF"/>
                </a:solidFill>
                <a:latin typeface="標楷體" panose="03000509000000000000" pitchFamily="65" charset="-120"/>
                <a:ea typeface="標楷體" panose="03000509000000000000" pitchFamily="65" charset="-120"/>
                <a:cs typeface="Verdana"/>
              </a:rPr>
              <a:t>o</a:t>
            </a:r>
            <a:r>
              <a:rPr sz="900" b="1" i="1" dirty="0">
                <a:solidFill>
                  <a:srgbClr val="FFFFFF"/>
                </a:solidFill>
                <a:latin typeface="標楷體" panose="03000509000000000000" pitchFamily="65" charset="-120"/>
                <a:ea typeface="標楷體" panose="03000509000000000000" pitchFamily="65" charset="-120"/>
                <a:cs typeface="Verdana"/>
              </a:rPr>
              <a:t>r </a:t>
            </a:r>
            <a:r>
              <a:rPr sz="900" b="1" i="1" spc="-4" dirty="0">
                <a:solidFill>
                  <a:srgbClr val="FFFFFF"/>
                </a:solidFill>
                <a:latin typeface="標楷體" panose="03000509000000000000" pitchFamily="65" charset="-120"/>
                <a:ea typeface="標楷體" panose="03000509000000000000" pitchFamily="65" charset="-120"/>
                <a:cs typeface="Verdana"/>
              </a:rPr>
              <a:t>o</a:t>
            </a:r>
            <a:r>
              <a:rPr sz="900" b="1" i="1" spc="-8" dirty="0">
                <a:solidFill>
                  <a:srgbClr val="FFFFFF"/>
                </a:solidFill>
                <a:latin typeface="標楷體" panose="03000509000000000000" pitchFamily="65" charset="-120"/>
                <a:ea typeface="標楷體" panose="03000509000000000000" pitchFamily="65" charset="-120"/>
                <a:cs typeface="Verdana"/>
              </a:rPr>
              <a:t>t</a:t>
            </a:r>
            <a:r>
              <a:rPr sz="900" b="1" i="1" spc="-4" dirty="0">
                <a:solidFill>
                  <a:srgbClr val="FFFFFF"/>
                </a:solidFill>
                <a:latin typeface="標楷體" panose="03000509000000000000" pitchFamily="65" charset="-120"/>
                <a:ea typeface="標楷體" panose="03000509000000000000" pitchFamily="65" charset="-120"/>
                <a:cs typeface="Verdana"/>
              </a:rPr>
              <a:t>h</a:t>
            </a:r>
            <a:r>
              <a:rPr sz="900" b="1" i="1" spc="-8" dirty="0">
                <a:solidFill>
                  <a:srgbClr val="FFFFFF"/>
                </a:solidFill>
                <a:latin typeface="標楷體" panose="03000509000000000000" pitchFamily="65" charset="-120"/>
                <a:ea typeface="標楷體" panose="03000509000000000000" pitchFamily="65" charset="-120"/>
                <a:cs typeface="Verdana"/>
              </a:rPr>
              <a:t>e</a:t>
            </a:r>
            <a:r>
              <a:rPr sz="900" b="1" i="1" dirty="0">
                <a:solidFill>
                  <a:srgbClr val="FFFFFF"/>
                </a:solidFill>
                <a:latin typeface="標楷體" panose="03000509000000000000" pitchFamily="65" charset="-120"/>
                <a:ea typeface="標楷體" panose="03000509000000000000" pitchFamily="65" charset="-120"/>
                <a:cs typeface="Verdana"/>
              </a:rPr>
              <a:t>r</a:t>
            </a:r>
            <a:r>
              <a:rPr sz="900" b="1" i="1" spc="8" dirty="0">
                <a:solidFill>
                  <a:srgbClr val="FFFFFF"/>
                </a:solidFill>
                <a:latin typeface="標楷體" panose="03000509000000000000" pitchFamily="65" charset="-120"/>
                <a:ea typeface="標楷體" panose="03000509000000000000" pitchFamily="65" charset="-120"/>
                <a:cs typeface="Verdana"/>
              </a:rPr>
              <a:t> </a:t>
            </a:r>
            <a:r>
              <a:rPr sz="900" b="1" i="1" spc="-11" dirty="0">
                <a:solidFill>
                  <a:srgbClr val="FFFFFF"/>
                </a:solidFill>
                <a:latin typeface="標楷體" panose="03000509000000000000" pitchFamily="65" charset="-120"/>
                <a:ea typeface="標楷體" panose="03000509000000000000" pitchFamily="65" charset="-120"/>
                <a:cs typeface="Verdana"/>
              </a:rPr>
              <a:t>b</a:t>
            </a:r>
            <a:r>
              <a:rPr sz="900" b="1" i="1" spc="-4" dirty="0">
                <a:solidFill>
                  <a:srgbClr val="FFFFFF"/>
                </a:solidFill>
                <a:latin typeface="標楷體" panose="03000509000000000000" pitchFamily="65" charset="-120"/>
                <a:ea typeface="標楷體" panose="03000509000000000000" pitchFamily="65" charset="-120"/>
                <a:cs typeface="Verdana"/>
              </a:rPr>
              <a:t>od</a:t>
            </a:r>
            <a:r>
              <a:rPr sz="900" b="1" i="1" spc="4" dirty="0">
                <a:solidFill>
                  <a:srgbClr val="FFFFFF"/>
                </a:solidFill>
                <a:latin typeface="標楷體" panose="03000509000000000000" pitchFamily="65" charset="-120"/>
                <a:ea typeface="標楷體" panose="03000509000000000000" pitchFamily="65" charset="-120"/>
                <a:cs typeface="Verdana"/>
              </a:rPr>
              <a:t>y</a:t>
            </a:r>
            <a:r>
              <a:rPr sz="938" i="1" spc="-49" dirty="0">
                <a:solidFill>
                  <a:srgbClr val="FFFFFF"/>
                </a:solidFill>
                <a:latin typeface="標楷體" panose="03000509000000000000" pitchFamily="65" charset="-120"/>
                <a:ea typeface="標楷體" panose="03000509000000000000" pitchFamily="65" charset="-120"/>
                <a:cs typeface="微軟正黑體"/>
              </a:rPr>
              <a:t>）」</a:t>
            </a:r>
            <a:endParaRPr sz="938">
              <a:latin typeface="標楷體" panose="03000509000000000000" pitchFamily="65" charset="-120"/>
              <a:ea typeface="標楷體" panose="03000509000000000000" pitchFamily="65" charset="-120"/>
              <a:cs typeface="微軟正黑體"/>
            </a:endParaRPr>
          </a:p>
        </p:txBody>
      </p:sp>
      <p:sp>
        <p:nvSpPr>
          <p:cNvPr id="42" name="object 42"/>
          <p:cNvSpPr/>
          <p:nvPr/>
        </p:nvSpPr>
        <p:spPr>
          <a:xfrm>
            <a:off x="377228" y="4203060"/>
            <a:ext cx="2056924" cy="1890236"/>
          </a:xfrm>
          <a:custGeom>
            <a:avLst/>
            <a:gdLst/>
            <a:ahLst/>
            <a:cxnLst/>
            <a:rect l="l" t="t" r="r" b="b"/>
            <a:pathLst>
              <a:path w="2742565" h="2520315">
                <a:moveTo>
                  <a:pt x="0" y="2520061"/>
                </a:moveTo>
                <a:lnTo>
                  <a:pt x="2742184" y="2520061"/>
                </a:lnTo>
                <a:lnTo>
                  <a:pt x="2742184" y="0"/>
                </a:lnTo>
                <a:lnTo>
                  <a:pt x="0" y="0"/>
                </a:lnTo>
                <a:lnTo>
                  <a:pt x="0" y="2520061"/>
                </a:lnTo>
                <a:close/>
              </a:path>
            </a:pathLst>
          </a:custGeom>
          <a:solidFill>
            <a:srgbClr val="61B5E4"/>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3" name="object 43"/>
          <p:cNvSpPr txBox="1"/>
          <p:nvPr/>
        </p:nvSpPr>
        <p:spPr>
          <a:xfrm>
            <a:off x="394868" y="4252965"/>
            <a:ext cx="1985010" cy="1592744"/>
          </a:xfrm>
          <a:prstGeom prst="rect">
            <a:avLst/>
          </a:prstGeom>
        </p:spPr>
        <p:txBody>
          <a:bodyPr vert="horz" wrap="square" lIns="0" tIns="0" rIns="0" bIns="0" rtlCol="0">
            <a:spAutoFit/>
          </a:bodyPr>
          <a:lstStyle/>
          <a:p>
            <a:pPr marL="496253"/>
            <a:r>
              <a:rPr sz="1350" b="1" spc="-4" dirty="0">
                <a:solidFill>
                  <a:srgbClr val="FFFFFF"/>
                </a:solidFill>
                <a:latin typeface="標楷體" panose="03000509000000000000" pitchFamily="65" charset="-120"/>
                <a:ea typeface="標楷體" panose="03000509000000000000" pitchFamily="65" charset="-120"/>
                <a:cs typeface="微軟正黑體"/>
              </a:rPr>
              <a:t>適用地域範圍</a:t>
            </a:r>
            <a:endParaRPr sz="1350">
              <a:latin typeface="標楷體" panose="03000509000000000000" pitchFamily="65" charset="-120"/>
              <a:ea typeface="標楷體" panose="03000509000000000000" pitchFamily="65" charset="-120"/>
              <a:cs typeface="微軟正黑體"/>
            </a:endParaRPr>
          </a:p>
          <a:p>
            <a:pPr marL="146209" marR="3810" indent="-137160" algn="just">
              <a:lnSpc>
                <a:spcPts val="1080"/>
              </a:lnSpc>
              <a:spcBef>
                <a:spcPts val="945"/>
              </a:spcBef>
            </a:pPr>
            <a:r>
              <a:rPr sz="900" i="1" spc="-4" dirty="0">
                <a:solidFill>
                  <a:srgbClr val="FFFFFF"/>
                </a:solidFill>
                <a:latin typeface="標楷體" panose="03000509000000000000" pitchFamily="65" charset="-120"/>
                <a:ea typeface="標楷體" panose="03000509000000000000" pitchFamily="65" charset="-120"/>
                <a:cs typeface="Verdana"/>
              </a:rPr>
              <a:t>1.</a:t>
            </a:r>
            <a:r>
              <a:rPr sz="900" i="1" spc="-143" dirty="0">
                <a:solidFill>
                  <a:srgbClr val="FFFFFF"/>
                </a:solidFill>
                <a:latin typeface="標楷體" panose="03000509000000000000" pitchFamily="65" charset="-120"/>
                <a:ea typeface="標楷體" panose="03000509000000000000" pitchFamily="65" charset="-120"/>
                <a:cs typeface="Verdana"/>
              </a:rPr>
              <a:t> </a:t>
            </a:r>
            <a:r>
              <a:rPr sz="938" i="1" spc="-45" dirty="0">
                <a:solidFill>
                  <a:srgbClr val="FFFFFF"/>
                </a:solidFill>
                <a:latin typeface="標楷體" panose="03000509000000000000" pitchFamily="65" charset="-120"/>
                <a:ea typeface="標楷體" panose="03000509000000000000" pitchFamily="65" charset="-120"/>
                <a:cs typeface="微軟正黑體"/>
              </a:rPr>
              <a:t>設立于歐盟境內之資料控制者或受託 </a:t>
            </a:r>
            <a:r>
              <a:rPr sz="938" i="1" spc="-38" dirty="0">
                <a:solidFill>
                  <a:srgbClr val="FFFFFF"/>
                </a:solidFill>
                <a:latin typeface="標楷體" panose="03000509000000000000" pitchFamily="65" charset="-120"/>
                <a:ea typeface="標楷體" panose="03000509000000000000" pitchFamily="65" charset="-120"/>
                <a:cs typeface="微軟正黑體"/>
              </a:rPr>
              <a:t>者所為之隱私資料處理活動；不論該</a:t>
            </a:r>
            <a:r>
              <a:rPr sz="938" i="1" spc="-11" dirty="0">
                <a:solidFill>
                  <a:srgbClr val="FFFFFF"/>
                </a:solidFill>
                <a:latin typeface="標楷體" panose="03000509000000000000" pitchFamily="65" charset="-120"/>
                <a:ea typeface="標楷體" panose="03000509000000000000" pitchFamily="65" charset="-120"/>
                <a:cs typeface="微軟正黑體"/>
              </a:rPr>
              <a:t> </a:t>
            </a:r>
            <a:r>
              <a:rPr sz="938" i="1" spc="-49" dirty="0">
                <a:solidFill>
                  <a:srgbClr val="FFFFFF"/>
                </a:solidFill>
                <a:latin typeface="標楷體" panose="03000509000000000000" pitchFamily="65" charset="-120"/>
                <a:ea typeface="標楷體" panose="03000509000000000000" pitchFamily="65" charset="-120"/>
                <a:cs typeface="微軟正黑體"/>
              </a:rPr>
              <a:t>資料處理活動是否發生于歐盟境內。</a:t>
            </a:r>
            <a:endParaRPr sz="938">
              <a:latin typeface="標楷體" panose="03000509000000000000" pitchFamily="65" charset="-120"/>
              <a:ea typeface="標楷體" panose="03000509000000000000" pitchFamily="65" charset="-120"/>
              <a:cs typeface="微軟正黑體"/>
            </a:endParaRPr>
          </a:p>
          <a:p>
            <a:pPr marL="146209" marR="3810" indent="-137160" algn="just">
              <a:lnSpc>
                <a:spcPts val="1080"/>
              </a:lnSpc>
            </a:pPr>
            <a:r>
              <a:rPr sz="900" i="1" spc="-4" dirty="0">
                <a:solidFill>
                  <a:srgbClr val="FFFFFF"/>
                </a:solidFill>
                <a:latin typeface="標楷體" panose="03000509000000000000" pitchFamily="65" charset="-120"/>
                <a:ea typeface="標楷體" panose="03000509000000000000" pitchFamily="65" charset="-120"/>
                <a:cs typeface="Verdana"/>
              </a:rPr>
              <a:t>2.</a:t>
            </a:r>
            <a:r>
              <a:rPr sz="900" i="1" spc="-143" dirty="0">
                <a:solidFill>
                  <a:srgbClr val="FFFFFF"/>
                </a:solidFill>
                <a:latin typeface="標楷體" panose="03000509000000000000" pitchFamily="65" charset="-120"/>
                <a:ea typeface="標楷體" panose="03000509000000000000" pitchFamily="65" charset="-120"/>
                <a:cs typeface="Verdana"/>
              </a:rPr>
              <a:t> </a:t>
            </a:r>
            <a:r>
              <a:rPr sz="938" i="1" spc="-38" dirty="0">
                <a:solidFill>
                  <a:srgbClr val="FFFFFF"/>
                </a:solidFill>
                <a:latin typeface="標楷體" panose="03000509000000000000" pitchFamily="65" charset="-120"/>
                <a:ea typeface="標楷體" panose="03000509000000000000" pitchFamily="65" charset="-120"/>
                <a:cs typeface="微軟正黑體"/>
              </a:rPr>
              <a:t>非設立于歐盟境內之資料控制者或受 託者，對於歐盟境內之資料當事人為 以下行為而蒐集、處理或利用個人資 料之情形：</a:t>
            </a:r>
            <a:endParaRPr sz="938">
              <a:latin typeface="標楷體" panose="03000509000000000000" pitchFamily="65" charset="-120"/>
              <a:ea typeface="標楷體" panose="03000509000000000000" pitchFamily="65" charset="-120"/>
              <a:cs typeface="微軟正黑體"/>
            </a:endParaRPr>
          </a:p>
          <a:p>
            <a:pPr marL="317659" marR="60960" indent="-171450">
              <a:lnSpc>
                <a:spcPts val="1080"/>
              </a:lnSpc>
            </a:pPr>
            <a:r>
              <a:rPr sz="900" spc="-11" dirty="0">
                <a:solidFill>
                  <a:srgbClr val="FFFFFF"/>
                </a:solidFill>
                <a:latin typeface="標楷體" panose="03000509000000000000" pitchFamily="65" charset="-120"/>
                <a:ea typeface="標楷體" panose="03000509000000000000" pitchFamily="65" charset="-120"/>
                <a:cs typeface="Verdana"/>
              </a:rPr>
              <a:t>a</a:t>
            </a:r>
            <a:r>
              <a:rPr sz="900" spc="-8" dirty="0">
                <a:solidFill>
                  <a:srgbClr val="FFFFFF"/>
                </a:solidFill>
                <a:latin typeface="標楷體" panose="03000509000000000000" pitchFamily="65" charset="-120"/>
                <a:ea typeface="標楷體" panose="03000509000000000000" pitchFamily="65" charset="-120"/>
                <a:cs typeface="Verdana"/>
              </a:rPr>
              <a:t>)</a:t>
            </a:r>
            <a:r>
              <a:rPr sz="900" spc="83" dirty="0">
                <a:solidFill>
                  <a:srgbClr val="FFFFFF"/>
                </a:solidFill>
                <a:latin typeface="標楷體" panose="03000509000000000000" pitchFamily="65" charset="-120"/>
                <a:ea typeface="標楷體" panose="03000509000000000000" pitchFamily="65" charset="-120"/>
                <a:cs typeface="Verdana"/>
              </a:rPr>
              <a:t> </a:t>
            </a:r>
            <a:r>
              <a:rPr sz="900" dirty="0">
                <a:solidFill>
                  <a:srgbClr val="FFFFFF"/>
                </a:solidFill>
                <a:latin typeface="標楷體" panose="03000509000000000000" pitchFamily="65" charset="-120"/>
                <a:ea typeface="標楷體" panose="03000509000000000000" pitchFamily="65" charset="-120"/>
                <a:cs typeface="微軟正黑體"/>
              </a:rPr>
              <a:t>提供商品或服務；無論資料當事 人是否需付款</a:t>
            </a:r>
            <a:endParaRPr sz="900">
              <a:latin typeface="標楷體" panose="03000509000000000000" pitchFamily="65" charset="-120"/>
              <a:ea typeface="標楷體" panose="03000509000000000000" pitchFamily="65" charset="-120"/>
              <a:cs typeface="微軟正黑體"/>
            </a:endParaRPr>
          </a:p>
        </p:txBody>
      </p:sp>
      <p:sp>
        <p:nvSpPr>
          <p:cNvPr id="44" name="object 44"/>
          <p:cNvSpPr txBox="1"/>
          <p:nvPr/>
        </p:nvSpPr>
        <p:spPr>
          <a:xfrm>
            <a:off x="532028" y="5795937"/>
            <a:ext cx="1977390" cy="138499"/>
          </a:xfrm>
          <a:prstGeom prst="rect">
            <a:avLst/>
          </a:prstGeom>
        </p:spPr>
        <p:txBody>
          <a:bodyPr vert="horz" wrap="square" lIns="0" tIns="0" rIns="0" bIns="0" rtlCol="0">
            <a:spAutoFit/>
          </a:bodyPr>
          <a:lstStyle/>
          <a:p>
            <a:pPr marL="9525"/>
            <a:r>
              <a:rPr sz="900" spc="-4" dirty="0">
                <a:solidFill>
                  <a:srgbClr val="FFFFFF"/>
                </a:solidFill>
                <a:latin typeface="標楷體" panose="03000509000000000000" pitchFamily="65" charset="-120"/>
                <a:ea typeface="標楷體" panose="03000509000000000000" pitchFamily="65" charset="-120"/>
                <a:cs typeface="Verdana"/>
              </a:rPr>
              <a:t>b</a:t>
            </a:r>
            <a:r>
              <a:rPr sz="900" dirty="0">
                <a:solidFill>
                  <a:srgbClr val="FFFFFF"/>
                </a:solidFill>
                <a:latin typeface="標楷體" panose="03000509000000000000" pitchFamily="65" charset="-120"/>
                <a:ea typeface="標楷體" panose="03000509000000000000" pitchFamily="65" charset="-120"/>
                <a:cs typeface="Verdana"/>
              </a:rPr>
              <a:t>)</a:t>
            </a:r>
            <a:r>
              <a:rPr sz="900" spc="64" dirty="0">
                <a:solidFill>
                  <a:srgbClr val="FFFFFF"/>
                </a:solidFill>
                <a:latin typeface="標楷體" panose="03000509000000000000" pitchFamily="65" charset="-120"/>
                <a:ea typeface="標楷體" panose="03000509000000000000" pitchFamily="65" charset="-120"/>
                <a:cs typeface="Verdana"/>
              </a:rPr>
              <a:t> </a:t>
            </a:r>
            <a:r>
              <a:rPr sz="900" dirty="0">
                <a:solidFill>
                  <a:srgbClr val="FFFFFF"/>
                </a:solidFill>
                <a:latin typeface="標楷體" panose="03000509000000000000" pitchFamily="65" charset="-120"/>
                <a:ea typeface="標楷體" panose="03000509000000000000" pitchFamily="65" charset="-120"/>
                <a:cs typeface="微軟正黑體"/>
              </a:rPr>
              <a:t>在歐盟境內的行為（</a:t>
            </a:r>
            <a:r>
              <a:rPr sz="900" b="1" spc="-4" dirty="0">
                <a:solidFill>
                  <a:srgbClr val="FFFFFF"/>
                </a:solidFill>
                <a:latin typeface="標楷體" panose="03000509000000000000" pitchFamily="65" charset="-120"/>
                <a:ea typeface="標楷體" panose="03000509000000000000" pitchFamily="65" charset="-120"/>
                <a:cs typeface="Verdana"/>
              </a:rPr>
              <a:t>be</a:t>
            </a:r>
            <a:r>
              <a:rPr sz="900" b="1" spc="-8" dirty="0">
                <a:solidFill>
                  <a:srgbClr val="FFFFFF"/>
                </a:solidFill>
                <a:latin typeface="標楷體" panose="03000509000000000000" pitchFamily="65" charset="-120"/>
                <a:ea typeface="標楷體" panose="03000509000000000000" pitchFamily="65" charset="-120"/>
                <a:cs typeface="Verdana"/>
              </a:rPr>
              <a:t>havio</a:t>
            </a:r>
            <a:r>
              <a:rPr sz="900" b="1" spc="-4" dirty="0">
                <a:solidFill>
                  <a:srgbClr val="FFFFFF"/>
                </a:solidFill>
                <a:latin typeface="標楷體" panose="03000509000000000000" pitchFamily="65" charset="-120"/>
                <a:ea typeface="標楷體" panose="03000509000000000000" pitchFamily="65" charset="-120"/>
                <a:cs typeface="Verdana"/>
              </a:rPr>
              <a:t>u</a:t>
            </a:r>
            <a:r>
              <a:rPr sz="900" b="1" dirty="0">
                <a:solidFill>
                  <a:srgbClr val="FFFFFF"/>
                </a:solidFill>
                <a:latin typeface="標楷體" panose="03000509000000000000" pitchFamily="65" charset="-120"/>
                <a:ea typeface="標楷體" panose="03000509000000000000" pitchFamily="65" charset="-120"/>
                <a:cs typeface="Verdana"/>
              </a:rPr>
              <a:t>r</a:t>
            </a:r>
            <a:r>
              <a:rPr sz="900" dirty="0">
                <a:solidFill>
                  <a:srgbClr val="FFFFFF"/>
                </a:solidFill>
                <a:latin typeface="標楷體" panose="03000509000000000000" pitchFamily="65" charset="-120"/>
                <a:ea typeface="標楷體" panose="03000509000000000000" pitchFamily="65" charset="-120"/>
                <a:cs typeface="微軟正黑體"/>
              </a:rPr>
              <a:t>）</a:t>
            </a:r>
            <a:endParaRPr sz="900">
              <a:latin typeface="標楷體" panose="03000509000000000000" pitchFamily="65" charset="-120"/>
              <a:ea typeface="標楷體" panose="03000509000000000000" pitchFamily="65" charset="-120"/>
              <a:cs typeface="微軟正黑體"/>
            </a:endParaRPr>
          </a:p>
        </p:txBody>
      </p:sp>
      <p:sp>
        <p:nvSpPr>
          <p:cNvPr id="45" name="object 45"/>
          <p:cNvSpPr txBox="1"/>
          <p:nvPr/>
        </p:nvSpPr>
        <p:spPr>
          <a:xfrm>
            <a:off x="703479" y="5933096"/>
            <a:ext cx="1213961" cy="138499"/>
          </a:xfrm>
          <a:prstGeom prst="rect">
            <a:avLst/>
          </a:prstGeom>
        </p:spPr>
        <p:txBody>
          <a:bodyPr vert="horz" wrap="square" lIns="0" tIns="0" rIns="0" bIns="0" rtlCol="0">
            <a:spAutoFit/>
          </a:bodyPr>
          <a:lstStyle/>
          <a:p>
            <a:pPr marL="9525"/>
            <a:r>
              <a:rPr sz="900" dirty="0">
                <a:solidFill>
                  <a:srgbClr val="FFFFFF"/>
                </a:solidFill>
                <a:latin typeface="標楷體" panose="03000509000000000000" pitchFamily="65" charset="-120"/>
                <a:ea typeface="標楷體" panose="03000509000000000000" pitchFamily="65" charset="-120"/>
                <a:cs typeface="微軟正黑體"/>
              </a:rPr>
              <a:t>進行監控（</a:t>
            </a:r>
            <a:r>
              <a:rPr sz="900" b="1" spc="-15" dirty="0">
                <a:solidFill>
                  <a:srgbClr val="FFFFFF"/>
                </a:solidFill>
                <a:latin typeface="標楷體" panose="03000509000000000000" pitchFamily="65" charset="-120"/>
                <a:ea typeface="標楷體" panose="03000509000000000000" pitchFamily="65" charset="-120"/>
                <a:cs typeface="Verdana"/>
              </a:rPr>
              <a:t>m</a:t>
            </a:r>
            <a:r>
              <a:rPr sz="900" b="1" spc="-4" dirty="0">
                <a:solidFill>
                  <a:srgbClr val="FFFFFF"/>
                </a:solidFill>
                <a:latin typeface="標楷體" panose="03000509000000000000" pitchFamily="65" charset="-120"/>
                <a:ea typeface="標楷體" panose="03000509000000000000" pitchFamily="65" charset="-120"/>
                <a:cs typeface="Verdana"/>
              </a:rPr>
              <a:t>oni</a:t>
            </a:r>
            <a:r>
              <a:rPr sz="900" b="1" spc="-8" dirty="0">
                <a:solidFill>
                  <a:srgbClr val="FFFFFF"/>
                </a:solidFill>
                <a:latin typeface="標楷體" panose="03000509000000000000" pitchFamily="65" charset="-120"/>
                <a:ea typeface="標楷體" panose="03000509000000000000" pitchFamily="65" charset="-120"/>
                <a:cs typeface="Verdana"/>
              </a:rPr>
              <a:t>to</a:t>
            </a:r>
            <a:r>
              <a:rPr sz="900" b="1" spc="4" dirty="0">
                <a:solidFill>
                  <a:srgbClr val="FFFFFF"/>
                </a:solidFill>
                <a:latin typeface="標楷體" panose="03000509000000000000" pitchFamily="65" charset="-120"/>
                <a:ea typeface="標楷體" panose="03000509000000000000" pitchFamily="65" charset="-120"/>
                <a:cs typeface="Verdana"/>
              </a:rPr>
              <a:t>r</a:t>
            </a:r>
            <a:r>
              <a:rPr sz="900" dirty="0">
                <a:solidFill>
                  <a:srgbClr val="FFFFFF"/>
                </a:solidFill>
                <a:latin typeface="標楷體" panose="03000509000000000000" pitchFamily="65" charset="-120"/>
                <a:ea typeface="標楷體" panose="03000509000000000000" pitchFamily="65" charset="-120"/>
                <a:cs typeface="微軟正黑體"/>
              </a:rPr>
              <a:t>）</a:t>
            </a:r>
            <a:endParaRPr sz="900">
              <a:latin typeface="標楷體" panose="03000509000000000000" pitchFamily="65" charset="-120"/>
              <a:ea typeface="標楷體" panose="03000509000000000000" pitchFamily="65" charset="-120"/>
              <a:cs typeface="微軟正黑體"/>
            </a:endParaRPr>
          </a:p>
        </p:txBody>
      </p:sp>
      <p:sp>
        <p:nvSpPr>
          <p:cNvPr id="47" name="投影片編號版面配置區 3"/>
          <p:cNvSpPr>
            <a:spLocks noGrp="1"/>
          </p:cNvSpPr>
          <p:nvPr>
            <p:ph type="sldNum" sz="quarter" idx="4294967295"/>
          </p:nvPr>
        </p:nvSpPr>
        <p:spPr>
          <a:xfrm>
            <a:off x="7013575" y="6597352"/>
            <a:ext cx="2133600" cy="215900"/>
          </a:xfrm>
          <a:prstGeom prst="rect">
            <a:avLst/>
          </a:prstGeom>
        </p:spPr>
        <p:txBody>
          <a:bodyPr/>
          <a:lstStyle/>
          <a:p>
            <a:pPr algn="r"/>
            <a:fld id="{1D79D9C9-1E4F-4E91-BD47-8FAAE515FF0F}" type="slidenum">
              <a:rPr lang="en-US" altLang="zh-TW" sz="1400" smtClean="0"/>
              <a:pPr algn="r"/>
              <a:t>82</a:t>
            </a:fld>
            <a:endParaRPr lang="en-US" altLang="zh-TW" sz="1400" dirty="0"/>
          </a:p>
        </p:txBody>
      </p:sp>
    </p:spTree>
    <p:extLst>
      <p:ext uri="{BB962C8B-B14F-4D97-AF65-F5344CB8AC3E}">
        <p14:creationId xmlns:p14="http://schemas.microsoft.com/office/powerpoint/2010/main" val="11169894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9740" y="37499"/>
            <a:ext cx="7202660" cy="87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sz="3500" dirty="0" err="1">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各國隱私法規發展趨勢</a:t>
            </a:r>
            <a:endParaRPr sz="3500"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object 3"/>
          <p:cNvSpPr/>
          <p:nvPr/>
        </p:nvSpPr>
        <p:spPr>
          <a:xfrm>
            <a:off x="4800124" y="2545747"/>
            <a:ext cx="2856071" cy="950595"/>
          </a:xfrm>
          <a:custGeom>
            <a:avLst/>
            <a:gdLst/>
            <a:ahLst/>
            <a:cxnLst/>
            <a:rect l="l" t="t" r="r" b="b"/>
            <a:pathLst>
              <a:path w="3808095" h="1267460">
                <a:moveTo>
                  <a:pt x="626819" y="1223010"/>
                </a:moveTo>
                <a:lnTo>
                  <a:pt x="559562" y="1223010"/>
                </a:lnTo>
                <a:lnTo>
                  <a:pt x="569849" y="1242060"/>
                </a:lnTo>
                <a:lnTo>
                  <a:pt x="581406" y="1244600"/>
                </a:lnTo>
                <a:lnTo>
                  <a:pt x="593598" y="1249680"/>
                </a:lnTo>
                <a:lnTo>
                  <a:pt x="610362" y="1253489"/>
                </a:lnTo>
                <a:lnTo>
                  <a:pt x="625729" y="1258570"/>
                </a:lnTo>
                <a:lnTo>
                  <a:pt x="640588" y="1267460"/>
                </a:lnTo>
                <a:lnTo>
                  <a:pt x="626819" y="1223010"/>
                </a:lnTo>
                <a:close/>
              </a:path>
              <a:path w="3808095" h="1267460">
                <a:moveTo>
                  <a:pt x="2691572" y="1084580"/>
                </a:moveTo>
                <a:lnTo>
                  <a:pt x="2571241" y="1084580"/>
                </a:lnTo>
                <a:lnTo>
                  <a:pt x="2532634" y="1179830"/>
                </a:lnTo>
                <a:lnTo>
                  <a:pt x="2483866" y="1195070"/>
                </a:lnTo>
                <a:lnTo>
                  <a:pt x="2490216" y="1230630"/>
                </a:lnTo>
                <a:lnTo>
                  <a:pt x="2474849" y="1253489"/>
                </a:lnTo>
                <a:lnTo>
                  <a:pt x="2478024" y="1258570"/>
                </a:lnTo>
                <a:lnTo>
                  <a:pt x="2505075" y="1230630"/>
                </a:lnTo>
                <a:lnTo>
                  <a:pt x="2576957" y="1230630"/>
                </a:lnTo>
                <a:lnTo>
                  <a:pt x="2691384" y="1087120"/>
                </a:lnTo>
                <a:lnTo>
                  <a:pt x="2691572" y="1084580"/>
                </a:lnTo>
                <a:close/>
              </a:path>
              <a:path w="3808095" h="1267460">
                <a:moveTo>
                  <a:pt x="2576957" y="1230630"/>
                </a:moveTo>
                <a:lnTo>
                  <a:pt x="2505075" y="1230630"/>
                </a:lnTo>
                <a:lnTo>
                  <a:pt x="2536570" y="1249680"/>
                </a:lnTo>
                <a:lnTo>
                  <a:pt x="2576957" y="1230630"/>
                </a:lnTo>
                <a:close/>
              </a:path>
              <a:path w="3808095" h="1267460">
                <a:moveTo>
                  <a:pt x="609430" y="1202689"/>
                </a:moveTo>
                <a:lnTo>
                  <a:pt x="465709" y="1202689"/>
                </a:lnTo>
                <a:lnTo>
                  <a:pt x="501141" y="1217930"/>
                </a:lnTo>
                <a:lnTo>
                  <a:pt x="515238" y="1234439"/>
                </a:lnTo>
                <a:lnTo>
                  <a:pt x="537083" y="1234439"/>
                </a:lnTo>
                <a:lnTo>
                  <a:pt x="559562" y="1223010"/>
                </a:lnTo>
                <a:lnTo>
                  <a:pt x="626819" y="1223010"/>
                </a:lnTo>
                <a:lnTo>
                  <a:pt x="624459" y="1215389"/>
                </a:lnTo>
                <a:lnTo>
                  <a:pt x="609430" y="1202689"/>
                </a:lnTo>
                <a:close/>
              </a:path>
              <a:path w="3808095" h="1267460">
                <a:moveTo>
                  <a:pt x="571591" y="1043939"/>
                </a:moveTo>
                <a:lnTo>
                  <a:pt x="402209" y="1043939"/>
                </a:lnTo>
                <a:lnTo>
                  <a:pt x="413131" y="1049020"/>
                </a:lnTo>
                <a:lnTo>
                  <a:pt x="436244" y="1056639"/>
                </a:lnTo>
                <a:lnTo>
                  <a:pt x="446532" y="1089660"/>
                </a:lnTo>
                <a:lnTo>
                  <a:pt x="427228" y="1096010"/>
                </a:lnTo>
                <a:lnTo>
                  <a:pt x="424688" y="1111250"/>
                </a:lnTo>
                <a:lnTo>
                  <a:pt x="425323" y="1132839"/>
                </a:lnTo>
                <a:lnTo>
                  <a:pt x="422020" y="1153160"/>
                </a:lnTo>
                <a:lnTo>
                  <a:pt x="391921" y="1178560"/>
                </a:lnTo>
                <a:lnTo>
                  <a:pt x="429767" y="1205230"/>
                </a:lnTo>
                <a:lnTo>
                  <a:pt x="465709" y="1202689"/>
                </a:lnTo>
                <a:lnTo>
                  <a:pt x="609430" y="1202689"/>
                </a:lnTo>
                <a:lnTo>
                  <a:pt x="606425" y="1200150"/>
                </a:lnTo>
                <a:lnTo>
                  <a:pt x="621918" y="1145539"/>
                </a:lnTo>
                <a:lnTo>
                  <a:pt x="655354" y="1145539"/>
                </a:lnTo>
                <a:lnTo>
                  <a:pt x="657225" y="1144270"/>
                </a:lnTo>
                <a:lnTo>
                  <a:pt x="641223" y="1139189"/>
                </a:lnTo>
                <a:lnTo>
                  <a:pt x="630936" y="1121410"/>
                </a:lnTo>
                <a:lnTo>
                  <a:pt x="620649" y="1107439"/>
                </a:lnTo>
                <a:lnTo>
                  <a:pt x="613452" y="1094739"/>
                </a:lnTo>
                <a:lnTo>
                  <a:pt x="581406" y="1094739"/>
                </a:lnTo>
                <a:lnTo>
                  <a:pt x="581406" y="1079500"/>
                </a:lnTo>
                <a:lnTo>
                  <a:pt x="570484" y="1065530"/>
                </a:lnTo>
                <a:lnTo>
                  <a:pt x="571591" y="1043939"/>
                </a:lnTo>
                <a:close/>
              </a:path>
              <a:path w="3808095" h="1267460">
                <a:moveTo>
                  <a:pt x="655354" y="1145539"/>
                </a:moveTo>
                <a:lnTo>
                  <a:pt x="621918" y="1145539"/>
                </a:lnTo>
                <a:lnTo>
                  <a:pt x="636651" y="1158239"/>
                </a:lnTo>
                <a:lnTo>
                  <a:pt x="655354" y="1145539"/>
                </a:lnTo>
                <a:close/>
              </a:path>
              <a:path w="3808095" h="1267460">
                <a:moveTo>
                  <a:pt x="2656713" y="908050"/>
                </a:moveTo>
                <a:lnTo>
                  <a:pt x="2648966" y="930910"/>
                </a:lnTo>
                <a:lnTo>
                  <a:pt x="2320670" y="930910"/>
                </a:lnTo>
                <a:lnTo>
                  <a:pt x="2365629" y="949960"/>
                </a:lnTo>
                <a:lnTo>
                  <a:pt x="2406777" y="1049020"/>
                </a:lnTo>
                <a:lnTo>
                  <a:pt x="2474849" y="1070610"/>
                </a:lnTo>
                <a:lnTo>
                  <a:pt x="2487676" y="1107439"/>
                </a:lnTo>
                <a:lnTo>
                  <a:pt x="2571241" y="1084580"/>
                </a:lnTo>
                <a:lnTo>
                  <a:pt x="2691572" y="1084580"/>
                </a:lnTo>
                <a:lnTo>
                  <a:pt x="2696464" y="1018539"/>
                </a:lnTo>
                <a:lnTo>
                  <a:pt x="2718308" y="971550"/>
                </a:lnTo>
                <a:lnTo>
                  <a:pt x="2711958" y="952500"/>
                </a:lnTo>
                <a:lnTo>
                  <a:pt x="2684271" y="942339"/>
                </a:lnTo>
                <a:lnTo>
                  <a:pt x="2715133" y="938530"/>
                </a:lnTo>
                <a:lnTo>
                  <a:pt x="2680462" y="909320"/>
                </a:lnTo>
                <a:lnTo>
                  <a:pt x="2656713" y="908050"/>
                </a:lnTo>
                <a:close/>
              </a:path>
              <a:path w="3808095" h="1267460">
                <a:moveTo>
                  <a:pt x="607694" y="1084580"/>
                </a:moveTo>
                <a:lnTo>
                  <a:pt x="593598" y="1090930"/>
                </a:lnTo>
                <a:lnTo>
                  <a:pt x="581406" y="1094739"/>
                </a:lnTo>
                <a:lnTo>
                  <a:pt x="613452" y="1094739"/>
                </a:lnTo>
                <a:lnTo>
                  <a:pt x="607694" y="1084580"/>
                </a:lnTo>
                <a:close/>
              </a:path>
              <a:path w="3808095" h="1267460">
                <a:moveTo>
                  <a:pt x="1565894" y="1045210"/>
                </a:moveTo>
                <a:lnTo>
                  <a:pt x="1453895" y="1045210"/>
                </a:lnTo>
                <a:lnTo>
                  <a:pt x="1501520" y="1076960"/>
                </a:lnTo>
                <a:lnTo>
                  <a:pt x="1539366" y="1060450"/>
                </a:lnTo>
                <a:lnTo>
                  <a:pt x="1565894" y="1045210"/>
                </a:lnTo>
                <a:close/>
              </a:path>
              <a:path w="3808095" h="1267460">
                <a:moveTo>
                  <a:pt x="1745727" y="1004570"/>
                </a:moveTo>
                <a:lnTo>
                  <a:pt x="1328674" y="1004570"/>
                </a:lnTo>
                <a:lnTo>
                  <a:pt x="1345311" y="1037589"/>
                </a:lnTo>
                <a:lnTo>
                  <a:pt x="1366519" y="1040130"/>
                </a:lnTo>
                <a:lnTo>
                  <a:pt x="1423035" y="1061720"/>
                </a:lnTo>
                <a:lnTo>
                  <a:pt x="1453895" y="1045210"/>
                </a:lnTo>
                <a:lnTo>
                  <a:pt x="1565894" y="1045210"/>
                </a:lnTo>
                <a:lnTo>
                  <a:pt x="1610106" y="1019810"/>
                </a:lnTo>
                <a:lnTo>
                  <a:pt x="1744830" y="1019810"/>
                </a:lnTo>
                <a:lnTo>
                  <a:pt x="1745727" y="1004570"/>
                </a:lnTo>
                <a:close/>
              </a:path>
              <a:path w="3808095" h="1267460">
                <a:moveTo>
                  <a:pt x="2231632" y="1021080"/>
                </a:moveTo>
                <a:lnTo>
                  <a:pt x="1917191" y="1021080"/>
                </a:lnTo>
                <a:lnTo>
                  <a:pt x="2010283" y="1060450"/>
                </a:lnTo>
                <a:lnTo>
                  <a:pt x="2115692" y="1033780"/>
                </a:lnTo>
                <a:lnTo>
                  <a:pt x="2224509" y="1033780"/>
                </a:lnTo>
                <a:lnTo>
                  <a:pt x="2231632" y="1021080"/>
                </a:lnTo>
                <a:close/>
              </a:path>
              <a:path w="3808095" h="1267460">
                <a:moveTo>
                  <a:pt x="2224509" y="1033780"/>
                </a:moveTo>
                <a:lnTo>
                  <a:pt x="2115692" y="1033780"/>
                </a:lnTo>
                <a:lnTo>
                  <a:pt x="2156206" y="1040130"/>
                </a:lnTo>
                <a:lnTo>
                  <a:pt x="2190241" y="1054100"/>
                </a:lnTo>
                <a:lnTo>
                  <a:pt x="2222373" y="1037589"/>
                </a:lnTo>
                <a:lnTo>
                  <a:pt x="2224509" y="1033780"/>
                </a:lnTo>
                <a:close/>
              </a:path>
              <a:path w="3808095" h="1267460">
                <a:moveTo>
                  <a:pt x="799845" y="966470"/>
                </a:moveTo>
                <a:lnTo>
                  <a:pt x="276860" y="966470"/>
                </a:lnTo>
                <a:lnTo>
                  <a:pt x="296163" y="969010"/>
                </a:lnTo>
                <a:lnTo>
                  <a:pt x="305815" y="998220"/>
                </a:lnTo>
                <a:lnTo>
                  <a:pt x="327025" y="1008380"/>
                </a:lnTo>
                <a:lnTo>
                  <a:pt x="353949" y="1038860"/>
                </a:lnTo>
                <a:lnTo>
                  <a:pt x="386714" y="1047750"/>
                </a:lnTo>
                <a:lnTo>
                  <a:pt x="402209" y="1043939"/>
                </a:lnTo>
                <a:lnTo>
                  <a:pt x="571591" y="1043939"/>
                </a:lnTo>
                <a:lnTo>
                  <a:pt x="573024" y="1016000"/>
                </a:lnTo>
                <a:lnTo>
                  <a:pt x="583311" y="1014730"/>
                </a:lnTo>
                <a:lnTo>
                  <a:pt x="597681" y="1014730"/>
                </a:lnTo>
                <a:lnTo>
                  <a:pt x="597535" y="1010920"/>
                </a:lnTo>
                <a:lnTo>
                  <a:pt x="607694" y="993139"/>
                </a:lnTo>
                <a:lnTo>
                  <a:pt x="616204" y="993139"/>
                </a:lnTo>
                <a:lnTo>
                  <a:pt x="623188" y="986789"/>
                </a:lnTo>
                <a:lnTo>
                  <a:pt x="832029" y="986789"/>
                </a:lnTo>
                <a:lnTo>
                  <a:pt x="827532" y="977900"/>
                </a:lnTo>
                <a:lnTo>
                  <a:pt x="800481" y="977900"/>
                </a:lnTo>
                <a:lnTo>
                  <a:pt x="799845" y="966470"/>
                </a:lnTo>
                <a:close/>
              </a:path>
              <a:path w="3808095" h="1267460">
                <a:moveTo>
                  <a:pt x="1744830" y="1019810"/>
                </a:moveTo>
                <a:lnTo>
                  <a:pt x="1610106" y="1019810"/>
                </a:lnTo>
                <a:lnTo>
                  <a:pt x="1743710" y="1038860"/>
                </a:lnTo>
                <a:lnTo>
                  <a:pt x="1744830" y="1019810"/>
                </a:lnTo>
                <a:close/>
              </a:path>
              <a:path w="3808095" h="1267460">
                <a:moveTo>
                  <a:pt x="597681" y="1014730"/>
                </a:moveTo>
                <a:lnTo>
                  <a:pt x="583311" y="1014730"/>
                </a:lnTo>
                <a:lnTo>
                  <a:pt x="589153" y="1028700"/>
                </a:lnTo>
                <a:lnTo>
                  <a:pt x="598169" y="1027430"/>
                </a:lnTo>
                <a:lnTo>
                  <a:pt x="597681" y="1014730"/>
                </a:lnTo>
                <a:close/>
              </a:path>
              <a:path w="3808095" h="1267460">
                <a:moveTo>
                  <a:pt x="2249328" y="971550"/>
                </a:moveTo>
                <a:lnTo>
                  <a:pt x="1777111" y="971550"/>
                </a:lnTo>
                <a:lnTo>
                  <a:pt x="1835531" y="994410"/>
                </a:lnTo>
                <a:lnTo>
                  <a:pt x="1858010" y="1026160"/>
                </a:lnTo>
                <a:lnTo>
                  <a:pt x="1917191" y="1021080"/>
                </a:lnTo>
                <a:lnTo>
                  <a:pt x="2231632" y="1021080"/>
                </a:lnTo>
                <a:lnTo>
                  <a:pt x="2255139" y="979170"/>
                </a:lnTo>
                <a:lnTo>
                  <a:pt x="2249328" y="971550"/>
                </a:lnTo>
                <a:close/>
              </a:path>
              <a:path w="3808095" h="1267460">
                <a:moveTo>
                  <a:pt x="836295" y="1004570"/>
                </a:moveTo>
                <a:lnTo>
                  <a:pt x="812673" y="1004570"/>
                </a:lnTo>
                <a:lnTo>
                  <a:pt x="831977" y="1014730"/>
                </a:lnTo>
                <a:lnTo>
                  <a:pt x="836295" y="1004570"/>
                </a:lnTo>
                <a:close/>
              </a:path>
              <a:path w="3808095" h="1267460">
                <a:moveTo>
                  <a:pt x="833956" y="990600"/>
                </a:moveTo>
                <a:lnTo>
                  <a:pt x="775462" y="990600"/>
                </a:lnTo>
                <a:lnTo>
                  <a:pt x="782574" y="1004570"/>
                </a:lnTo>
                <a:lnTo>
                  <a:pt x="797940" y="1013460"/>
                </a:lnTo>
                <a:lnTo>
                  <a:pt x="812673" y="1004570"/>
                </a:lnTo>
                <a:lnTo>
                  <a:pt x="836295" y="1004570"/>
                </a:lnTo>
                <a:lnTo>
                  <a:pt x="838454" y="999489"/>
                </a:lnTo>
                <a:lnTo>
                  <a:pt x="833956" y="990600"/>
                </a:lnTo>
                <a:close/>
              </a:path>
              <a:path w="3808095" h="1267460">
                <a:moveTo>
                  <a:pt x="3513709" y="628650"/>
                </a:moveTo>
                <a:lnTo>
                  <a:pt x="3211067" y="628650"/>
                </a:lnTo>
                <a:lnTo>
                  <a:pt x="3241293" y="629920"/>
                </a:lnTo>
                <a:lnTo>
                  <a:pt x="3225291" y="642620"/>
                </a:lnTo>
                <a:lnTo>
                  <a:pt x="3212465" y="688339"/>
                </a:lnTo>
                <a:lnTo>
                  <a:pt x="3174491" y="704850"/>
                </a:lnTo>
                <a:lnTo>
                  <a:pt x="3095498" y="784860"/>
                </a:lnTo>
                <a:lnTo>
                  <a:pt x="3061462" y="792480"/>
                </a:lnTo>
                <a:lnTo>
                  <a:pt x="3039617" y="830580"/>
                </a:lnTo>
                <a:lnTo>
                  <a:pt x="3036316" y="895350"/>
                </a:lnTo>
                <a:lnTo>
                  <a:pt x="3061462" y="1013460"/>
                </a:lnTo>
                <a:lnTo>
                  <a:pt x="3090926" y="981710"/>
                </a:lnTo>
                <a:lnTo>
                  <a:pt x="3099942" y="949960"/>
                </a:lnTo>
                <a:lnTo>
                  <a:pt x="3132074" y="942339"/>
                </a:lnTo>
                <a:lnTo>
                  <a:pt x="3128264" y="915670"/>
                </a:lnTo>
                <a:lnTo>
                  <a:pt x="3177032" y="895350"/>
                </a:lnTo>
                <a:lnTo>
                  <a:pt x="3168777" y="869950"/>
                </a:lnTo>
                <a:lnTo>
                  <a:pt x="3181604" y="842010"/>
                </a:lnTo>
                <a:lnTo>
                  <a:pt x="3202580" y="842010"/>
                </a:lnTo>
                <a:lnTo>
                  <a:pt x="3191891" y="816610"/>
                </a:lnTo>
                <a:lnTo>
                  <a:pt x="3202813" y="796289"/>
                </a:lnTo>
                <a:lnTo>
                  <a:pt x="3176396" y="783589"/>
                </a:lnTo>
                <a:lnTo>
                  <a:pt x="3209798" y="722630"/>
                </a:lnTo>
                <a:lnTo>
                  <a:pt x="3244074" y="722630"/>
                </a:lnTo>
                <a:lnTo>
                  <a:pt x="3267710" y="701039"/>
                </a:lnTo>
                <a:lnTo>
                  <a:pt x="3307600" y="701039"/>
                </a:lnTo>
                <a:lnTo>
                  <a:pt x="3312033" y="698500"/>
                </a:lnTo>
                <a:lnTo>
                  <a:pt x="3388164" y="698500"/>
                </a:lnTo>
                <a:lnTo>
                  <a:pt x="3432810" y="659130"/>
                </a:lnTo>
                <a:lnTo>
                  <a:pt x="3513709" y="628650"/>
                </a:lnTo>
                <a:close/>
              </a:path>
              <a:path w="3808095" h="1267460">
                <a:moveTo>
                  <a:pt x="1762492" y="982980"/>
                </a:moveTo>
                <a:lnTo>
                  <a:pt x="1261871" y="982980"/>
                </a:lnTo>
                <a:lnTo>
                  <a:pt x="1285620" y="1009650"/>
                </a:lnTo>
                <a:lnTo>
                  <a:pt x="1299083" y="1004570"/>
                </a:lnTo>
                <a:lnTo>
                  <a:pt x="1745727" y="1004570"/>
                </a:lnTo>
                <a:lnTo>
                  <a:pt x="1746250" y="995680"/>
                </a:lnTo>
                <a:lnTo>
                  <a:pt x="1762492" y="982980"/>
                </a:lnTo>
                <a:close/>
              </a:path>
              <a:path w="3808095" h="1267460">
                <a:moveTo>
                  <a:pt x="832029" y="986789"/>
                </a:moveTo>
                <a:lnTo>
                  <a:pt x="623188" y="986789"/>
                </a:lnTo>
                <a:lnTo>
                  <a:pt x="695833" y="990600"/>
                </a:lnTo>
                <a:lnTo>
                  <a:pt x="707389" y="1007110"/>
                </a:lnTo>
                <a:lnTo>
                  <a:pt x="728599" y="1004570"/>
                </a:lnTo>
                <a:lnTo>
                  <a:pt x="743331" y="991870"/>
                </a:lnTo>
                <a:lnTo>
                  <a:pt x="772794" y="991870"/>
                </a:lnTo>
                <a:lnTo>
                  <a:pt x="775462" y="990600"/>
                </a:lnTo>
                <a:lnTo>
                  <a:pt x="833956" y="990600"/>
                </a:lnTo>
                <a:lnTo>
                  <a:pt x="832029" y="986789"/>
                </a:lnTo>
                <a:close/>
              </a:path>
              <a:path w="3808095" h="1267460">
                <a:moveTo>
                  <a:pt x="772794" y="991870"/>
                </a:moveTo>
                <a:lnTo>
                  <a:pt x="743331" y="991870"/>
                </a:lnTo>
                <a:lnTo>
                  <a:pt x="756792" y="999489"/>
                </a:lnTo>
                <a:lnTo>
                  <a:pt x="772794" y="991870"/>
                </a:lnTo>
                <a:close/>
              </a:path>
              <a:path w="3808095" h="1267460">
                <a:moveTo>
                  <a:pt x="2613660" y="899160"/>
                </a:moveTo>
                <a:lnTo>
                  <a:pt x="1106296" y="899160"/>
                </a:lnTo>
                <a:lnTo>
                  <a:pt x="1148714" y="941070"/>
                </a:lnTo>
                <a:lnTo>
                  <a:pt x="1166749" y="944880"/>
                </a:lnTo>
                <a:lnTo>
                  <a:pt x="1229740" y="999489"/>
                </a:lnTo>
                <a:lnTo>
                  <a:pt x="1245742" y="990600"/>
                </a:lnTo>
                <a:lnTo>
                  <a:pt x="1261871" y="982980"/>
                </a:lnTo>
                <a:lnTo>
                  <a:pt x="1762492" y="982980"/>
                </a:lnTo>
                <a:lnTo>
                  <a:pt x="1777111" y="971550"/>
                </a:lnTo>
                <a:lnTo>
                  <a:pt x="2249328" y="971550"/>
                </a:lnTo>
                <a:lnTo>
                  <a:pt x="2239644" y="958850"/>
                </a:lnTo>
                <a:lnTo>
                  <a:pt x="2320670" y="930910"/>
                </a:lnTo>
                <a:lnTo>
                  <a:pt x="2648966" y="930910"/>
                </a:lnTo>
                <a:lnTo>
                  <a:pt x="2649254" y="929639"/>
                </a:lnTo>
                <a:lnTo>
                  <a:pt x="2627121" y="929639"/>
                </a:lnTo>
                <a:lnTo>
                  <a:pt x="2628317" y="924560"/>
                </a:lnTo>
                <a:lnTo>
                  <a:pt x="2613660" y="924560"/>
                </a:lnTo>
                <a:lnTo>
                  <a:pt x="2613660" y="899160"/>
                </a:lnTo>
                <a:close/>
              </a:path>
              <a:path w="3808095" h="1267460">
                <a:moveTo>
                  <a:pt x="616204" y="993139"/>
                </a:moveTo>
                <a:lnTo>
                  <a:pt x="607694" y="993139"/>
                </a:lnTo>
                <a:lnTo>
                  <a:pt x="614807" y="994410"/>
                </a:lnTo>
                <a:lnTo>
                  <a:pt x="616204" y="993139"/>
                </a:lnTo>
                <a:close/>
              </a:path>
              <a:path w="3808095" h="1267460">
                <a:moveTo>
                  <a:pt x="2611222" y="864870"/>
                </a:moveTo>
                <a:lnTo>
                  <a:pt x="141351" y="864870"/>
                </a:lnTo>
                <a:lnTo>
                  <a:pt x="154812" y="867410"/>
                </a:lnTo>
                <a:lnTo>
                  <a:pt x="168910" y="878839"/>
                </a:lnTo>
                <a:lnTo>
                  <a:pt x="188849" y="878839"/>
                </a:lnTo>
                <a:lnTo>
                  <a:pt x="208787" y="880110"/>
                </a:lnTo>
                <a:lnTo>
                  <a:pt x="228091" y="897889"/>
                </a:lnTo>
                <a:lnTo>
                  <a:pt x="242188" y="930910"/>
                </a:lnTo>
                <a:lnTo>
                  <a:pt x="249936" y="937260"/>
                </a:lnTo>
                <a:lnTo>
                  <a:pt x="256286" y="943610"/>
                </a:lnTo>
                <a:lnTo>
                  <a:pt x="258826" y="952500"/>
                </a:lnTo>
                <a:lnTo>
                  <a:pt x="232537" y="953770"/>
                </a:lnTo>
                <a:lnTo>
                  <a:pt x="242188" y="967739"/>
                </a:lnTo>
                <a:lnTo>
                  <a:pt x="247268" y="981710"/>
                </a:lnTo>
                <a:lnTo>
                  <a:pt x="276860" y="966470"/>
                </a:lnTo>
                <a:lnTo>
                  <a:pt x="799845" y="966470"/>
                </a:lnTo>
                <a:lnTo>
                  <a:pt x="799211" y="955039"/>
                </a:lnTo>
                <a:lnTo>
                  <a:pt x="815975" y="941070"/>
                </a:lnTo>
                <a:lnTo>
                  <a:pt x="792099" y="913130"/>
                </a:lnTo>
                <a:lnTo>
                  <a:pt x="797940" y="906780"/>
                </a:lnTo>
                <a:lnTo>
                  <a:pt x="875947" y="906780"/>
                </a:lnTo>
                <a:lnTo>
                  <a:pt x="886587" y="890270"/>
                </a:lnTo>
                <a:lnTo>
                  <a:pt x="936752" y="890270"/>
                </a:lnTo>
                <a:lnTo>
                  <a:pt x="947674" y="877570"/>
                </a:lnTo>
                <a:lnTo>
                  <a:pt x="979169" y="875030"/>
                </a:lnTo>
                <a:lnTo>
                  <a:pt x="2599668" y="875030"/>
                </a:lnTo>
                <a:lnTo>
                  <a:pt x="2611222" y="864870"/>
                </a:lnTo>
                <a:close/>
              </a:path>
              <a:path w="3808095" h="1267460">
                <a:moveTo>
                  <a:pt x="31496" y="872489"/>
                </a:moveTo>
                <a:lnTo>
                  <a:pt x="0" y="901700"/>
                </a:lnTo>
                <a:lnTo>
                  <a:pt x="84709" y="914400"/>
                </a:lnTo>
                <a:lnTo>
                  <a:pt x="87375" y="923289"/>
                </a:lnTo>
                <a:lnTo>
                  <a:pt x="92456" y="929639"/>
                </a:lnTo>
                <a:lnTo>
                  <a:pt x="100837" y="906780"/>
                </a:lnTo>
                <a:lnTo>
                  <a:pt x="106680" y="902970"/>
                </a:lnTo>
                <a:lnTo>
                  <a:pt x="108585" y="889000"/>
                </a:lnTo>
                <a:lnTo>
                  <a:pt x="109866" y="887730"/>
                </a:lnTo>
                <a:lnTo>
                  <a:pt x="35306" y="887730"/>
                </a:lnTo>
                <a:lnTo>
                  <a:pt x="21209" y="883920"/>
                </a:lnTo>
                <a:lnTo>
                  <a:pt x="31496" y="872489"/>
                </a:lnTo>
                <a:close/>
              </a:path>
              <a:path w="3808095" h="1267460">
                <a:moveTo>
                  <a:pt x="2652141" y="916939"/>
                </a:moveTo>
                <a:lnTo>
                  <a:pt x="2627121" y="929639"/>
                </a:lnTo>
                <a:lnTo>
                  <a:pt x="2649254" y="929639"/>
                </a:lnTo>
                <a:lnTo>
                  <a:pt x="2652141" y="916939"/>
                </a:lnTo>
                <a:close/>
              </a:path>
              <a:path w="3808095" h="1267460">
                <a:moveTo>
                  <a:pt x="2599668" y="875030"/>
                </a:moveTo>
                <a:lnTo>
                  <a:pt x="979169" y="875030"/>
                </a:lnTo>
                <a:lnTo>
                  <a:pt x="1001013" y="904239"/>
                </a:lnTo>
                <a:lnTo>
                  <a:pt x="1060068" y="906780"/>
                </a:lnTo>
                <a:lnTo>
                  <a:pt x="1067181" y="924560"/>
                </a:lnTo>
                <a:lnTo>
                  <a:pt x="1106296" y="899160"/>
                </a:lnTo>
                <a:lnTo>
                  <a:pt x="2613660" y="899160"/>
                </a:lnTo>
                <a:lnTo>
                  <a:pt x="2613660" y="897889"/>
                </a:lnTo>
                <a:lnTo>
                  <a:pt x="2580893" y="891539"/>
                </a:lnTo>
                <a:lnTo>
                  <a:pt x="2599668" y="875030"/>
                </a:lnTo>
                <a:close/>
              </a:path>
              <a:path w="3808095" h="1267460">
                <a:moveTo>
                  <a:pt x="2632202" y="908050"/>
                </a:moveTo>
                <a:lnTo>
                  <a:pt x="2613660" y="924560"/>
                </a:lnTo>
                <a:lnTo>
                  <a:pt x="2628317" y="924560"/>
                </a:lnTo>
                <a:lnTo>
                  <a:pt x="2632202" y="908050"/>
                </a:lnTo>
                <a:close/>
              </a:path>
              <a:path w="3808095" h="1267460">
                <a:moveTo>
                  <a:pt x="859663" y="906780"/>
                </a:moveTo>
                <a:lnTo>
                  <a:pt x="797940" y="906780"/>
                </a:lnTo>
                <a:lnTo>
                  <a:pt x="812673" y="913130"/>
                </a:lnTo>
                <a:lnTo>
                  <a:pt x="859663" y="906780"/>
                </a:lnTo>
                <a:close/>
              </a:path>
              <a:path w="3808095" h="1267460">
                <a:moveTo>
                  <a:pt x="875947" y="906780"/>
                </a:moveTo>
                <a:lnTo>
                  <a:pt x="859663" y="906780"/>
                </a:lnTo>
                <a:lnTo>
                  <a:pt x="871855" y="913130"/>
                </a:lnTo>
                <a:lnTo>
                  <a:pt x="875947" y="906780"/>
                </a:lnTo>
                <a:close/>
              </a:path>
              <a:path w="3808095" h="1267460">
                <a:moveTo>
                  <a:pt x="936752" y="890270"/>
                </a:moveTo>
                <a:lnTo>
                  <a:pt x="886587" y="890270"/>
                </a:lnTo>
                <a:lnTo>
                  <a:pt x="897509" y="897889"/>
                </a:lnTo>
                <a:lnTo>
                  <a:pt x="936752" y="890270"/>
                </a:lnTo>
                <a:close/>
              </a:path>
              <a:path w="3808095" h="1267460">
                <a:moveTo>
                  <a:pt x="62864" y="796289"/>
                </a:moveTo>
                <a:lnTo>
                  <a:pt x="44323" y="800100"/>
                </a:lnTo>
                <a:lnTo>
                  <a:pt x="31496" y="828039"/>
                </a:lnTo>
                <a:lnTo>
                  <a:pt x="35306" y="887730"/>
                </a:lnTo>
                <a:lnTo>
                  <a:pt x="109866" y="887730"/>
                </a:lnTo>
                <a:lnTo>
                  <a:pt x="122682" y="875030"/>
                </a:lnTo>
                <a:lnTo>
                  <a:pt x="129793" y="864870"/>
                </a:lnTo>
                <a:lnTo>
                  <a:pt x="2611222" y="864870"/>
                </a:lnTo>
                <a:lnTo>
                  <a:pt x="2660325" y="821689"/>
                </a:lnTo>
                <a:lnTo>
                  <a:pt x="99568" y="821689"/>
                </a:lnTo>
                <a:lnTo>
                  <a:pt x="62864" y="796289"/>
                </a:lnTo>
                <a:close/>
              </a:path>
              <a:path w="3808095" h="1267460">
                <a:moveTo>
                  <a:pt x="3202580" y="842010"/>
                </a:moveTo>
                <a:lnTo>
                  <a:pt x="3181604" y="842010"/>
                </a:lnTo>
                <a:lnTo>
                  <a:pt x="3204717" y="847089"/>
                </a:lnTo>
                <a:lnTo>
                  <a:pt x="3202580" y="842010"/>
                </a:lnTo>
                <a:close/>
              </a:path>
              <a:path w="3808095" h="1267460">
                <a:moveTo>
                  <a:pt x="2716649" y="772160"/>
                </a:moveTo>
                <a:lnTo>
                  <a:pt x="107950" y="772160"/>
                </a:lnTo>
                <a:lnTo>
                  <a:pt x="99568" y="821689"/>
                </a:lnTo>
                <a:lnTo>
                  <a:pt x="2660325" y="821689"/>
                </a:lnTo>
                <a:lnTo>
                  <a:pt x="2716649" y="772160"/>
                </a:lnTo>
                <a:close/>
              </a:path>
              <a:path w="3808095" h="1267460">
                <a:moveTo>
                  <a:pt x="3032958" y="694689"/>
                </a:moveTo>
                <a:lnTo>
                  <a:pt x="201040" y="694689"/>
                </a:lnTo>
                <a:lnTo>
                  <a:pt x="199770" y="708660"/>
                </a:lnTo>
                <a:lnTo>
                  <a:pt x="236346" y="720089"/>
                </a:lnTo>
                <a:lnTo>
                  <a:pt x="85471" y="744220"/>
                </a:lnTo>
                <a:lnTo>
                  <a:pt x="91821" y="773430"/>
                </a:lnTo>
                <a:lnTo>
                  <a:pt x="107950" y="772160"/>
                </a:lnTo>
                <a:lnTo>
                  <a:pt x="2716649" y="772160"/>
                </a:lnTo>
                <a:lnTo>
                  <a:pt x="2744089" y="748030"/>
                </a:lnTo>
                <a:lnTo>
                  <a:pt x="2880867" y="746760"/>
                </a:lnTo>
                <a:lnTo>
                  <a:pt x="2897632" y="730250"/>
                </a:lnTo>
                <a:lnTo>
                  <a:pt x="3004851" y="730250"/>
                </a:lnTo>
                <a:lnTo>
                  <a:pt x="3001644" y="723900"/>
                </a:lnTo>
                <a:lnTo>
                  <a:pt x="3032958" y="694689"/>
                </a:lnTo>
                <a:close/>
              </a:path>
              <a:path w="3808095" h="1267460">
                <a:moveTo>
                  <a:pt x="3004851" y="730250"/>
                </a:moveTo>
                <a:lnTo>
                  <a:pt x="2897632" y="730250"/>
                </a:lnTo>
                <a:lnTo>
                  <a:pt x="2957957" y="746760"/>
                </a:lnTo>
                <a:lnTo>
                  <a:pt x="2932938" y="750570"/>
                </a:lnTo>
                <a:lnTo>
                  <a:pt x="2941955" y="758189"/>
                </a:lnTo>
                <a:lnTo>
                  <a:pt x="3014471" y="749300"/>
                </a:lnTo>
                <a:lnTo>
                  <a:pt x="3004851" y="730250"/>
                </a:lnTo>
                <a:close/>
              </a:path>
              <a:path w="3808095" h="1267460">
                <a:moveTo>
                  <a:pt x="3244074" y="722630"/>
                </a:moveTo>
                <a:lnTo>
                  <a:pt x="3209798" y="722630"/>
                </a:lnTo>
                <a:lnTo>
                  <a:pt x="3241293" y="725170"/>
                </a:lnTo>
                <a:lnTo>
                  <a:pt x="3244074" y="722630"/>
                </a:lnTo>
                <a:close/>
              </a:path>
              <a:path w="3808095" h="1267460">
                <a:moveTo>
                  <a:pt x="3307600" y="701039"/>
                </a:moveTo>
                <a:lnTo>
                  <a:pt x="3267710" y="701039"/>
                </a:lnTo>
                <a:lnTo>
                  <a:pt x="3267710" y="723900"/>
                </a:lnTo>
                <a:lnTo>
                  <a:pt x="3307600" y="701039"/>
                </a:lnTo>
                <a:close/>
              </a:path>
              <a:path w="3808095" h="1267460">
                <a:moveTo>
                  <a:pt x="3388164" y="698500"/>
                </a:moveTo>
                <a:lnTo>
                  <a:pt x="3312033" y="698500"/>
                </a:lnTo>
                <a:lnTo>
                  <a:pt x="3360801" y="722630"/>
                </a:lnTo>
                <a:lnTo>
                  <a:pt x="3388164" y="698500"/>
                </a:lnTo>
                <a:close/>
              </a:path>
              <a:path w="3808095" h="1267460">
                <a:moveTo>
                  <a:pt x="273050" y="349250"/>
                </a:moveTo>
                <a:lnTo>
                  <a:pt x="249936" y="353060"/>
                </a:lnTo>
                <a:lnTo>
                  <a:pt x="208787" y="383540"/>
                </a:lnTo>
                <a:lnTo>
                  <a:pt x="199770" y="410210"/>
                </a:lnTo>
                <a:lnTo>
                  <a:pt x="231266" y="443229"/>
                </a:lnTo>
                <a:lnTo>
                  <a:pt x="211962" y="467360"/>
                </a:lnTo>
                <a:lnTo>
                  <a:pt x="235077" y="508000"/>
                </a:lnTo>
                <a:lnTo>
                  <a:pt x="226060" y="546100"/>
                </a:lnTo>
                <a:lnTo>
                  <a:pt x="264033" y="624839"/>
                </a:lnTo>
                <a:lnTo>
                  <a:pt x="178562" y="699770"/>
                </a:lnTo>
                <a:lnTo>
                  <a:pt x="201040" y="694689"/>
                </a:lnTo>
                <a:lnTo>
                  <a:pt x="3032958" y="694689"/>
                </a:lnTo>
                <a:lnTo>
                  <a:pt x="3069716" y="660400"/>
                </a:lnTo>
                <a:lnTo>
                  <a:pt x="3141726" y="650239"/>
                </a:lnTo>
                <a:lnTo>
                  <a:pt x="3206030" y="650239"/>
                </a:lnTo>
                <a:lnTo>
                  <a:pt x="3211067" y="628650"/>
                </a:lnTo>
                <a:lnTo>
                  <a:pt x="3513709" y="628650"/>
                </a:lnTo>
                <a:lnTo>
                  <a:pt x="3511804" y="619760"/>
                </a:lnTo>
                <a:lnTo>
                  <a:pt x="3561263" y="619760"/>
                </a:lnTo>
                <a:lnTo>
                  <a:pt x="3563239" y="613410"/>
                </a:lnTo>
                <a:lnTo>
                  <a:pt x="3544515" y="586739"/>
                </a:lnTo>
                <a:lnTo>
                  <a:pt x="400177" y="586739"/>
                </a:lnTo>
                <a:lnTo>
                  <a:pt x="336677" y="558800"/>
                </a:lnTo>
                <a:lnTo>
                  <a:pt x="337946" y="508000"/>
                </a:lnTo>
                <a:lnTo>
                  <a:pt x="274319" y="462280"/>
                </a:lnTo>
                <a:lnTo>
                  <a:pt x="480779" y="462280"/>
                </a:lnTo>
                <a:lnTo>
                  <a:pt x="478663" y="441960"/>
                </a:lnTo>
                <a:lnTo>
                  <a:pt x="362331" y="378460"/>
                </a:lnTo>
                <a:lnTo>
                  <a:pt x="296163" y="374650"/>
                </a:lnTo>
                <a:lnTo>
                  <a:pt x="276860" y="363220"/>
                </a:lnTo>
                <a:lnTo>
                  <a:pt x="301879" y="355600"/>
                </a:lnTo>
                <a:lnTo>
                  <a:pt x="273050" y="349250"/>
                </a:lnTo>
                <a:close/>
              </a:path>
              <a:path w="3808095" h="1267460">
                <a:moveTo>
                  <a:pt x="3206030" y="650239"/>
                </a:moveTo>
                <a:lnTo>
                  <a:pt x="3141726" y="650239"/>
                </a:lnTo>
                <a:lnTo>
                  <a:pt x="3134614" y="699770"/>
                </a:lnTo>
                <a:lnTo>
                  <a:pt x="3202178" y="666750"/>
                </a:lnTo>
                <a:lnTo>
                  <a:pt x="3206030" y="650239"/>
                </a:lnTo>
                <a:close/>
              </a:path>
              <a:path w="3808095" h="1267460">
                <a:moveTo>
                  <a:pt x="3561263" y="619760"/>
                </a:moveTo>
                <a:lnTo>
                  <a:pt x="3511804" y="619760"/>
                </a:lnTo>
                <a:lnTo>
                  <a:pt x="3556127" y="636270"/>
                </a:lnTo>
                <a:lnTo>
                  <a:pt x="3561263" y="619760"/>
                </a:lnTo>
                <a:close/>
              </a:path>
              <a:path w="3808095" h="1267460">
                <a:moveTo>
                  <a:pt x="386080" y="533400"/>
                </a:moveTo>
                <a:lnTo>
                  <a:pt x="379094" y="551180"/>
                </a:lnTo>
                <a:lnTo>
                  <a:pt x="407924" y="558800"/>
                </a:lnTo>
                <a:lnTo>
                  <a:pt x="416306" y="580389"/>
                </a:lnTo>
                <a:lnTo>
                  <a:pt x="400177" y="586739"/>
                </a:lnTo>
                <a:lnTo>
                  <a:pt x="3544515" y="586739"/>
                </a:lnTo>
                <a:lnTo>
                  <a:pt x="3524900" y="558800"/>
                </a:lnTo>
                <a:lnTo>
                  <a:pt x="475995" y="558800"/>
                </a:lnTo>
                <a:lnTo>
                  <a:pt x="414401" y="553720"/>
                </a:lnTo>
                <a:lnTo>
                  <a:pt x="386080" y="533400"/>
                </a:lnTo>
                <a:close/>
              </a:path>
              <a:path w="3808095" h="1267460">
                <a:moveTo>
                  <a:pt x="3754628" y="542289"/>
                </a:moveTo>
                <a:lnTo>
                  <a:pt x="3697478" y="542289"/>
                </a:lnTo>
                <a:lnTo>
                  <a:pt x="3709669" y="562610"/>
                </a:lnTo>
                <a:lnTo>
                  <a:pt x="3750183" y="561339"/>
                </a:lnTo>
                <a:lnTo>
                  <a:pt x="3730879" y="548639"/>
                </a:lnTo>
                <a:lnTo>
                  <a:pt x="3754628" y="542289"/>
                </a:lnTo>
                <a:close/>
              </a:path>
              <a:path w="3808095" h="1267460">
                <a:moveTo>
                  <a:pt x="506221" y="483870"/>
                </a:moveTo>
                <a:lnTo>
                  <a:pt x="449707" y="518160"/>
                </a:lnTo>
                <a:lnTo>
                  <a:pt x="475995" y="558800"/>
                </a:lnTo>
                <a:lnTo>
                  <a:pt x="3524900" y="558800"/>
                </a:lnTo>
                <a:lnTo>
                  <a:pt x="3519551" y="551180"/>
                </a:lnTo>
                <a:lnTo>
                  <a:pt x="3552653" y="551180"/>
                </a:lnTo>
                <a:lnTo>
                  <a:pt x="3584448" y="533400"/>
                </a:lnTo>
                <a:lnTo>
                  <a:pt x="3594735" y="520700"/>
                </a:lnTo>
                <a:lnTo>
                  <a:pt x="3585421" y="508000"/>
                </a:lnTo>
                <a:lnTo>
                  <a:pt x="548005" y="508000"/>
                </a:lnTo>
                <a:lnTo>
                  <a:pt x="506221" y="483870"/>
                </a:lnTo>
                <a:close/>
              </a:path>
              <a:path w="3808095" h="1267460">
                <a:moveTo>
                  <a:pt x="3552653" y="551180"/>
                </a:moveTo>
                <a:lnTo>
                  <a:pt x="3519551" y="551180"/>
                </a:lnTo>
                <a:lnTo>
                  <a:pt x="3545840" y="554989"/>
                </a:lnTo>
                <a:lnTo>
                  <a:pt x="3552653" y="551180"/>
                </a:lnTo>
                <a:close/>
              </a:path>
              <a:path w="3808095" h="1267460">
                <a:moveTo>
                  <a:pt x="3716146" y="459739"/>
                </a:moveTo>
                <a:lnTo>
                  <a:pt x="3698113" y="462280"/>
                </a:lnTo>
                <a:lnTo>
                  <a:pt x="3709669" y="491489"/>
                </a:lnTo>
                <a:lnTo>
                  <a:pt x="3610102" y="491489"/>
                </a:lnTo>
                <a:lnTo>
                  <a:pt x="3599180" y="500380"/>
                </a:lnTo>
                <a:lnTo>
                  <a:pt x="3610737" y="518160"/>
                </a:lnTo>
                <a:lnTo>
                  <a:pt x="3655694" y="518160"/>
                </a:lnTo>
                <a:lnTo>
                  <a:pt x="3681476" y="549910"/>
                </a:lnTo>
                <a:lnTo>
                  <a:pt x="3697478" y="542289"/>
                </a:lnTo>
                <a:lnTo>
                  <a:pt x="3754628" y="542289"/>
                </a:lnTo>
                <a:lnTo>
                  <a:pt x="3741166" y="533400"/>
                </a:lnTo>
                <a:lnTo>
                  <a:pt x="3807967" y="497839"/>
                </a:lnTo>
                <a:lnTo>
                  <a:pt x="3766962" y="471170"/>
                </a:lnTo>
                <a:lnTo>
                  <a:pt x="3727704" y="471170"/>
                </a:lnTo>
                <a:lnTo>
                  <a:pt x="3716146" y="459739"/>
                </a:lnTo>
                <a:close/>
              </a:path>
              <a:path w="3808095" h="1267460">
                <a:moveTo>
                  <a:pt x="528701" y="400050"/>
                </a:moveTo>
                <a:lnTo>
                  <a:pt x="546735" y="412750"/>
                </a:lnTo>
                <a:lnTo>
                  <a:pt x="548005" y="508000"/>
                </a:lnTo>
                <a:lnTo>
                  <a:pt x="3585421" y="508000"/>
                </a:lnTo>
                <a:lnTo>
                  <a:pt x="3577970" y="497839"/>
                </a:lnTo>
                <a:lnTo>
                  <a:pt x="3583609" y="495300"/>
                </a:lnTo>
                <a:lnTo>
                  <a:pt x="1169924" y="495300"/>
                </a:lnTo>
                <a:lnTo>
                  <a:pt x="1119124" y="477520"/>
                </a:lnTo>
                <a:lnTo>
                  <a:pt x="602614" y="477520"/>
                </a:lnTo>
                <a:lnTo>
                  <a:pt x="566038" y="448310"/>
                </a:lnTo>
                <a:lnTo>
                  <a:pt x="602614" y="431800"/>
                </a:lnTo>
                <a:lnTo>
                  <a:pt x="598169" y="420370"/>
                </a:lnTo>
                <a:lnTo>
                  <a:pt x="528701" y="400050"/>
                </a:lnTo>
                <a:close/>
              </a:path>
              <a:path w="3808095" h="1267460">
                <a:moveTo>
                  <a:pt x="480779" y="462280"/>
                </a:moveTo>
                <a:lnTo>
                  <a:pt x="274319" y="462280"/>
                </a:lnTo>
                <a:lnTo>
                  <a:pt x="430403" y="500380"/>
                </a:lnTo>
                <a:lnTo>
                  <a:pt x="481838" y="472439"/>
                </a:lnTo>
                <a:lnTo>
                  <a:pt x="480779" y="462280"/>
                </a:lnTo>
                <a:close/>
              </a:path>
              <a:path w="3808095" h="1267460">
                <a:moveTo>
                  <a:pt x="1267134" y="388383"/>
                </a:moveTo>
                <a:lnTo>
                  <a:pt x="1241933" y="393700"/>
                </a:lnTo>
                <a:lnTo>
                  <a:pt x="1221359" y="400050"/>
                </a:lnTo>
                <a:lnTo>
                  <a:pt x="1228343" y="435610"/>
                </a:lnTo>
                <a:lnTo>
                  <a:pt x="1169924" y="495300"/>
                </a:lnTo>
                <a:lnTo>
                  <a:pt x="3583609" y="495300"/>
                </a:lnTo>
                <a:lnTo>
                  <a:pt x="3592067" y="491489"/>
                </a:lnTo>
                <a:lnTo>
                  <a:pt x="3709669" y="491489"/>
                </a:lnTo>
                <a:lnTo>
                  <a:pt x="3684863" y="444500"/>
                </a:lnTo>
                <a:lnTo>
                  <a:pt x="1322832" y="444500"/>
                </a:lnTo>
                <a:lnTo>
                  <a:pt x="1284986" y="434340"/>
                </a:lnTo>
                <a:lnTo>
                  <a:pt x="1286256" y="407670"/>
                </a:lnTo>
                <a:lnTo>
                  <a:pt x="1273611" y="389607"/>
                </a:lnTo>
                <a:lnTo>
                  <a:pt x="1267134" y="388383"/>
                </a:lnTo>
                <a:close/>
              </a:path>
              <a:path w="3808095" h="1267460">
                <a:moveTo>
                  <a:pt x="781812" y="384810"/>
                </a:moveTo>
                <a:lnTo>
                  <a:pt x="762635" y="387350"/>
                </a:lnTo>
                <a:lnTo>
                  <a:pt x="634111" y="443229"/>
                </a:lnTo>
                <a:lnTo>
                  <a:pt x="602614" y="477520"/>
                </a:lnTo>
                <a:lnTo>
                  <a:pt x="1119124" y="477520"/>
                </a:lnTo>
                <a:lnTo>
                  <a:pt x="1166749" y="467360"/>
                </a:lnTo>
                <a:lnTo>
                  <a:pt x="1155191" y="457200"/>
                </a:lnTo>
                <a:lnTo>
                  <a:pt x="1192403" y="435610"/>
                </a:lnTo>
                <a:lnTo>
                  <a:pt x="1197126" y="421640"/>
                </a:lnTo>
                <a:lnTo>
                  <a:pt x="783843" y="421640"/>
                </a:lnTo>
                <a:lnTo>
                  <a:pt x="762635" y="393700"/>
                </a:lnTo>
                <a:lnTo>
                  <a:pt x="781812" y="384810"/>
                </a:lnTo>
                <a:close/>
              </a:path>
              <a:path w="3808095" h="1267460">
                <a:moveTo>
                  <a:pt x="3761105" y="467360"/>
                </a:moveTo>
                <a:lnTo>
                  <a:pt x="3727704" y="471170"/>
                </a:lnTo>
                <a:lnTo>
                  <a:pt x="3766962" y="471170"/>
                </a:lnTo>
                <a:lnTo>
                  <a:pt x="3761105" y="467360"/>
                </a:lnTo>
                <a:close/>
              </a:path>
              <a:path w="3808095" h="1267460">
                <a:moveTo>
                  <a:pt x="3340785" y="387350"/>
                </a:moveTo>
                <a:lnTo>
                  <a:pt x="1272032" y="387350"/>
                </a:lnTo>
                <a:lnTo>
                  <a:pt x="1273611" y="389607"/>
                </a:lnTo>
                <a:lnTo>
                  <a:pt x="1295273" y="393700"/>
                </a:lnTo>
                <a:lnTo>
                  <a:pt x="1306194" y="417829"/>
                </a:lnTo>
                <a:lnTo>
                  <a:pt x="1293240" y="434340"/>
                </a:lnTo>
                <a:lnTo>
                  <a:pt x="1322832" y="444500"/>
                </a:lnTo>
                <a:lnTo>
                  <a:pt x="3684863" y="444500"/>
                </a:lnTo>
                <a:lnTo>
                  <a:pt x="3680841" y="436879"/>
                </a:lnTo>
                <a:lnTo>
                  <a:pt x="3656330" y="436879"/>
                </a:lnTo>
                <a:lnTo>
                  <a:pt x="3583793" y="394970"/>
                </a:lnTo>
                <a:lnTo>
                  <a:pt x="3356991" y="394970"/>
                </a:lnTo>
                <a:lnTo>
                  <a:pt x="3340785" y="387350"/>
                </a:lnTo>
                <a:close/>
              </a:path>
              <a:path w="3808095" h="1267460">
                <a:moveTo>
                  <a:pt x="876300" y="384810"/>
                </a:moveTo>
                <a:lnTo>
                  <a:pt x="783843" y="421640"/>
                </a:lnTo>
                <a:lnTo>
                  <a:pt x="1197126" y="421640"/>
                </a:lnTo>
                <a:lnTo>
                  <a:pt x="1197984" y="419100"/>
                </a:lnTo>
                <a:lnTo>
                  <a:pt x="1085088" y="419100"/>
                </a:lnTo>
                <a:lnTo>
                  <a:pt x="1071789" y="411479"/>
                </a:lnTo>
                <a:lnTo>
                  <a:pt x="897509" y="411479"/>
                </a:lnTo>
                <a:lnTo>
                  <a:pt x="876300" y="384810"/>
                </a:lnTo>
                <a:close/>
              </a:path>
              <a:path w="3808095" h="1267460">
                <a:moveTo>
                  <a:pt x="1109599" y="220979"/>
                </a:moveTo>
                <a:lnTo>
                  <a:pt x="1087755" y="271779"/>
                </a:lnTo>
                <a:lnTo>
                  <a:pt x="1053591" y="292100"/>
                </a:lnTo>
                <a:lnTo>
                  <a:pt x="1046607" y="311150"/>
                </a:lnTo>
                <a:lnTo>
                  <a:pt x="1066545" y="316229"/>
                </a:lnTo>
                <a:lnTo>
                  <a:pt x="1055624" y="359410"/>
                </a:lnTo>
                <a:lnTo>
                  <a:pt x="1083817" y="367029"/>
                </a:lnTo>
                <a:lnTo>
                  <a:pt x="1104391" y="393700"/>
                </a:lnTo>
                <a:lnTo>
                  <a:pt x="1085088" y="419100"/>
                </a:lnTo>
                <a:lnTo>
                  <a:pt x="1197984" y="419100"/>
                </a:lnTo>
                <a:lnTo>
                  <a:pt x="1201419" y="408940"/>
                </a:lnTo>
                <a:lnTo>
                  <a:pt x="1177036" y="383540"/>
                </a:lnTo>
                <a:lnTo>
                  <a:pt x="1183386" y="309879"/>
                </a:lnTo>
                <a:lnTo>
                  <a:pt x="1164209" y="283210"/>
                </a:lnTo>
                <a:lnTo>
                  <a:pt x="1180845" y="229870"/>
                </a:lnTo>
                <a:lnTo>
                  <a:pt x="1158366" y="222250"/>
                </a:lnTo>
                <a:lnTo>
                  <a:pt x="1109599" y="220979"/>
                </a:lnTo>
                <a:close/>
              </a:path>
              <a:path w="3808095" h="1267460">
                <a:moveTo>
                  <a:pt x="921258" y="350520"/>
                </a:moveTo>
                <a:lnTo>
                  <a:pt x="908431" y="360679"/>
                </a:lnTo>
                <a:lnTo>
                  <a:pt x="919353" y="392429"/>
                </a:lnTo>
                <a:lnTo>
                  <a:pt x="897509" y="411479"/>
                </a:lnTo>
                <a:lnTo>
                  <a:pt x="1071789" y="411479"/>
                </a:lnTo>
                <a:lnTo>
                  <a:pt x="991996" y="365760"/>
                </a:lnTo>
                <a:lnTo>
                  <a:pt x="921258" y="350520"/>
                </a:lnTo>
                <a:close/>
              </a:path>
              <a:path w="3808095" h="1267460">
                <a:moveTo>
                  <a:pt x="3367913" y="344170"/>
                </a:moveTo>
                <a:lnTo>
                  <a:pt x="3356356" y="360679"/>
                </a:lnTo>
                <a:lnTo>
                  <a:pt x="3376930" y="382270"/>
                </a:lnTo>
                <a:lnTo>
                  <a:pt x="3356991" y="394970"/>
                </a:lnTo>
                <a:lnTo>
                  <a:pt x="3583793" y="394970"/>
                </a:lnTo>
                <a:lnTo>
                  <a:pt x="3542030" y="370840"/>
                </a:lnTo>
                <a:lnTo>
                  <a:pt x="3367913" y="344170"/>
                </a:lnTo>
                <a:close/>
              </a:path>
              <a:path w="3808095" h="1267460">
                <a:moveTo>
                  <a:pt x="1229106" y="224790"/>
                </a:moveTo>
                <a:lnTo>
                  <a:pt x="1234820" y="248920"/>
                </a:lnTo>
                <a:lnTo>
                  <a:pt x="1191133" y="283210"/>
                </a:lnTo>
                <a:lnTo>
                  <a:pt x="1221359" y="320040"/>
                </a:lnTo>
                <a:lnTo>
                  <a:pt x="1207896" y="377190"/>
                </a:lnTo>
                <a:lnTo>
                  <a:pt x="1267134" y="388383"/>
                </a:lnTo>
                <a:lnTo>
                  <a:pt x="1272032" y="387350"/>
                </a:lnTo>
                <a:lnTo>
                  <a:pt x="3340785" y="387350"/>
                </a:lnTo>
                <a:lnTo>
                  <a:pt x="3316478" y="375920"/>
                </a:lnTo>
                <a:lnTo>
                  <a:pt x="3313627" y="370840"/>
                </a:lnTo>
                <a:lnTo>
                  <a:pt x="3163569" y="370840"/>
                </a:lnTo>
                <a:lnTo>
                  <a:pt x="3123057" y="353060"/>
                </a:lnTo>
                <a:lnTo>
                  <a:pt x="3126212" y="344170"/>
                </a:lnTo>
                <a:lnTo>
                  <a:pt x="1417955" y="344170"/>
                </a:lnTo>
                <a:lnTo>
                  <a:pt x="1395476" y="327660"/>
                </a:lnTo>
                <a:lnTo>
                  <a:pt x="1397592" y="307340"/>
                </a:lnTo>
                <a:lnTo>
                  <a:pt x="1311275" y="307340"/>
                </a:lnTo>
                <a:lnTo>
                  <a:pt x="1252855" y="292100"/>
                </a:lnTo>
                <a:lnTo>
                  <a:pt x="1239265" y="285750"/>
                </a:lnTo>
                <a:lnTo>
                  <a:pt x="1248917" y="238760"/>
                </a:lnTo>
                <a:lnTo>
                  <a:pt x="1229106" y="224790"/>
                </a:lnTo>
                <a:close/>
              </a:path>
              <a:path w="3808095" h="1267460">
                <a:moveTo>
                  <a:pt x="3184779" y="356870"/>
                </a:moveTo>
                <a:lnTo>
                  <a:pt x="3163569" y="370840"/>
                </a:lnTo>
                <a:lnTo>
                  <a:pt x="3313627" y="370840"/>
                </a:lnTo>
                <a:lnTo>
                  <a:pt x="3311489" y="367029"/>
                </a:lnTo>
                <a:lnTo>
                  <a:pt x="3283712" y="367029"/>
                </a:lnTo>
                <a:lnTo>
                  <a:pt x="3184779" y="356870"/>
                </a:lnTo>
                <a:close/>
              </a:path>
              <a:path w="3808095" h="1267460">
                <a:moveTo>
                  <a:pt x="3303651" y="353060"/>
                </a:moveTo>
                <a:lnTo>
                  <a:pt x="3283712" y="367029"/>
                </a:lnTo>
                <a:lnTo>
                  <a:pt x="3311489" y="367029"/>
                </a:lnTo>
                <a:lnTo>
                  <a:pt x="3303651" y="353060"/>
                </a:lnTo>
                <a:close/>
              </a:path>
              <a:path w="3808095" h="1267460">
                <a:moveTo>
                  <a:pt x="1477644" y="135890"/>
                </a:moveTo>
                <a:lnTo>
                  <a:pt x="1495679" y="179070"/>
                </a:lnTo>
                <a:lnTo>
                  <a:pt x="1358138" y="195579"/>
                </a:lnTo>
                <a:lnTo>
                  <a:pt x="1370457" y="242570"/>
                </a:lnTo>
                <a:lnTo>
                  <a:pt x="1428877" y="276860"/>
                </a:lnTo>
                <a:lnTo>
                  <a:pt x="1417955" y="344170"/>
                </a:lnTo>
                <a:lnTo>
                  <a:pt x="3126212" y="344170"/>
                </a:lnTo>
                <a:lnTo>
                  <a:pt x="3132074" y="327660"/>
                </a:lnTo>
                <a:lnTo>
                  <a:pt x="3117643" y="316229"/>
                </a:lnTo>
                <a:lnTo>
                  <a:pt x="2490851" y="316229"/>
                </a:lnTo>
                <a:lnTo>
                  <a:pt x="2433701" y="276860"/>
                </a:lnTo>
                <a:lnTo>
                  <a:pt x="2445426" y="237490"/>
                </a:lnTo>
                <a:lnTo>
                  <a:pt x="1884426" y="237490"/>
                </a:lnTo>
                <a:lnTo>
                  <a:pt x="1934687" y="209779"/>
                </a:lnTo>
                <a:lnTo>
                  <a:pt x="1934464" y="209550"/>
                </a:lnTo>
                <a:lnTo>
                  <a:pt x="1935467" y="209349"/>
                </a:lnTo>
                <a:lnTo>
                  <a:pt x="2050279" y="146050"/>
                </a:lnTo>
                <a:lnTo>
                  <a:pt x="1495679" y="146050"/>
                </a:lnTo>
                <a:lnTo>
                  <a:pt x="1477644" y="135890"/>
                </a:lnTo>
                <a:close/>
              </a:path>
              <a:path w="3808095" h="1267460">
                <a:moveTo>
                  <a:pt x="2522346" y="261620"/>
                </a:moveTo>
                <a:lnTo>
                  <a:pt x="2490851" y="316229"/>
                </a:lnTo>
                <a:lnTo>
                  <a:pt x="3117643" y="316229"/>
                </a:lnTo>
                <a:lnTo>
                  <a:pt x="3111230" y="311150"/>
                </a:lnTo>
                <a:lnTo>
                  <a:pt x="2967609" y="311150"/>
                </a:lnTo>
                <a:lnTo>
                  <a:pt x="2955834" y="297179"/>
                </a:lnTo>
                <a:lnTo>
                  <a:pt x="2640584" y="297179"/>
                </a:lnTo>
                <a:lnTo>
                  <a:pt x="2609508" y="285750"/>
                </a:lnTo>
                <a:lnTo>
                  <a:pt x="2543556" y="285750"/>
                </a:lnTo>
                <a:lnTo>
                  <a:pt x="2522346" y="261620"/>
                </a:lnTo>
                <a:close/>
              </a:path>
              <a:path w="3808095" h="1267460">
                <a:moveTo>
                  <a:pt x="3106419" y="307340"/>
                </a:moveTo>
                <a:lnTo>
                  <a:pt x="2967609" y="311150"/>
                </a:lnTo>
                <a:lnTo>
                  <a:pt x="3111230" y="311150"/>
                </a:lnTo>
                <a:lnTo>
                  <a:pt x="3106419" y="307340"/>
                </a:lnTo>
                <a:close/>
              </a:path>
              <a:path w="3808095" h="1267460">
                <a:moveTo>
                  <a:pt x="1257935" y="267970"/>
                </a:moveTo>
                <a:lnTo>
                  <a:pt x="1311275" y="307340"/>
                </a:lnTo>
                <a:lnTo>
                  <a:pt x="1397592" y="307340"/>
                </a:lnTo>
                <a:lnTo>
                  <a:pt x="1398651" y="297179"/>
                </a:lnTo>
                <a:lnTo>
                  <a:pt x="1419225" y="276860"/>
                </a:lnTo>
                <a:lnTo>
                  <a:pt x="1392237" y="269240"/>
                </a:lnTo>
                <a:lnTo>
                  <a:pt x="1299083" y="269240"/>
                </a:lnTo>
                <a:lnTo>
                  <a:pt x="1257935" y="267970"/>
                </a:lnTo>
                <a:close/>
              </a:path>
              <a:path w="3808095" h="1267460">
                <a:moveTo>
                  <a:pt x="2711323" y="224790"/>
                </a:moveTo>
                <a:lnTo>
                  <a:pt x="2680462" y="261620"/>
                </a:lnTo>
                <a:lnTo>
                  <a:pt x="2684907" y="284479"/>
                </a:lnTo>
                <a:lnTo>
                  <a:pt x="2640584" y="297179"/>
                </a:lnTo>
                <a:lnTo>
                  <a:pt x="2955834" y="297179"/>
                </a:lnTo>
                <a:lnTo>
                  <a:pt x="2945130" y="284479"/>
                </a:lnTo>
                <a:lnTo>
                  <a:pt x="2885440" y="275590"/>
                </a:lnTo>
                <a:lnTo>
                  <a:pt x="2908554" y="269240"/>
                </a:lnTo>
                <a:lnTo>
                  <a:pt x="2896362" y="251460"/>
                </a:lnTo>
                <a:lnTo>
                  <a:pt x="2711323" y="224790"/>
                </a:lnTo>
                <a:close/>
              </a:path>
              <a:path w="3808095" h="1267460">
                <a:moveTo>
                  <a:pt x="2585339" y="276860"/>
                </a:moveTo>
                <a:lnTo>
                  <a:pt x="2543556" y="285750"/>
                </a:lnTo>
                <a:lnTo>
                  <a:pt x="2609508" y="285750"/>
                </a:lnTo>
                <a:lnTo>
                  <a:pt x="2585339" y="276860"/>
                </a:lnTo>
                <a:close/>
              </a:path>
              <a:path w="3808095" h="1267460">
                <a:moveTo>
                  <a:pt x="1311275" y="246379"/>
                </a:moveTo>
                <a:lnTo>
                  <a:pt x="1289431" y="254000"/>
                </a:lnTo>
                <a:lnTo>
                  <a:pt x="1299083" y="269240"/>
                </a:lnTo>
                <a:lnTo>
                  <a:pt x="1392237" y="269240"/>
                </a:lnTo>
                <a:lnTo>
                  <a:pt x="1311275" y="246379"/>
                </a:lnTo>
                <a:close/>
              </a:path>
              <a:path w="3808095" h="1267460">
                <a:moveTo>
                  <a:pt x="2079116" y="173990"/>
                </a:moveTo>
                <a:lnTo>
                  <a:pt x="2070735" y="189229"/>
                </a:lnTo>
                <a:lnTo>
                  <a:pt x="2036064" y="189229"/>
                </a:lnTo>
                <a:lnTo>
                  <a:pt x="1935467" y="209349"/>
                </a:lnTo>
                <a:lnTo>
                  <a:pt x="1934687" y="209779"/>
                </a:lnTo>
                <a:lnTo>
                  <a:pt x="1948053" y="223520"/>
                </a:lnTo>
                <a:lnTo>
                  <a:pt x="1884426" y="237490"/>
                </a:lnTo>
                <a:lnTo>
                  <a:pt x="2445426" y="237490"/>
                </a:lnTo>
                <a:lnTo>
                  <a:pt x="2450343" y="220979"/>
                </a:lnTo>
                <a:lnTo>
                  <a:pt x="2261489" y="220979"/>
                </a:lnTo>
                <a:lnTo>
                  <a:pt x="2211817" y="210820"/>
                </a:lnTo>
                <a:lnTo>
                  <a:pt x="2119503" y="210820"/>
                </a:lnTo>
                <a:lnTo>
                  <a:pt x="2091943" y="209550"/>
                </a:lnTo>
                <a:lnTo>
                  <a:pt x="2079116" y="173990"/>
                </a:lnTo>
                <a:close/>
              </a:path>
              <a:path w="3808095" h="1267460">
                <a:moveTo>
                  <a:pt x="2327020" y="180340"/>
                </a:moveTo>
                <a:lnTo>
                  <a:pt x="2312924" y="184150"/>
                </a:lnTo>
                <a:lnTo>
                  <a:pt x="2310384" y="218440"/>
                </a:lnTo>
                <a:lnTo>
                  <a:pt x="2261489" y="220979"/>
                </a:lnTo>
                <a:lnTo>
                  <a:pt x="2450343" y="220979"/>
                </a:lnTo>
                <a:lnTo>
                  <a:pt x="2451100" y="218440"/>
                </a:lnTo>
                <a:lnTo>
                  <a:pt x="2327020" y="180340"/>
                </a:lnTo>
                <a:close/>
              </a:path>
              <a:path w="3808095" h="1267460">
                <a:moveTo>
                  <a:pt x="2147189" y="187960"/>
                </a:moveTo>
                <a:lnTo>
                  <a:pt x="2093214" y="196850"/>
                </a:lnTo>
                <a:lnTo>
                  <a:pt x="2119503" y="210820"/>
                </a:lnTo>
                <a:lnTo>
                  <a:pt x="2211817" y="210820"/>
                </a:lnTo>
                <a:lnTo>
                  <a:pt x="2205609" y="209550"/>
                </a:lnTo>
                <a:lnTo>
                  <a:pt x="2211451" y="195579"/>
                </a:lnTo>
                <a:lnTo>
                  <a:pt x="2147189" y="187960"/>
                </a:lnTo>
                <a:close/>
              </a:path>
              <a:path w="3808095" h="1267460">
                <a:moveTo>
                  <a:pt x="2014855" y="173990"/>
                </a:moveTo>
                <a:lnTo>
                  <a:pt x="2008378" y="191770"/>
                </a:lnTo>
                <a:lnTo>
                  <a:pt x="2036064" y="189229"/>
                </a:lnTo>
                <a:lnTo>
                  <a:pt x="2070735" y="189229"/>
                </a:lnTo>
                <a:lnTo>
                  <a:pt x="2014855" y="173990"/>
                </a:lnTo>
                <a:close/>
              </a:path>
              <a:path w="3808095" h="1267460">
                <a:moveTo>
                  <a:pt x="1698752" y="74929"/>
                </a:moveTo>
                <a:lnTo>
                  <a:pt x="1633219" y="78740"/>
                </a:lnTo>
                <a:lnTo>
                  <a:pt x="1644777" y="88900"/>
                </a:lnTo>
                <a:lnTo>
                  <a:pt x="1501520" y="123190"/>
                </a:lnTo>
                <a:lnTo>
                  <a:pt x="1518158" y="128270"/>
                </a:lnTo>
                <a:lnTo>
                  <a:pt x="1495679" y="146050"/>
                </a:lnTo>
                <a:lnTo>
                  <a:pt x="2050279" y="146050"/>
                </a:lnTo>
                <a:lnTo>
                  <a:pt x="2084832" y="127000"/>
                </a:lnTo>
                <a:lnTo>
                  <a:pt x="2098293" y="104140"/>
                </a:lnTo>
                <a:lnTo>
                  <a:pt x="2070735" y="92710"/>
                </a:lnTo>
                <a:lnTo>
                  <a:pt x="2096227" y="92710"/>
                </a:lnTo>
                <a:lnTo>
                  <a:pt x="2100326" y="86360"/>
                </a:lnTo>
                <a:lnTo>
                  <a:pt x="1698116" y="86360"/>
                </a:lnTo>
                <a:lnTo>
                  <a:pt x="1698752" y="74929"/>
                </a:lnTo>
                <a:close/>
              </a:path>
              <a:path w="3808095" h="1267460">
                <a:moveTo>
                  <a:pt x="2096227" y="92710"/>
                </a:moveTo>
                <a:lnTo>
                  <a:pt x="2070735" y="92710"/>
                </a:lnTo>
                <a:lnTo>
                  <a:pt x="2091309" y="100329"/>
                </a:lnTo>
                <a:lnTo>
                  <a:pt x="2096227" y="92710"/>
                </a:lnTo>
                <a:close/>
              </a:path>
              <a:path w="3808095" h="1267460">
                <a:moveTo>
                  <a:pt x="1763014" y="71120"/>
                </a:moveTo>
                <a:lnTo>
                  <a:pt x="1714754" y="86360"/>
                </a:lnTo>
                <a:lnTo>
                  <a:pt x="2100326" y="86360"/>
                </a:lnTo>
                <a:lnTo>
                  <a:pt x="2090144" y="80010"/>
                </a:lnTo>
                <a:lnTo>
                  <a:pt x="1785492" y="80010"/>
                </a:lnTo>
                <a:lnTo>
                  <a:pt x="1763014" y="71120"/>
                </a:lnTo>
                <a:close/>
              </a:path>
              <a:path w="3808095" h="1267460">
                <a:moveTo>
                  <a:pt x="1884426" y="0"/>
                </a:moveTo>
                <a:lnTo>
                  <a:pt x="1820164" y="33020"/>
                </a:lnTo>
                <a:lnTo>
                  <a:pt x="1818259" y="57150"/>
                </a:lnTo>
                <a:lnTo>
                  <a:pt x="1764284" y="60960"/>
                </a:lnTo>
                <a:lnTo>
                  <a:pt x="1785492" y="80010"/>
                </a:lnTo>
                <a:lnTo>
                  <a:pt x="2090144" y="80010"/>
                </a:lnTo>
                <a:lnTo>
                  <a:pt x="2059601" y="60960"/>
                </a:lnTo>
                <a:lnTo>
                  <a:pt x="1929384" y="60960"/>
                </a:lnTo>
                <a:lnTo>
                  <a:pt x="1953755" y="36829"/>
                </a:lnTo>
                <a:lnTo>
                  <a:pt x="1890776" y="36829"/>
                </a:lnTo>
                <a:lnTo>
                  <a:pt x="1928749" y="20320"/>
                </a:lnTo>
                <a:lnTo>
                  <a:pt x="1884426" y="0"/>
                </a:lnTo>
                <a:close/>
              </a:path>
              <a:path w="3808095" h="1267460">
                <a:moveTo>
                  <a:pt x="2039239" y="48260"/>
                </a:moveTo>
                <a:lnTo>
                  <a:pt x="1929384" y="60960"/>
                </a:lnTo>
                <a:lnTo>
                  <a:pt x="2059601" y="60960"/>
                </a:lnTo>
                <a:lnTo>
                  <a:pt x="2039239" y="48260"/>
                </a:lnTo>
                <a:close/>
              </a:path>
              <a:path w="3808095" h="1267460">
                <a:moveTo>
                  <a:pt x="1955038" y="35560"/>
                </a:moveTo>
                <a:lnTo>
                  <a:pt x="1890776" y="36829"/>
                </a:lnTo>
                <a:lnTo>
                  <a:pt x="1953755" y="36829"/>
                </a:lnTo>
                <a:lnTo>
                  <a:pt x="1955038" y="3556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 name="object 4"/>
          <p:cNvSpPr/>
          <p:nvPr/>
        </p:nvSpPr>
        <p:spPr>
          <a:xfrm>
            <a:off x="1665732" y="2758441"/>
            <a:ext cx="498634" cy="451961"/>
          </a:xfrm>
          <a:custGeom>
            <a:avLst/>
            <a:gdLst/>
            <a:ahLst/>
            <a:cxnLst/>
            <a:rect l="l" t="t" r="r" b="b"/>
            <a:pathLst>
              <a:path w="664844" h="602614">
                <a:moveTo>
                  <a:pt x="317792" y="463422"/>
                </a:moveTo>
                <a:lnTo>
                  <a:pt x="250444" y="463422"/>
                </a:lnTo>
                <a:lnTo>
                  <a:pt x="208025" y="538099"/>
                </a:lnTo>
                <a:lnTo>
                  <a:pt x="175260" y="553465"/>
                </a:lnTo>
                <a:lnTo>
                  <a:pt x="173355" y="570229"/>
                </a:lnTo>
                <a:lnTo>
                  <a:pt x="132969" y="570864"/>
                </a:lnTo>
                <a:lnTo>
                  <a:pt x="102743" y="602233"/>
                </a:lnTo>
                <a:lnTo>
                  <a:pt x="141224" y="578230"/>
                </a:lnTo>
                <a:lnTo>
                  <a:pt x="186683" y="578230"/>
                </a:lnTo>
                <a:lnTo>
                  <a:pt x="208661" y="560831"/>
                </a:lnTo>
                <a:lnTo>
                  <a:pt x="197738" y="546226"/>
                </a:lnTo>
                <a:lnTo>
                  <a:pt x="228574" y="546226"/>
                </a:lnTo>
                <a:lnTo>
                  <a:pt x="308863" y="491489"/>
                </a:lnTo>
                <a:lnTo>
                  <a:pt x="324866" y="470788"/>
                </a:lnTo>
                <a:lnTo>
                  <a:pt x="317792" y="463422"/>
                </a:lnTo>
                <a:close/>
              </a:path>
              <a:path w="664844" h="602614">
                <a:moveTo>
                  <a:pt x="186683" y="578230"/>
                </a:moveTo>
                <a:lnTo>
                  <a:pt x="141224" y="578230"/>
                </a:lnTo>
                <a:lnTo>
                  <a:pt x="184276" y="580135"/>
                </a:lnTo>
                <a:lnTo>
                  <a:pt x="186683" y="578230"/>
                </a:lnTo>
                <a:close/>
              </a:path>
              <a:path w="664844" h="602614">
                <a:moveTo>
                  <a:pt x="228574" y="546226"/>
                </a:moveTo>
                <a:lnTo>
                  <a:pt x="197738" y="546226"/>
                </a:lnTo>
                <a:lnTo>
                  <a:pt x="224662" y="548893"/>
                </a:lnTo>
                <a:lnTo>
                  <a:pt x="228574" y="546226"/>
                </a:lnTo>
                <a:close/>
              </a:path>
              <a:path w="664844" h="602614">
                <a:moveTo>
                  <a:pt x="310840" y="456183"/>
                </a:moveTo>
                <a:lnTo>
                  <a:pt x="173355" y="456183"/>
                </a:lnTo>
                <a:lnTo>
                  <a:pt x="200913" y="484124"/>
                </a:lnTo>
                <a:lnTo>
                  <a:pt x="210566" y="467487"/>
                </a:lnTo>
                <a:lnTo>
                  <a:pt x="242282" y="467487"/>
                </a:lnTo>
                <a:lnTo>
                  <a:pt x="250444" y="463422"/>
                </a:lnTo>
                <a:lnTo>
                  <a:pt x="317792" y="463422"/>
                </a:lnTo>
                <a:lnTo>
                  <a:pt x="310840" y="456183"/>
                </a:lnTo>
                <a:close/>
              </a:path>
              <a:path w="664844" h="602614">
                <a:moveTo>
                  <a:pt x="365582" y="402081"/>
                </a:moveTo>
                <a:lnTo>
                  <a:pt x="145161" y="402081"/>
                </a:lnTo>
                <a:lnTo>
                  <a:pt x="124990" y="426461"/>
                </a:lnTo>
                <a:lnTo>
                  <a:pt x="141224" y="462152"/>
                </a:lnTo>
                <a:lnTo>
                  <a:pt x="132969" y="478789"/>
                </a:lnTo>
                <a:lnTo>
                  <a:pt x="173355" y="456183"/>
                </a:lnTo>
                <a:lnTo>
                  <a:pt x="310840" y="456183"/>
                </a:lnTo>
                <a:lnTo>
                  <a:pt x="309499" y="454787"/>
                </a:lnTo>
                <a:lnTo>
                  <a:pt x="365582" y="402081"/>
                </a:lnTo>
                <a:close/>
              </a:path>
              <a:path w="664844" h="602614">
                <a:moveTo>
                  <a:pt x="242282" y="467487"/>
                </a:moveTo>
                <a:lnTo>
                  <a:pt x="210566" y="467487"/>
                </a:lnTo>
                <a:lnTo>
                  <a:pt x="219582" y="478789"/>
                </a:lnTo>
                <a:lnTo>
                  <a:pt x="242282" y="467487"/>
                </a:lnTo>
                <a:close/>
              </a:path>
              <a:path w="664844" h="602614">
                <a:moveTo>
                  <a:pt x="646558" y="428751"/>
                </a:moveTo>
                <a:lnTo>
                  <a:pt x="631063" y="428751"/>
                </a:lnTo>
                <a:lnTo>
                  <a:pt x="643890" y="435482"/>
                </a:lnTo>
                <a:lnTo>
                  <a:pt x="627888" y="449452"/>
                </a:lnTo>
                <a:lnTo>
                  <a:pt x="652272" y="462152"/>
                </a:lnTo>
                <a:lnTo>
                  <a:pt x="664463" y="452119"/>
                </a:lnTo>
                <a:lnTo>
                  <a:pt x="646558" y="428751"/>
                </a:lnTo>
                <a:close/>
              </a:path>
              <a:path w="664844" h="602614">
                <a:moveTo>
                  <a:pt x="414700" y="438150"/>
                </a:moveTo>
                <a:lnTo>
                  <a:pt x="378841" y="438150"/>
                </a:lnTo>
                <a:lnTo>
                  <a:pt x="361442" y="460755"/>
                </a:lnTo>
                <a:lnTo>
                  <a:pt x="414700" y="438150"/>
                </a:lnTo>
                <a:close/>
              </a:path>
              <a:path w="664844" h="602614">
                <a:moveTo>
                  <a:pt x="386913" y="374141"/>
                </a:moveTo>
                <a:lnTo>
                  <a:pt x="62356" y="374141"/>
                </a:lnTo>
                <a:lnTo>
                  <a:pt x="45593" y="384047"/>
                </a:lnTo>
                <a:lnTo>
                  <a:pt x="62356" y="397382"/>
                </a:lnTo>
                <a:lnTo>
                  <a:pt x="95631" y="402081"/>
                </a:lnTo>
                <a:lnTo>
                  <a:pt x="76454" y="422782"/>
                </a:lnTo>
                <a:lnTo>
                  <a:pt x="91821" y="442087"/>
                </a:lnTo>
                <a:lnTo>
                  <a:pt x="109855" y="444753"/>
                </a:lnTo>
                <a:lnTo>
                  <a:pt x="124990" y="426461"/>
                </a:lnTo>
                <a:lnTo>
                  <a:pt x="123317" y="422782"/>
                </a:lnTo>
                <a:lnTo>
                  <a:pt x="145161" y="402081"/>
                </a:lnTo>
                <a:lnTo>
                  <a:pt x="365582" y="402081"/>
                </a:lnTo>
                <a:lnTo>
                  <a:pt x="383286" y="385444"/>
                </a:lnTo>
                <a:lnTo>
                  <a:pt x="386913" y="374141"/>
                </a:lnTo>
                <a:close/>
              </a:path>
              <a:path w="664844" h="602614">
                <a:moveTo>
                  <a:pt x="601599" y="392810"/>
                </a:moveTo>
                <a:lnTo>
                  <a:pt x="480822" y="392810"/>
                </a:lnTo>
                <a:lnTo>
                  <a:pt x="472567" y="406780"/>
                </a:lnTo>
                <a:lnTo>
                  <a:pt x="531622" y="430783"/>
                </a:lnTo>
                <a:lnTo>
                  <a:pt x="616966" y="442087"/>
                </a:lnTo>
                <a:lnTo>
                  <a:pt x="631063" y="428751"/>
                </a:lnTo>
                <a:lnTo>
                  <a:pt x="646558" y="428751"/>
                </a:lnTo>
                <a:lnTo>
                  <a:pt x="641985" y="422782"/>
                </a:lnTo>
                <a:lnTo>
                  <a:pt x="601599" y="422782"/>
                </a:lnTo>
                <a:lnTo>
                  <a:pt x="601599" y="392810"/>
                </a:lnTo>
                <a:close/>
              </a:path>
              <a:path w="664844" h="602614">
                <a:moveTo>
                  <a:pt x="601599" y="379475"/>
                </a:moveTo>
                <a:lnTo>
                  <a:pt x="415417" y="379475"/>
                </a:lnTo>
                <a:lnTo>
                  <a:pt x="399923" y="394080"/>
                </a:lnTo>
                <a:lnTo>
                  <a:pt x="422401" y="401446"/>
                </a:lnTo>
                <a:lnTo>
                  <a:pt x="369188" y="406145"/>
                </a:lnTo>
                <a:lnTo>
                  <a:pt x="358901" y="438784"/>
                </a:lnTo>
                <a:lnTo>
                  <a:pt x="378841" y="438150"/>
                </a:lnTo>
                <a:lnTo>
                  <a:pt x="414700" y="438150"/>
                </a:lnTo>
                <a:lnTo>
                  <a:pt x="432054" y="430783"/>
                </a:lnTo>
                <a:lnTo>
                  <a:pt x="442341" y="412750"/>
                </a:lnTo>
                <a:lnTo>
                  <a:pt x="430784" y="404749"/>
                </a:lnTo>
                <a:lnTo>
                  <a:pt x="447421" y="387476"/>
                </a:lnTo>
                <a:lnTo>
                  <a:pt x="601599" y="387476"/>
                </a:lnTo>
                <a:lnTo>
                  <a:pt x="601599" y="379475"/>
                </a:lnTo>
                <a:close/>
              </a:path>
              <a:path w="664844" h="602614">
                <a:moveTo>
                  <a:pt x="601599" y="387476"/>
                </a:moveTo>
                <a:lnTo>
                  <a:pt x="447421" y="387476"/>
                </a:lnTo>
                <a:lnTo>
                  <a:pt x="444246" y="401446"/>
                </a:lnTo>
                <a:lnTo>
                  <a:pt x="480822" y="392810"/>
                </a:lnTo>
                <a:lnTo>
                  <a:pt x="601599" y="392810"/>
                </a:lnTo>
                <a:lnTo>
                  <a:pt x="601599" y="387476"/>
                </a:lnTo>
                <a:close/>
              </a:path>
              <a:path w="664844" h="602614">
                <a:moveTo>
                  <a:pt x="601599" y="351408"/>
                </a:moveTo>
                <a:lnTo>
                  <a:pt x="394207" y="351408"/>
                </a:lnTo>
                <a:lnTo>
                  <a:pt x="385825" y="385444"/>
                </a:lnTo>
                <a:lnTo>
                  <a:pt x="415417" y="379475"/>
                </a:lnTo>
                <a:lnTo>
                  <a:pt x="601599" y="379475"/>
                </a:lnTo>
                <a:lnTo>
                  <a:pt x="601599" y="351408"/>
                </a:lnTo>
                <a:close/>
              </a:path>
              <a:path w="664844" h="602614">
                <a:moveTo>
                  <a:pt x="601599" y="262763"/>
                </a:moveTo>
                <a:lnTo>
                  <a:pt x="161798" y="262763"/>
                </a:lnTo>
                <a:lnTo>
                  <a:pt x="147066" y="270001"/>
                </a:lnTo>
                <a:lnTo>
                  <a:pt x="155321" y="306704"/>
                </a:lnTo>
                <a:lnTo>
                  <a:pt x="64262" y="341375"/>
                </a:lnTo>
                <a:lnTo>
                  <a:pt x="39878" y="380110"/>
                </a:lnTo>
                <a:lnTo>
                  <a:pt x="62356" y="374141"/>
                </a:lnTo>
                <a:lnTo>
                  <a:pt x="386913" y="374141"/>
                </a:lnTo>
                <a:lnTo>
                  <a:pt x="394207" y="351408"/>
                </a:lnTo>
                <a:lnTo>
                  <a:pt x="601599" y="351408"/>
                </a:lnTo>
                <a:lnTo>
                  <a:pt x="601599" y="262763"/>
                </a:lnTo>
                <a:close/>
              </a:path>
              <a:path w="664844" h="602614">
                <a:moveTo>
                  <a:pt x="153976" y="266064"/>
                </a:moveTo>
                <a:lnTo>
                  <a:pt x="109855" y="266064"/>
                </a:lnTo>
                <a:lnTo>
                  <a:pt x="119380" y="280669"/>
                </a:lnTo>
                <a:lnTo>
                  <a:pt x="153976" y="266064"/>
                </a:lnTo>
                <a:close/>
              </a:path>
              <a:path w="664844" h="602614">
                <a:moveTo>
                  <a:pt x="96266" y="191388"/>
                </a:moveTo>
                <a:lnTo>
                  <a:pt x="74549" y="193420"/>
                </a:lnTo>
                <a:lnTo>
                  <a:pt x="0" y="229996"/>
                </a:lnTo>
                <a:lnTo>
                  <a:pt x="41782" y="241426"/>
                </a:lnTo>
                <a:lnTo>
                  <a:pt x="25018" y="245999"/>
                </a:lnTo>
                <a:lnTo>
                  <a:pt x="43053" y="268096"/>
                </a:lnTo>
                <a:lnTo>
                  <a:pt x="109855" y="266064"/>
                </a:lnTo>
                <a:lnTo>
                  <a:pt x="153976" y="266064"/>
                </a:lnTo>
                <a:lnTo>
                  <a:pt x="161798" y="262763"/>
                </a:lnTo>
                <a:lnTo>
                  <a:pt x="601599" y="262763"/>
                </a:lnTo>
                <a:lnTo>
                  <a:pt x="601599" y="215391"/>
                </a:lnTo>
                <a:lnTo>
                  <a:pt x="138684" y="215391"/>
                </a:lnTo>
                <a:lnTo>
                  <a:pt x="96266" y="212725"/>
                </a:lnTo>
                <a:lnTo>
                  <a:pt x="96266" y="191388"/>
                </a:lnTo>
                <a:close/>
              </a:path>
              <a:path w="664844" h="602614">
                <a:moveTo>
                  <a:pt x="132969" y="189991"/>
                </a:moveTo>
                <a:lnTo>
                  <a:pt x="134874" y="204088"/>
                </a:lnTo>
                <a:lnTo>
                  <a:pt x="157987" y="204724"/>
                </a:lnTo>
                <a:lnTo>
                  <a:pt x="138684" y="215391"/>
                </a:lnTo>
                <a:lnTo>
                  <a:pt x="601599" y="215391"/>
                </a:lnTo>
                <a:lnTo>
                  <a:pt x="601599" y="196722"/>
                </a:lnTo>
                <a:lnTo>
                  <a:pt x="189992" y="196722"/>
                </a:lnTo>
                <a:lnTo>
                  <a:pt x="132969" y="189991"/>
                </a:lnTo>
                <a:close/>
              </a:path>
              <a:path w="664844" h="602614">
                <a:moveTo>
                  <a:pt x="123317" y="57276"/>
                </a:moveTo>
                <a:lnTo>
                  <a:pt x="98932" y="90677"/>
                </a:lnTo>
                <a:lnTo>
                  <a:pt x="39878" y="104647"/>
                </a:lnTo>
                <a:lnTo>
                  <a:pt x="43053" y="119379"/>
                </a:lnTo>
                <a:lnTo>
                  <a:pt x="25654" y="123316"/>
                </a:lnTo>
                <a:lnTo>
                  <a:pt x="96266" y="172719"/>
                </a:lnTo>
                <a:lnTo>
                  <a:pt x="189992" y="196722"/>
                </a:lnTo>
                <a:lnTo>
                  <a:pt x="601599" y="196722"/>
                </a:lnTo>
                <a:lnTo>
                  <a:pt x="601599" y="68706"/>
                </a:lnTo>
                <a:lnTo>
                  <a:pt x="545576" y="61975"/>
                </a:lnTo>
                <a:lnTo>
                  <a:pt x="141224" y="61975"/>
                </a:lnTo>
                <a:lnTo>
                  <a:pt x="123317" y="57276"/>
                </a:lnTo>
                <a:close/>
              </a:path>
              <a:path w="664844" h="602614">
                <a:moveTo>
                  <a:pt x="175894" y="33908"/>
                </a:moveTo>
                <a:lnTo>
                  <a:pt x="134874" y="45974"/>
                </a:lnTo>
                <a:lnTo>
                  <a:pt x="141224" y="61975"/>
                </a:lnTo>
                <a:lnTo>
                  <a:pt x="545576" y="61975"/>
                </a:lnTo>
                <a:lnTo>
                  <a:pt x="417677" y="46608"/>
                </a:lnTo>
                <a:lnTo>
                  <a:pt x="180467" y="46608"/>
                </a:lnTo>
                <a:lnTo>
                  <a:pt x="175894" y="33908"/>
                </a:lnTo>
                <a:close/>
              </a:path>
              <a:path w="664844" h="602614">
                <a:moveTo>
                  <a:pt x="252349" y="0"/>
                </a:moveTo>
                <a:lnTo>
                  <a:pt x="225298" y="22605"/>
                </a:lnTo>
                <a:lnTo>
                  <a:pt x="182372" y="25907"/>
                </a:lnTo>
                <a:lnTo>
                  <a:pt x="180467" y="46608"/>
                </a:lnTo>
                <a:lnTo>
                  <a:pt x="417677" y="46608"/>
                </a:lnTo>
                <a:lnTo>
                  <a:pt x="362712" y="40004"/>
                </a:lnTo>
                <a:lnTo>
                  <a:pt x="354891" y="25907"/>
                </a:lnTo>
                <a:lnTo>
                  <a:pt x="280543" y="25907"/>
                </a:lnTo>
                <a:lnTo>
                  <a:pt x="260604" y="21970"/>
                </a:lnTo>
                <a:lnTo>
                  <a:pt x="279273" y="9905"/>
                </a:lnTo>
                <a:lnTo>
                  <a:pt x="252349" y="0"/>
                </a:lnTo>
                <a:close/>
              </a:path>
              <a:path w="664844" h="602614">
                <a:moveTo>
                  <a:pt x="287655" y="11302"/>
                </a:moveTo>
                <a:lnTo>
                  <a:pt x="280543" y="25907"/>
                </a:lnTo>
                <a:lnTo>
                  <a:pt x="354891" y="25907"/>
                </a:lnTo>
                <a:lnTo>
                  <a:pt x="353060" y="22605"/>
                </a:lnTo>
                <a:lnTo>
                  <a:pt x="287655" y="11302"/>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 name="object 5"/>
          <p:cNvSpPr/>
          <p:nvPr/>
        </p:nvSpPr>
        <p:spPr>
          <a:xfrm>
            <a:off x="5485257" y="3565874"/>
            <a:ext cx="236220" cy="175259"/>
          </a:xfrm>
          <a:custGeom>
            <a:avLst/>
            <a:gdLst/>
            <a:ahLst/>
            <a:cxnLst/>
            <a:rect l="l" t="t" r="r" b="b"/>
            <a:pathLst>
              <a:path w="314959" h="233679">
                <a:moveTo>
                  <a:pt x="15494" y="67818"/>
                </a:moveTo>
                <a:lnTo>
                  <a:pt x="0" y="111759"/>
                </a:lnTo>
                <a:lnTo>
                  <a:pt x="1904" y="172212"/>
                </a:lnTo>
                <a:lnTo>
                  <a:pt x="25653" y="190881"/>
                </a:lnTo>
                <a:lnTo>
                  <a:pt x="7112" y="221487"/>
                </a:lnTo>
                <a:lnTo>
                  <a:pt x="42418" y="233425"/>
                </a:lnTo>
                <a:lnTo>
                  <a:pt x="123951" y="221487"/>
                </a:lnTo>
                <a:lnTo>
                  <a:pt x="139319" y="187578"/>
                </a:lnTo>
                <a:lnTo>
                  <a:pt x="194564" y="168909"/>
                </a:lnTo>
                <a:lnTo>
                  <a:pt x="199644" y="140334"/>
                </a:lnTo>
                <a:lnTo>
                  <a:pt x="218313" y="132333"/>
                </a:lnTo>
                <a:lnTo>
                  <a:pt x="209930" y="117728"/>
                </a:lnTo>
                <a:lnTo>
                  <a:pt x="229870" y="115696"/>
                </a:lnTo>
                <a:lnTo>
                  <a:pt x="244601" y="86487"/>
                </a:lnTo>
                <a:lnTo>
                  <a:pt x="244278" y="85089"/>
                </a:lnTo>
                <a:lnTo>
                  <a:pt x="48132" y="85089"/>
                </a:lnTo>
                <a:lnTo>
                  <a:pt x="15494" y="67818"/>
                </a:lnTo>
                <a:close/>
              </a:path>
              <a:path w="314959" h="233679">
                <a:moveTo>
                  <a:pt x="97535" y="31242"/>
                </a:moveTo>
                <a:lnTo>
                  <a:pt x="48132" y="85089"/>
                </a:lnTo>
                <a:lnTo>
                  <a:pt x="244278" y="85089"/>
                </a:lnTo>
                <a:lnTo>
                  <a:pt x="238125" y="58546"/>
                </a:lnTo>
                <a:lnTo>
                  <a:pt x="282121" y="45846"/>
                </a:lnTo>
                <a:lnTo>
                  <a:pt x="247142" y="45846"/>
                </a:lnTo>
                <a:lnTo>
                  <a:pt x="242727" y="34543"/>
                </a:lnTo>
                <a:lnTo>
                  <a:pt x="195199" y="34543"/>
                </a:lnTo>
                <a:lnTo>
                  <a:pt x="97535" y="31242"/>
                </a:lnTo>
                <a:close/>
              </a:path>
              <a:path w="314959" h="233679">
                <a:moveTo>
                  <a:pt x="287020" y="25907"/>
                </a:moveTo>
                <a:lnTo>
                  <a:pt x="247142" y="45846"/>
                </a:lnTo>
                <a:lnTo>
                  <a:pt x="282121" y="45846"/>
                </a:lnTo>
                <a:lnTo>
                  <a:pt x="312039" y="37211"/>
                </a:lnTo>
                <a:lnTo>
                  <a:pt x="314578" y="31242"/>
                </a:lnTo>
                <a:lnTo>
                  <a:pt x="287020" y="25907"/>
                </a:lnTo>
                <a:close/>
              </a:path>
              <a:path w="314959" h="233679">
                <a:moveTo>
                  <a:pt x="229234" y="0"/>
                </a:moveTo>
                <a:lnTo>
                  <a:pt x="195199" y="34543"/>
                </a:lnTo>
                <a:lnTo>
                  <a:pt x="242727" y="34543"/>
                </a:lnTo>
                <a:lnTo>
                  <a:pt x="229234"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 name="object 6"/>
          <p:cNvSpPr/>
          <p:nvPr/>
        </p:nvSpPr>
        <p:spPr>
          <a:xfrm>
            <a:off x="4793456" y="3485293"/>
            <a:ext cx="29528" cy="58579"/>
          </a:xfrm>
          <a:custGeom>
            <a:avLst/>
            <a:gdLst/>
            <a:ahLst/>
            <a:cxnLst/>
            <a:rect l="l" t="t" r="r" b="b"/>
            <a:pathLst>
              <a:path w="39370" h="78104">
                <a:moveTo>
                  <a:pt x="18796" y="0"/>
                </a:moveTo>
                <a:lnTo>
                  <a:pt x="1270" y="18287"/>
                </a:lnTo>
                <a:lnTo>
                  <a:pt x="0" y="58800"/>
                </a:lnTo>
                <a:lnTo>
                  <a:pt x="20700" y="77723"/>
                </a:lnTo>
                <a:lnTo>
                  <a:pt x="38862" y="45719"/>
                </a:lnTo>
                <a:lnTo>
                  <a:pt x="18796"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 name="object 7"/>
          <p:cNvSpPr/>
          <p:nvPr/>
        </p:nvSpPr>
        <p:spPr>
          <a:xfrm>
            <a:off x="4793456" y="3485293"/>
            <a:ext cx="29528" cy="58579"/>
          </a:xfrm>
          <a:custGeom>
            <a:avLst/>
            <a:gdLst/>
            <a:ahLst/>
            <a:cxnLst/>
            <a:rect l="l" t="t" r="r" b="b"/>
            <a:pathLst>
              <a:path w="39370" h="78104">
                <a:moveTo>
                  <a:pt x="0" y="58800"/>
                </a:moveTo>
                <a:lnTo>
                  <a:pt x="1270" y="18287"/>
                </a:lnTo>
                <a:lnTo>
                  <a:pt x="18796" y="0"/>
                </a:lnTo>
                <a:lnTo>
                  <a:pt x="38862" y="45719"/>
                </a:lnTo>
                <a:lnTo>
                  <a:pt x="20700" y="77723"/>
                </a:lnTo>
                <a:lnTo>
                  <a:pt x="0" y="5880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 name="object 8"/>
          <p:cNvSpPr/>
          <p:nvPr/>
        </p:nvSpPr>
        <p:spPr>
          <a:xfrm>
            <a:off x="4325684" y="3597783"/>
            <a:ext cx="339566" cy="333851"/>
          </a:xfrm>
          <a:custGeom>
            <a:avLst/>
            <a:gdLst/>
            <a:ahLst/>
            <a:cxnLst/>
            <a:rect l="l" t="t" r="r" b="b"/>
            <a:pathLst>
              <a:path w="452754" h="445135">
                <a:moveTo>
                  <a:pt x="385572" y="0"/>
                </a:moveTo>
                <a:lnTo>
                  <a:pt x="225171" y="10667"/>
                </a:lnTo>
                <a:lnTo>
                  <a:pt x="143001" y="46989"/>
                </a:lnTo>
                <a:lnTo>
                  <a:pt x="164211" y="123189"/>
                </a:lnTo>
                <a:lnTo>
                  <a:pt x="128270" y="125094"/>
                </a:lnTo>
                <a:lnTo>
                  <a:pt x="108966" y="133095"/>
                </a:lnTo>
                <a:lnTo>
                  <a:pt x="112268" y="153542"/>
                </a:lnTo>
                <a:lnTo>
                  <a:pt x="12192" y="198627"/>
                </a:lnTo>
                <a:lnTo>
                  <a:pt x="0" y="237616"/>
                </a:lnTo>
                <a:lnTo>
                  <a:pt x="1905" y="246252"/>
                </a:lnTo>
                <a:lnTo>
                  <a:pt x="83947" y="301116"/>
                </a:lnTo>
                <a:lnTo>
                  <a:pt x="263017" y="423544"/>
                </a:lnTo>
                <a:lnTo>
                  <a:pt x="264922" y="444753"/>
                </a:lnTo>
                <a:lnTo>
                  <a:pt x="282956" y="441451"/>
                </a:lnTo>
                <a:lnTo>
                  <a:pt x="317500" y="432815"/>
                </a:lnTo>
                <a:lnTo>
                  <a:pt x="452374" y="336930"/>
                </a:lnTo>
                <a:lnTo>
                  <a:pt x="399669" y="273430"/>
                </a:lnTo>
                <a:lnTo>
                  <a:pt x="400304" y="170814"/>
                </a:lnTo>
                <a:lnTo>
                  <a:pt x="393954" y="125094"/>
                </a:lnTo>
                <a:lnTo>
                  <a:pt x="356743" y="78866"/>
                </a:lnTo>
                <a:lnTo>
                  <a:pt x="375920" y="62864"/>
                </a:lnTo>
                <a:lnTo>
                  <a:pt x="385572"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 name="object 9"/>
          <p:cNvSpPr/>
          <p:nvPr/>
        </p:nvSpPr>
        <p:spPr>
          <a:xfrm>
            <a:off x="3242881" y="4645723"/>
            <a:ext cx="327660" cy="609124"/>
          </a:xfrm>
          <a:custGeom>
            <a:avLst/>
            <a:gdLst/>
            <a:ahLst/>
            <a:cxnLst/>
            <a:rect l="l" t="t" r="r" b="b"/>
            <a:pathLst>
              <a:path w="436879" h="812164">
                <a:moveTo>
                  <a:pt x="96322" y="761822"/>
                </a:moveTo>
                <a:lnTo>
                  <a:pt x="22352" y="761822"/>
                </a:lnTo>
                <a:lnTo>
                  <a:pt x="29337" y="802970"/>
                </a:lnTo>
                <a:lnTo>
                  <a:pt x="109855" y="811593"/>
                </a:lnTo>
                <a:lnTo>
                  <a:pt x="87503" y="791019"/>
                </a:lnTo>
                <a:lnTo>
                  <a:pt x="96322" y="761822"/>
                </a:lnTo>
                <a:close/>
              </a:path>
              <a:path w="436879" h="812164">
                <a:moveTo>
                  <a:pt x="159131" y="0"/>
                </a:moveTo>
                <a:lnTo>
                  <a:pt x="135509" y="26543"/>
                </a:lnTo>
                <a:lnTo>
                  <a:pt x="132842" y="54990"/>
                </a:lnTo>
                <a:lnTo>
                  <a:pt x="108585" y="67056"/>
                </a:lnTo>
                <a:lnTo>
                  <a:pt x="109855" y="122681"/>
                </a:lnTo>
                <a:lnTo>
                  <a:pt x="83058" y="153924"/>
                </a:lnTo>
                <a:lnTo>
                  <a:pt x="61975" y="232917"/>
                </a:lnTo>
                <a:lnTo>
                  <a:pt x="77978" y="307847"/>
                </a:lnTo>
                <a:lnTo>
                  <a:pt x="49149" y="371601"/>
                </a:lnTo>
                <a:lnTo>
                  <a:pt x="29337" y="529589"/>
                </a:lnTo>
                <a:lnTo>
                  <a:pt x="44704" y="587286"/>
                </a:lnTo>
                <a:lnTo>
                  <a:pt x="29972" y="591934"/>
                </a:lnTo>
                <a:lnTo>
                  <a:pt x="37719" y="643026"/>
                </a:lnTo>
                <a:lnTo>
                  <a:pt x="0" y="750531"/>
                </a:lnTo>
                <a:lnTo>
                  <a:pt x="3175" y="768451"/>
                </a:lnTo>
                <a:lnTo>
                  <a:pt x="22352" y="761822"/>
                </a:lnTo>
                <a:lnTo>
                  <a:pt x="96322" y="761822"/>
                </a:lnTo>
                <a:lnTo>
                  <a:pt x="104140" y="735939"/>
                </a:lnTo>
                <a:lnTo>
                  <a:pt x="127007" y="735939"/>
                </a:lnTo>
                <a:lnTo>
                  <a:pt x="169925" y="669569"/>
                </a:lnTo>
                <a:lnTo>
                  <a:pt x="130937" y="625106"/>
                </a:lnTo>
                <a:lnTo>
                  <a:pt x="174498" y="599236"/>
                </a:lnTo>
                <a:lnTo>
                  <a:pt x="180848" y="558749"/>
                </a:lnTo>
                <a:lnTo>
                  <a:pt x="201295" y="540829"/>
                </a:lnTo>
                <a:lnTo>
                  <a:pt x="184023" y="533526"/>
                </a:lnTo>
                <a:lnTo>
                  <a:pt x="216662" y="533526"/>
                </a:lnTo>
                <a:lnTo>
                  <a:pt x="215529" y="528192"/>
                </a:lnTo>
                <a:lnTo>
                  <a:pt x="198120" y="528192"/>
                </a:lnTo>
                <a:lnTo>
                  <a:pt x="184023" y="513588"/>
                </a:lnTo>
                <a:lnTo>
                  <a:pt x="181483" y="484377"/>
                </a:lnTo>
                <a:lnTo>
                  <a:pt x="241231" y="484377"/>
                </a:lnTo>
                <a:lnTo>
                  <a:pt x="246634" y="427354"/>
                </a:lnTo>
                <a:lnTo>
                  <a:pt x="341249" y="417448"/>
                </a:lnTo>
                <a:lnTo>
                  <a:pt x="368046" y="376300"/>
                </a:lnTo>
                <a:lnTo>
                  <a:pt x="330962" y="301878"/>
                </a:lnTo>
                <a:lnTo>
                  <a:pt x="349504" y="206374"/>
                </a:lnTo>
                <a:lnTo>
                  <a:pt x="429807" y="134746"/>
                </a:lnTo>
                <a:lnTo>
                  <a:pt x="392303" y="134746"/>
                </a:lnTo>
                <a:lnTo>
                  <a:pt x="332232" y="131318"/>
                </a:lnTo>
                <a:lnTo>
                  <a:pt x="345059" y="84962"/>
                </a:lnTo>
                <a:lnTo>
                  <a:pt x="252850" y="21843"/>
                </a:lnTo>
                <a:lnTo>
                  <a:pt x="200660" y="21843"/>
                </a:lnTo>
                <a:lnTo>
                  <a:pt x="159131" y="0"/>
                </a:lnTo>
                <a:close/>
              </a:path>
              <a:path w="436879" h="812164">
                <a:moveTo>
                  <a:pt x="127007" y="735939"/>
                </a:moveTo>
                <a:lnTo>
                  <a:pt x="104140" y="735939"/>
                </a:lnTo>
                <a:lnTo>
                  <a:pt x="120142" y="746556"/>
                </a:lnTo>
                <a:lnTo>
                  <a:pt x="127007" y="735939"/>
                </a:lnTo>
                <a:close/>
              </a:path>
              <a:path w="436879" h="812164">
                <a:moveTo>
                  <a:pt x="212725" y="514984"/>
                </a:moveTo>
                <a:lnTo>
                  <a:pt x="198120" y="528192"/>
                </a:lnTo>
                <a:lnTo>
                  <a:pt x="215529" y="528192"/>
                </a:lnTo>
                <a:lnTo>
                  <a:pt x="212725" y="514984"/>
                </a:lnTo>
                <a:close/>
              </a:path>
              <a:path w="436879" h="812164">
                <a:moveTo>
                  <a:pt x="241231" y="484377"/>
                </a:moveTo>
                <a:lnTo>
                  <a:pt x="181483" y="484377"/>
                </a:lnTo>
                <a:lnTo>
                  <a:pt x="240919" y="487679"/>
                </a:lnTo>
                <a:lnTo>
                  <a:pt x="241231" y="484377"/>
                </a:lnTo>
                <a:close/>
              </a:path>
              <a:path w="436879" h="812164">
                <a:moveTo>
                  <a:pt x="415417" y="92837"/>
                </a:moveTo>
                <a:lnTo>
                  <a:pt x="392303" y="134746"/>
                </a:lnTo>
                <a:lnTo>
                  <a:pt x="429807" y="134746"/>
                </a:lnTo>
                <a:lnTo>
                  <a:pt x="436499" y="128777"/>
                </a:lnTo>
                <a:lnTo>
                  <a:pt x="433197" y="93599"/>
                </a:lnTo>
                <a:lnTo>
                  <a:pt x="415417" y="92837"/>
                </a:lnTo>
                <a:close/>
              </a:path>
              <a:path w="436879" h="812164">
                <a:moveTo>
                  <a:pt x="202565" y="5968"/>
                </a:moveTo>
                <a:lnTo>
                  <a:pt x="200660" y="21843"/>
                </a:lnTo>
                <a:lnTo>
                  <a:pt x="252850" y="21843"/>
                </a:lnTo>
                <a:lnTo>
                  <a:pt x="238379" y="11937"/>
                </a:lnTo>
                <a:lnTo>
                  <a:pt x="202565" y="5968"/>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 name="object 10"/>
          <p:cNvSpPr/>
          <p:nvPr/>
        </p:nvSpPr>
        <p:spPr>
          <a:xfrm>
            <a:off x="3319748" y="5264143"/>
            <a:ext cx="58579" cy="54293"/>
          </a:xfrm>
          <a:custGeom>
            <a:avLst/>
            <a:gdLst/>
            <a:ahLst/>
            <a:cxnLst/>
            <a:rect l="l" t="t" r="r" b="b"/>
            <a:pathLst>
              <a:path w="78104" h="72389">
                <a:moveTo>
                  <a:pt x="0" y="0"/>
                </a:moveTo>
                <a:lnTo>
                  <a:pt x="1905" y="72275"/>
                </a:lnTo>
                <a:lnTo>
                  <a:pt x="77724" y="64770"/>
                </a:lnTo>
                <a:lnTo>
                  <a:pt x="17272" y="35458"/>
                </a:lnTo>
                <a:lnTo>
                  <a:pt x="0"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 name="object 11"/>
          <p:cNvSpPr/>
          <p:nvPr/>
        </p:nvSpPr>
        <p:spPr>
          <a:xfrm>
            <a:off x="6362605" y="4448365"/>
            <a:ext cx="678656" cy="528161"/>
          </a:xfrm>
          <a:custGeom>
            <a:avLst/>
            <a:gdLst/>
            <a:ahLst/>
            <a:cxnLst/>
            <a:rect l="l" t="t" r="r" b="b"/>
            <a:pathLst>
              <a:path w="904875" h="704214">
                <a:moveTo>
                  <a:pt x="789636" y="668655"/>
                </a:moveTo>
                <a:lnTo>
                  <a:pt x="713231" y="668655"/>
                </a:lnTo>
                <a:lnTo>
                  <a:pt x="745490" y="704088"/>
                </a:lnTo>
                <a:lnTo>
                  <a:pt x="743584" y="692150"/>
                </a:lnTo>
                <a:lnTo>
                  <a:pt x="774573" y="671957"/>
                </a:lnTo>
                <a:lnTo>
                  <a:pt x="789636" y="668655"/>
                </a:lnTo>
                <a:close/>
              </a:path>
              <a:path w="904875" h="704214">
                <a:moveTo>
                  <a:pt x="841570" y="603758"/>
                </a:moveTo>
                <a:lnTo>
                  <a:pt x="586231" y="603758"/>
                </a:lnTo>
                <a:lnTo>
                  <a:pt x="601726" y="657225"/>
                </a:lnTo>
                <a:lnTo>
                  <a:pt x="635888" y="682752"/>
                </a:lnTo>
                <a:lnTo>
                  <a:pt x="678433" y="694055"/>
                </a:lnTo>
                <a:lnTo>
                  <a:pt x="713231" y="668655"/>
                </a:lnTo>
                <a:lnTo>
                  <a:pt x="789636" y="668655"/>
                </a:lnTo>
                <a:lnTo>
                  <a:pt x="826134" y="660654"/>
                </a:lnTo>
                <a:lnTo>
                  <a:pt x="841570" y="603758"/>
                </a:lnTo>
                <a:close/>
              </a:path>
              <a:path w="904875" h="704214">
                <a:moveTo>
                  <a:pt x="849391" y="574929"/>
                </a:moveTo>
                <a:lnTo>
                  <a:pt x="559180" y="574929"/>
                </a:lnTo>
                <a:lnTo>
                  <a:pt x="559816" y="609727"/>
                </a:lnTo>
                <a:lnTo>
                  <a:pt x="586231" y="603758"/>
                </a:lnTo>
                <a:lnTo>
                  <a:pt x="841570" y="603758"/>
                </a:lnTo>
                <a:lnTo>
                  <a:pt x="849391" y="574929"/>
                </a:lnTo>
                <a:close/>
              </a:path>
              <a:path w="904875" h="704214">
                <a:moveTo>
                  <a:pt x="871647" y="529463"/>
                </a:moveTo>
                <a:lnTo>
                  <a:pt x="552069" y="529463"/>
                </a:lnTo>
                <a:lnTo>
                  <a:pt x="532637" y="598424"/>
                </a:lnTo>
                <a:lnTo>
                  <a:pt x="550799" y="597662"/>
                </a:lnTo>
                <a:lnTo>
                  <a:pt x="559180" y="574929"/>
                </a:lnTo>
                <a:lnTo>
                  <a:pt x="849391" y="574929"/>
                </a:lnTo>
                <a:lnTo>
                  <a:pt x="854455" y="556260"/>
                </a:lnTo>
                <a:lnTo>
                  <a:pt x="871647" y="529463"/>
                </a:lnTo>
                <a:close/>
              </a:path>
              <a:path w="904875" h="704214">
                <a:moveTo>
                  <a:pt x="0" y="370840"/>
                </a:moveTo>
                <a:lnTo>
                  <a:pt x="57403" y="505968"/>
                </a:lnTo>
                <a:lnTo>
                  <a:pt x="43942" y="574294"/>
                </a:lnTo>
                <a:lnTo>
                  <a:pt x="106425" y="597027"/>
                </a:lnTo>
                <a:lnTo>
                  <a:pt x="153543" y="564261"/>
                </a:lnTo>
                <a:lnTo>
                  <a:pt x="236727" y="561594"/>
                </a:lnTo>
                <a:lnTo>
                  <a:pt x="286384" y="524129"/>
                </a:lnTo>
                <a:lnTo>
                  <a:pt x="406907" y="502031"/>
                </a:lnTo>
                <a:lnTo>
                  <a:pt x="889246" y="502031"/>
                </a:lnTo>
                <a:lnTo>
                  <a:pt x="894460" y="493903"/>
                </a:lnTo>
                <a:lnTo>
                  <a:pt x="904748" y="421640"/>
                </a:lnTo>
                <a:lnTo>
                  <a:pt x="895781" y="376809"/>
                </a:lnTo>
                <a:lnTo>
                  <a:pt x="15494" y="376809"/>
                </a:lnTo>
                <a:lnTo>
                  <a:pt x="0" y="370840"/>
                </a:lnTo>
                <a:close/>
              </a:path>
              <a:path w="904875" h="704214">
                <a:moveTo>
                  <a:pt x="889246" y="502031"/>
                </a:moveTo>
                <a:lnTo>
                  <a:pt x="406907" y="502031"/>
                </a:lnTo>
                <a:lnTo>
                  <a:pt x="473328" y="530733"/>
                </a:lnTo>
                <a:lnTo>
                  <a:pt x="494029" y="581660"/>
                </a:lnTo>
                <a:lnTo>
                  <a:pt x="512063" y="594995"/>
                </a:lnTo>
                <a:lnTo>
                  <a:pt x="552069" y="529463"/>
                </a:lnTo>
                <a:lnTo>
                  <a:pt x="871647" y="529463"/>
                </a:lnTo>
                <a:lnTo>
                  <a:pt x="889246" y="502031"/>
                </a:lnTo>
                <a:close/>
              </a:path>
              <a:path w="904875" h="704214">
                <a:moveTo>
                  <a:pt x="6476" y="356108"/>
                </a:moveTo>
                <a:lnTo>
                  <a:pt x="15494" y="376809"/>
                </a:lnTo>
                <a:lnTo>
                  <a:pt x="895781" y="376809"/>
                </a:lnTo>
                <a:lnTo>
                  <a:pt x="893902" y="367411"/>
                </a:lnTo>
                <a:lnTo>
                  <a:pt x="23875" y="367411"/>
                </a:lnTo>
                <a:lnTo>
                  <a:pt x="6476" y="356108"/>
                </a:lnTo>
                <a:close/>
              </a:path>
              <a:path w="904875" h="704214">
                <a:moveTo>
                  <a:pt x="17399" y="264414"/>
                </a:moveTo>
                <a:lnTo>
                  <a:pt x="5842" y="326644"/>
                </a:lnTo>
                <a:lnTo>
                  <a:pt x="23875" y="367411"/>
                </a:lnTo>
                <a:lnTo>
                  <a:pt x="893902" y="367411"/>
                </a:lnTo>
                <a:lnTo>
                  <a:pt x="889888" y="347345"/>
                </a:lnTo>
                <a:lnTo>
                  <a:pt x="844803" y="306578"/>
                </a:lnTo>
                <a:lnTo>
                  <a:pt x="840755" y="281051"/>
                </a:lnTo>
                <a:lnTo>
                  <a:pt x="22605" y="281051"/>
                </a:lnTo>
                <a:lnTo>
                  <a:pt x="17399" y="264414"/>
                </a:lnTo>
                <a:close/>
              </a:path>
              <a:path w="904875" h="704214">
                <a:moveTo>
                  <a:pt x="216661" y="132461"/>
                </a:moveTo>
                <a:lnTo>
                  <a:pt x="204470" y="149860"/>
                </a:lnTo>
                <a:lnTo>
                  <a:pt x="205104" y="172720"/>
                </a:lnTo>
                <a:lnTo>
                  <a:pt x="172847" y="209550"/>
                </a:lnTo>
                <a:lnTo>
                  <a:pt x="78740" y="232918"/>
                </a:lnTo>
                <a:lnTo>
                  <a:pt x="22605" y="281051"/>
                </a:lnTo>
                <a:lnTo>
                  <a:pt x="819657" y="281051"/>
                </a:lnTo>
                <a:lnTo>
                  <a:pt x="799719" y="227584"/>
                </a:lnTo>
                <a:lnTo>
                  <a:pt x="744854" y="197485"/>
                </a:lnTo>
                <a:lnTo>
                  <a:pt x="737210" y="165989"/>
                </a:lnTo>
                <a:lnTo>
                  <a:pt x="604266" y="165989"/>
                </a:lnTo>
                <a:lnTo>
                  <a:pt x="595811" y="160655"/>
                </a:lnTo>
                <a:lnTo>
                  <a:pt x="230885" y="160655"/>
                </a:lnTo>
                <a:lnTo>
                  <a:pt x="216661" y="132461"/>
                </a:lnTo>
                <a:close/>
              </a:path>
              <a:path w="904875" h="704214">
                <a:moveTo>
                  <a:pt x="840231" y="277749"/>
                </a:moveTo>
                <a:lnTo>
                  <a:pt x="819657" y="281051"/>
                </a:lnTo>
                <a:lnTo>
                  <a:pt x="840755" y="281051"/>
                </a:lnTo>
                <a:lnTo>
                  <a:pt x="840231" y="277749"/>
                </a:lnTo>
                <a:close/>
              </a:path>
              <a:path w="904875" h="704214">
                <a:moveTo>
                  <a:pt x="664845" y="0"/>
                </a:moveTo>
                <a:lnTo>
                  <a:pt x="640333" y="32766"/>
                </a:lnTo>
                <a:lnTo>
                  <a:pt x="629411" y="141224"/>
                </a:lnTo>
                <a:lnTo>
                  <a:pt x="604266" y="165989"/>
                </a:lnTo>
                <a:lnTo>
                  <a:pt x="737210" y="165989"/>
                </a:lnTo>
                <a:lnTo>
                  <a:pt x="721613" y="101727"/>
                </a:lnTo>
                <a:lnTo>
                  <a:pt x="686180" y="82931"/>
                </a:lnTo>
                <a:lnTo>
                  <a:pt x="664845" y="0"/>
                </a:lnTo>
                <a:close/>
              </a:path>
              <a:path w="904875" h="704214">
                <a:moveTo>
                  <a:pt x="230885" y="130556"/>
                </a:moveTo>
                <a:lnTo>
                  <a:pt x="230885" y="160655"/>
                </a:lnTo>
                <a:lnTo>
                  <a:pt x="595811" y="160655"/>
                </a:lnTo>
                <a:lnTo>
                  <a:pt x="557566" y="136525"/>
                </a:lnTo>
                <a:lnTo>
                  <a:pt x="252222" y="136525"/>
                </a:lnTo>
                <a:lnTo>
                  <a:pt x="230885" y="130556"/>
                </a:lnTo>
                <a:close/>
              </a:path>
              <a:path w="904875" h="704214">
                <a:moveTo>
                  <a:pt x="287020" y="79629"/>
                </a:moveTo>
                <a:lnTo>
                  <a:pt x="253492" y="113792"/>
                </a:lnTo>
                <a:lnTo>
                  <a:pt x="252222" y="136525"/>
                </a:lnTo>
                <a:lnTo>
                  <a:pt x="557566" y="136525"/>
                </a:lnTo>
                <a:lnTo>
                  <a:pt x="524755" y="115824"/>
                </a:lnTo>
                <a:lnTo>
                  <a:pt x="330200" y="115824"/>
                </a:lnTo>
                <a:lnTo>
                  <a:pt x="323087" y="81026"/>
                </a:lnTo>
                <a:lnTo>
                  <a:pt x="287020" y="79629"/>
                </a:lnTo>
                <a:close/>
              </a:path>
              <a:path w="904875" h="704214">
                <a:moveTo>
                  <a:pt x="344424" y="95758"/>
                </a:moveTo>
                <a:lnTo>
                  <a:pt x="330200" y="115824"/>
                </a:lnTo>
                <a:lnTo>
                  <a:pt x="524755" y="115824"/>
                </a:lnTo>
                <a:lnTo>
                  <a:pt x="510866" y="107061"/>
                </a:lnTo>
                <a:lnTo>
                  <a:pt x="371475" y="107061"/>
                </a:lnTo>
                <a:lnTo>
                  <a:pt x="344424" y="95758"/>
                </a:lnTo>
                <a:close/>
              </a:path>
              <a:path w="904875" h="704214">
                <a:moveTo>
                  <a:pt x="421767" y="9398"/>
                </a:moveTo>
                <a:lnTo>
                  <a:pt x="435355" y="33401"/>
                </a:lnTo>
                <a:lnTo>
                  <a:pt x="382397" y="47498"/>
                </a:lnTo>
                <a:lnTo>
                  <a:pt x="361187" y="84328"/>
                </a:lnTo>
                <a:lnTo>
                  <a:pt x="371475" y="107061"/>
                </a:lnTo>
                <a:lnTo>
                  <a:pt x="510866" y="107061"/>
                </a:lnTo>
                <a:lnTo>
                  <a:pt x="502411" y="101727"/>
                </a:lnTo>
                <a:lnTo>
                  <a:pt x="524255" y="39497"/>
                </a:lnTo>
                <a:lnTo>
                  <a:pt x="421767" y="9398"/>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 name="object 12"/>
          <p:cNvSpPr/>
          <p:nvPr/>
        </p:nvSpPr>
        <p:spPr>
          <a:xfrm>
            <a:off x="6894099" y="5007007"/>
            <a:ext cx="60008" cy="58579"/>
          </a:xfrm>
          <a:custGeom>
            <a:avLst/>
            <a:gdLst/>
            <a:ahLst/>
            <a:cxnLst/>
            <a:rect l="l" t="t" r="r" b="b"/>
            <a:pathLst>
              <a:path w="80009" h="78104">
                <a:moveTo>
                  <a:pt x="1270" y="0"/>
                </a:moveTo>
                <a:lnTo>
                  <a:pt x="0" y="13080"/>
                </a:lnTo>
                <a:lnTo>
                  <a:pt x="29337" y="75907"/>
                </a:lnTo>
                <a:lnTo>
                  <a:pt x="48895" y="77876"/>
                </a:lnTo>
                <a:lnTo>
                  <a:pt x="79501" y="43814"/>
                </a:lnTo>
                <a:lnTo>
                  <a:pt x="79501" y="20954"/>
                </a:lnTo>
                <a:lnTo>
                  <a:pt x="75432" y="11175"/>
                </a:lnTo>
                <a:lnTo>
                  <a:pt x="41021" y="11175"/>
                </a:lnTo>
                <a:lnTo>
                  <a:pt x="1270" y="0"/>
                </a:lnTo>
                <a:close/>
              </a:path>
              <a:path w="80009" h="78104">
                <a:moveTo>
                  <a:pt x="71627" y="2031"/>
                </a:moveTo>
                <a:lnTo>
                  <a:pt x="41021" y="11175"/>
                </a:lnTo>
                <a:lnTo>
                  <a:pt x="75432" y="11175"/>
                </a:lnTo>
                <a:lnTo>
                  <a:pt x="71627" y="2031"/>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 name="object 13"/>
          <p:cNvSpPr/>
          <p:nvPr/>
        </p:nvSpPr>
        <p:spPr>
          <a:xfrm>
            <a:off x="4627816" y="3349085"/>
            <a:ext cx="135255" cy="51435"/>
          </a:xfrm>
          <a:custGeom>
            <a:avLst/>
            <a:gdLst/>
            <a:ahLst/>
            <a:cxnLst/>
            <a:rect l="l" t="t" r="r" b="b"/>
            <a:pathLst>
              <a:path w="180339" h="68579">
                <a:moveTo>
                  <a:pt x="160158" y="50418"/>
                </a:moveTo>
                <a:lnTo>
                  <a:pt x="59816" y="50418"/>
                </a:lnTo>
                <a:lnTo>
                  <a:pt x="99313" y="68579"/>
                </a:lnTo>
                <a:lnTo>
                  <a:pt x="156463" y="55752"/>
                </a:lnTo>
                <a:lnTo>
                  <a:pt x="160158" y="50418"/>
                </a:lnTo>
                <a:close/>
              </a:path>
              <a:path w="180339" h="68579">
                <a:moveTo>
                  <a:pt x="170052" y="0"/>
                </a:moveTo>
                <a:lnTo>
                  <a:pt x="100711" y="2031"/>
                </a:lnTo>
                <a:lnTo>
                  <a:pt x="78866" y="37591"/>
                </a:lnTo>
                <a:lnTo>
                  <a:pt x="0" y="38988"/>
                </a:lnTo>
                <a:lnTo>
                  <a:pt x="2031" y="42290"/>
                </a:lnTo>
                <a:lnTo>
                  <a:pt x="3428" y="54355"/>
                </a:lnTo>
                <a:lnTo>
                  <a:pt x="23113" y="57150"/>
                </a:lnTo>
                <a:lnTo>
                  <a:pt x="59816" y="50418"/>
                </a:lnTo>
                <a:lnTo>
                  <a:pt x="160158" y="50418"/>
                </a:lnTo>
                <a:lnTo>
                  <a:pt x="180212" y="21462"/>
                </a:lnTo>
                <a:lnTo>
                  <a:pt x="170052"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4" name="object 14"/>
          <p:cNvSpPr/>
          <p:nvPr/>
        </p:nvSpPr>
        <p:spPr>
          <a:xfrm>
            <a:off x="5941219" y="3796569"/>
            <a:ext cx="79534" cy="104299"/>
          </a:xfrm>
          <a:custGeom>
            <a:avLst/>
            <a:gdLst/>
            <a:ahLst/>
            <a:cxnLst/>
            <a:rect l="l" t="t" r="r" b="b"/>
            <a:pathLst>
              <a:path w="106045" h="139064">
                <a:moveTo>
                  <a:pt x="99432" y="88391"/>
                </a:moveTo>
                <a:lnTo>
                  <a:pt x="65150" y="88391"/>
                </a:lnTo>
                <a:lnTo>
                  <a:pt x="84200" y="94487"/>
                </a:lnTo>
                <a:lnTo>
                  <a:pt x="97027" y="138937"/>
                </a:lnTo>
                <a:lnTo>
                  <a:pt x="105918" y="114045"/>
                </a:lnTo>
                <a:lnTo>
                  <a:pt x="99432" y="88391"/>
                </a:lnTo>
                <a:close/>
              </a:path>
              <a:path w="106045" h="139064">
                <a:moveTo>
                  <a:pt x="13970" y="0"/>
                </a:moveTo>
                <a:lnTo>
                  <a:pt x="3809" y="17525"/>
                </a:lnTo>
                <a:lnTo>
                  <a:pt x="15240" y="31749"/>
                </a:lnTo>
                <a:lnTo>
                  <a:pt x="0" y="41147"/>
                </a:lnTo>
                <a:lnTo>
                  <a:pt x="14604" y="56006"/>
                </a:lnTo>
                <a:lnTo>
                  <a:pt x="23622" y="120776"/>
                </a:lnTo>
                <a:lnTo>
                  <a:pt x="49783" y="116712"/>
                </a:lnTo>
                <a:lnTo>
                  <a:pt x="65150" y="88391"/>
                </a:lnTo>
                <a:lnTo>
                  <a:pt x="99432" y="88391"/>
                </a:lnTo>
                <a:lnTo>
                  <a:pt x="98758" y="85724"/>
                </a:lnTo>
                <a:lnTo>
                  <a:pt x="84200" y="85724"/>
                </a:lnTo>
                <a:lnTo>
                  <a:pt x="70230" y="63372"/>
                </a:lnTo>
                <a:lnTo>
                  <a:pt x="95757" y="35686"/>
                </a:lnTo>
                <a:lnTo>
                  <a:pt x="45974" y="31749"/>
                </a:lnTo>
                <a:lnTo>
                  <a:pt x="13970" y="0"/>
                </a:lnTo>
                <a:close/>
              </a:path>
              <a:path w="106045" h="139064">
                <a:moveTo>
                  <a:pt x="94488" y="68833"/>
                </a:moveTo>
                <a:lnTo>
                  <a:pt x="84200" y="85724"/>
                </a:lnTo>
                <a:lnTo>
                  <a:pt x="98758" y="85724"/>
                </a:lnTo>
                <a:lnTo>
                  <a:pt x="94488" y="68833"/>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5" name="object 15"/>
          <p:cNvSpPr/>
          <p:nvPr/>
        </p:nvSpPr>
        <p:spPr>
          <a:xfrm>
            <a:off x="4519136" y="3289269"/>
            <a:ext cx="53340" cy="39052"/>
          </a:xfrm>
          <a:custGeom>
            <a:avLst/>
            <a:gdLst/>
            <a:ahLst/>
            <a:cxnLst/>
            <a:rect l="l" t="t" r="r" b="b"/>
            <a:pathLst>
              <a:path w="71120" h="52070">
                <a:moveTo>
                  <a:pt x="48006" y="0"/>
                </a:moveTo>
                <a:lnTo>
                  <a:pt x="16383" y="2539"/>
                </a:lnTo>
                <a:lnTo>
                  <a:pt x="0" y="9651"/>
                </a:lnTo>
                <a:lnTo>
                  <a:pt x="62484" y="51943"/>
                </a:lnTo>
                <a:lnTo>
                  <a:pt x="70738" y="37211"/>
                </a:lnTo>
                <a:lnTo>
                  <a:pt x="69469" y="21209"/>
                </a:lnTo>
                <a:lnTo>
                  <a:pt x="48006"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 name="object 16"/>
          <p:cNvSpPr/>
          <p:nvPr/>
        </p:nvSpPr>
        <p:spPr>
          <a:xfrm>
            <a:off x="5958363" y="3763231"/>
            <a:ext cx="50483" cy="29528"/>
          </a:xfrm>
          <a:custGeom>
            <a:avLst/>
            <a:gdLst/>
            <a:ahLst/>
            <a:cxnLst/>
            <a:rect l="l" t="t" r="r" b="b"/>
            <a:pathLst>
              <a:path w="67309" h="39370">
                <a:moveTo>
                  <a:pt x="21844" y="0"/>
                </a:moveTo>
                <a:lnTo>
                  <a:pt x="0" y="23748"/>
                </a:lnTo>
                <a:lnTo>
                  <a:pt x="8382" y="38861"/>
                </a:lnTo>
                <a:lnTo>
                  <a:pt x="67183" y="32257"/>
                </a:lnTo>
                <a:lnTo>
                  <a:pt x="63373" y="11175"/>
                </a:lnTo>
                <a:lnTo>
                  <a:pt x="21844"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7" name="object 17"/>
          <p:cNvSpPr/>
          <p:nvPr/>
        </p:nvSpPr>
        <p:spPr>
          <a:xfrm>
            <a:off x="3303841" y="4427505"/>
            <a:ext cx="200501" cy="239078"/>
          </a:xfrm>
          <a:custGeom>
            <a:avLst/>
            <a:gdLst/>
            <a:ahLst/>
            <a:cxnLst/>
            <a:rect l="l" t="t" r="r" b="b"/>
            <a:pathLst>
              <a:path w="267335" h="318770">
                <a:moveTo>
                  <a:pt x="0" y="32511"/>
                </a:moveTo>
                <a:lnTo>
                  <a:pt x="19303" y="66293"/>
                </a:lnTo>
                <a:lnTo>
                  <a:pt x="5714" y="138048"/>
                </a:lnTo>
                <a:lnTo>
                  <a:pt x="19303" y="146811"/>
                </a:lnTo>
                <a:lnTo>
                  <a:pt x="12826" y="156971"/>
                </a:lnTo>
                <a:lnTo>
                  <a:pt x="1269" y="186816"/>
                </a:lnTo>
                <a:lnTo>
                  <a:pt x="24383" y="229361"/>
                </a:lnTo>
                <a:lnTo>
                  <a:pt x="38607" y="315975"/>
                </a:lnTo>
                <a:lnTo>
                  <a:pt x="53975" y="318769"/>
                </a:lnTo>
                <a:lnTo>
                  <a:pt x="77724" y="291718"/>
                </a:lnTo>
                <a:lnTo>
                  <a:pt x="160087" y="291718"/>
                </a:lnTo>
                <a:lnTo>
                  <a:pt x="171068" y="240918"/>
                </a:lnTo>
                <a:lnTo>
                  <a:pt x="236600" y="229361"/>
                </a:lnTo>
                <a:lnTo>
                  <a:pt x="262129" y="229361"/>
                </a:lnTo>
                <a:lnTo>
                  <a:pt x="266826" y="201675"/>
                </a:lnTo>
                <a:lnTo>
                  <a:pt x="251967" y="160400"/>
                </a:lnTo>
                <a:lnTo>
                  <a:pt x="214756" y="158368"/>
                </a:lnTo>
                <a:lnTo>
                  <a:pt x="198627" y="95376"/>
                </a:lnTo>
                <a:lnTo>
                  <a:pt x="99694" y="54101"/>
                </a:lnTo>
                <a:lnTo>
                  <a:pt x="97500" y="33781"/>
                </a:lnTo>
                <a:lnTo>
                  <a:pt x="26924" y="33781"/>
                </a:lnTo>
                <a:lnTo>
                  <a:pt x="0" y="32511"/>
                </a:lnTo>
                <a:close/>
              </a:path>
              <a:path w="267335" h="318770">
                <a:moveTo>
                  <a:pt x="160087" y="291718"/>
                </a:moveTo>
                <a:lnTo>
                  <a:pt x="77724" y="291718"/>
                </a:lnTo>
                <a:lnTo>
                  <a:pt x="119633" y="313943"/>
                </a:lnTo>
                <a:lnTo>
                  <a:pt x="121538" y="297687"/>
                </a:lnTo>
                <a:lnTo>
                  <a:pt x="158797" y="297687"/>
                </a:lnTo>
                <a:lnTo>
                  <a:pt x="160087" y="291718"/>
                </a:lnTo>
                <a:close/>
              </a:path>
              <a:path w="267335" h="318770">
                <a:moveTo>
                  <a:pt x="158797" y="297687"/>
                </a:moveTo>
                <a:lnTo>
                  <a:pt x="121538" y="297687"/>
                </a:lnTo>
                <a:lnTo>
                  <a:pt x="157479" y="303783"/>
                </a:lnTo>
                <a:lnTo>
                  <a:pt x="158797" y="297687"/>
                </a:lnTo>
                <a:close/>
              </a:path>
              <a:path w="267335" h="318770">
                <a:moveTo>
                  <a:pt x="262129" y="229361"/>
                </a:moveTo>
                <a:lnTo>
                  <a:pt x="236600" y="229361"/>
                </a:lnTo>
                <a:lnTo>
                  <a:pt x="258444" y="251078"/>
                </a:lnTo>
                <a:lnTo>
                  <a:pt x="262129" y="229361"/>
                </a:lnTo>
                <a:close/>
              </a:path>
              <a:path w="267335" h="318770">
                <a:moveTo>
                  <a:pt x="93852" y="0"/>
                </a:moveTo>
                <a:lnTo>
                  <a:pt x="26924" y="33781"/>
                </a:lnTo>
                <a:lnTo>
                  <a:pt x="97500" y="33781"/>
                </a:lnTo>
                <a:lnTo>
                  <a:pt x="93852"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8" name="object 18"/>
          <p:cNvSpPr/>
          <p:nvPr/>
        </p:nvSpPr>
        <p:spPr>
          <a:xfrm>
            <a:off x="3303841" y="4427505"/>
            <a:ext cx="200501" cy="239078"/>
          </a:xfrm>
          <a:custGeom>
            <a:avLst/>
            <a:gdLst/>
            <a:ahLst/>
            <a:cxnLst/>
            <a:rect l="l" t="t" r="r" b="b"/>
            <a:pathLst>
              <a:path w="267335" h="318770">
                <a:moveTo>
                  <a:pt x="0" y="32511"/>
                </a:moveTo>
                <a:lnTo>
                  <a:pt x="19303" y="66293"/>
                </a:lnTo>
                <a:lnTo>
                  <a:pt x="5714" y="138048"/>
                </a:lnTo>
                <a:lnTo>
                  <a:pt x="19303" y="146811"/>
                </a:lnTo>
                <a:lnTo>
                  <a:pt x="12826" y="156971"/>
                </a:lnTo>
                <a:lnTo>
                  <a:pt x="1269" y="186816"/>
                </a:lnTo>
                <a:lnTo>
                  <a:pt x="24383" y="229361"/>
                </a:lnTo>
                <a:lnTo>
                  <a:pt x="38607" y="315975"/>
                </a:lnTo>
                <a:lnTo>
                  <a:pt x="53975" y="318769"/>
                </a:lnTo>
                <a:lnTo>
                  <a:pt x="77724" y="291718"/>
                </a:lnTo>
                <a:lnTo>
                  <a:pt x="119633" y="313943"/>
                </a:lnTo>
                <a:lnTo>
                  <a:pt x="121538" y="297687"/>
                </a:lnTo>
                <a:lnTo>
                  <a:pt x="157479" y="303783"/>
                </a:lnTo>
                <a:lnTo>
                  <a:pt x="171068" y="240918"/>
                </a:lnTo>
                <a:lnTo>
                  <a:pt x="236600" y="229361"/>
                </a:lnTo>
                <a:lnTo>
                  <a:pt x="258444" y="251078"/>
                </a:lnTo>
                <a:lnTo>
                  <a:pt x="266826" y="201675"/>
                </a:lnTo>
                <a:lnTo>
                  <a:pt x="251967" y="160400"/>
                </a:lnTo>
                <a:lnTo>
                  <a:pt x="214756" y="158368"/>
                </a:lnTo>
                <a:lnTo>
                  <a:pt x="198627" y="95376"/>
                </a:lnTo>
                <a:lnTo>
                  <a:pt x="99694" y="54101"/>
                </a:lnTo>
                <a:lnTo>
                  <a:pt x="93852" y="0"/>
                </a:lnTo>
                <a:lnTo>
                  <a:pt x="26924" y="33781"/>
                </a:lnTo>
                <a:lnTo>
                  <a:pt x="0" y="32511"/>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9" name="object 19"/>
          <p:cNvSpPr/>
          <p:nvPr/>
        </p:nvSpPr>
        <p:spPr>
          <a:xfrm>
            <a:off x="3234880" y="4174616"/>
            <a:ext cx="651033" cy="693420"/>
          </a:xfrm>
          <a:custGeom>
            <a:avLst/>
            <a:gdLst/>
            <a:ahLst/>
            <a:cxnLst/>
            <a:rect l="l" t="t" r="r" b="b"/>
            <a:pathLst>
              <a:path w="868045" h="924560">
                <a:moveTo>
                  <a:pt x="525807" y="831088"/>
                </a:moveTo>
                <a:lnTo>
                  <a:pt x="378078" y="831088"/>
                </a:lnTo>
                <a:lnTo>
                  <a:pt x="445388" y="879221"/>
                </a:lnTo>
                <a:lnTo>
                  <a:pt x="458850" y="899922"/>
                </a:lnTo>
                <a:lnTo>
                  <a:pt x="453136" y="924560"/>
                </a:lnTo>
                <a:lnTo>
                  <a:pt x="525807" y="831088"/>
                </a:lnTo>
                <a:close/>
              </a:path>
              <a:path w="868045" h="924560">
                <a:moveTo>
                  <a:pt x="848007" y="339979"/>
                </a:moveTo>
                <a:lnTo>
                  <a:pt x="186562" y="339979"/>
                </a:lnTo>
                <a:lnTo>
                  <a:pt x="192277" y="393446"/>
                </a:lnTo>
                <a:lnTo>
                  <a:pt x="290956" y="434213"/>
                </a:lnTo>
                <a:lnTo>
                  <a:pt x="306959" y="496316"/>
                </a:lnTo>
                <a:lnTo>
                  <a:pt x="344170" y="498348"/>
                </a:lnTo>
                <a:lnTo>
                  <a:pt x="358901" y="539115"/>
                </a:lnTo>
                <a:lnTo>
                  <a:pt x="350520" y="587883"/>
                </a:lnTo>
                <a:lnTo>
                  <a:pt x="356362" y="633984"/>
                </a:lnTo>
                <a:lnTo>
                  <a:pt x="402463" y="642620"/>
                </a:lnTo>
                <a:lnTo>
                  <a:pt x="408813" y="674116"/>
                </a:lnTo>
                <a:lnTo>
                  <a:pt x="431291" y="680085"/>
                </a:lnTo>
                <a:lnTo>
                  <a:pt x="427481" y="721487"/>
                </a:lnTo>
                <a:lnTo>
                  <a:pt x="445388" y="722122"/>
                </a:lnTo>
                <a:lnTo>
                  <a:pt x="448563" y="757555"/>
                </a:lnTo>
                <a:lnTo>
                  <a:pt x="361441" y="835787"/>
                </a:lnTo>
                <a:lnTo>
                  <a:pt x="378078" y="831088"/>
                </a:lnTo>
                <a:lnTo>
                  <a:pt x="525807" y="831088"/>
                </a:lnTo>
                <a:lnTo>
                  <a:pt x="560070" y="787019"/>
                </a:lnTo>
                <a:lnTo>
                  <a:pt x="565912" y="717423"/>
                </a:lnTo>
                <a:lnTo>
                  <a:pt x="651763" y="654685"/>
                </a:lnTo>
                <a:lnTo>
                  <a:pt x="704214" y="654685"/>
                </a:lnTo>
                <a:lnTo>
                  <a:pt x="726059" y="632587"/>
                </a:lnTo>
                <a:lnTo>
                  <a:pt x="769620" y="527050"/>
                </a:lnTo>
                <a:lnTo>
                  <a:pt x="775462" y="424180"/>
                </a:lnTo>
                <a:lnTo>
                  <a:pt x="848007" y="339979"/>
                </a:lnTo>
                <a:close/>
              </a:path>
              <a:path w="868045" h="924560">
                <a:moveTo>
                  <a:pt x="853697" y="333375"/>
                </a:moveTo>
                <a:lnTo>
                  <a:pt x="73151" y="333375"/>
                </a:lnTo>
                <a:lnTo>
                  <a:pt x="73151" y="372110"/>
                </a:lnTo>
                <a:lnTo>
                  <a:pt x="92963" y="372110"/>
                </a:lnTo>
                <a:lnTo>
                  <a:pt x="119887" y="373380"/>
                </a:lnTo>
                <a:lnTo>
                  <a:pt x="186562" y="339979"/>
                </a:lnTo>
                <a:lnTo>
                  <a:pt x="848007" y="339979"/>
                </a:lnTo>
                <a:lnTo>
                  <a:pt x="853697" y="333375"/>
                </a:lnTo>
                <a:close/>
              </a:path>
              <a:path w="868045" h="924560">
                <a:moveTo>
                  <a:pt x="143001" y="72771"/>
                </a:moveTo>
                <a:lnTo>
                  <a:pt x="89788" y="82169"/>
                </a:lnTo>
                <a:lnTo>
                  <a:pt x="105790" y="105537"/>
                </a:lnTo>
                <a:lnTo>
                  <a:pt x="84581" y="107569"/>
                </a:lnTo>
                <a:lnTo>
                  <a:pt x="97409" y="148209"/>
                </a:lnTo>
                <a:lnTo>
                  <a:pt x="87249" y="215011"/>
                </a:lnTo>
                <a:lnTo>
                  <a:pt x="30861" y="238506"/>
                </a:lnTo>
                <a:lnTo>
                  <a:pt x="0" y="292608"/>
                </a:lnTo>
                <a:lnTo>
                  <a:pt x="19303" y="335280"/>
                </a:lnTo>
                <a:lnTo>
                  <a:pt x="49402" y="350012"/>
                </a:lnTo>
                <a:lnTo>
                  <a:pt x="73151" y="333375"/>
                </a:lnTo>
                <a:lnTo>
                  <a:pt x="853697" y="333375"/>
                </a:lnTo>
                <a:lnTo>
                  <a:pt x="860043" y="326009"/>
                </a:lnTo>
                <a:lnTo>
                  <a:pt x="867663" y="282575"/>
                </a:lnTo>
                <a:lnTo>
                  <a:pt x="854201" y="240411"/>
                </a:lnTo>
                <a:lnTo>
                  <a:pt x="820292" y="234442"/>
                </a:lnTo>
                <a:lnTo>
                  <a:pt x="763904" y="190373"/>
                </a:lnTo>
                <a:lnTo>
                  <a:pt x="654938" y="180975"/>
                </a:lnTo>
                <a:lnTo>
                  <a:pt x="652700" y="175006"/>
                </a:lnTo>
                <a:lnTo>
                  <a:pt x="545973" y="175006"/>
                </a:lnTo>
                <a:lnTo>
                  <a:pt x="545309" y="167640"/>
                </a:lnTo>
                <a:lnTo>
                  <a:pt x="497966" y="167640"/>
                </a:lnTo>
                <a:lnTo>
                  <a:pt x="517778" y="159639"/>
                </a:lnTo>
                <a:lnTo>
                  <a:pt x="499237" y="128270"/>
                </a:lnTo>
                <a:lnTo>
                  <a:pt x="520374" y="100838"/>
                </a:lnTo>
                <a:lnTo>
                  <a:pt x="181355" y="100838"/>
                </a:lnTo>
                <a:lnTo>
                  <a:pt x="155066" y="89408"/>
                </a:lnTo>
                <a:lnTo>
                  <a:pt x="143001" y="72771"/>
                </a:lnTo>
                <a:close/>
              </a:path>
              <a:path w="868045" h="924560">
                <a:moveTo>
                  <a:pt x="595376" y="134239"/>
                </a:moveTo>
                <a:lnTo>
                  <a:pt x="575437" y="134874"/>
                </a:lnTo>
                <a:lnTo>
                  <a:pt x="545973" y="175006"/>
                </a:lnTo>
                <a:lnTo>
                  <a:pt x="652700" y="175006"/>
                </a:lnTo>
                <a:lnTo>
                  <a:pt x="644651" y="153543"/>
                </a:lnTo>
                <a:lnTo>
                  <a:pt x="595376" y="134239"/>
                </a:lnTo>
                <a:close/>
              </a:path>
              <a:path w="868045" h="924560">
                <a:moveTo>
                  <a:pt x="544702" y="160909"/>
                </a:moveTo>
                <a:lnTo>
                  <a:pt x="497966" y="167640"/>
                </a:lnTo>
                <a:lnTo>
                  <a:pt x="545309" y="167640"/>
                </a:lnTo>
                <a:lnTo>
                  <a:pt x="544702" y="160909"/>
                </a:lnTo>
                <a:close/>
              </a:path>
              <a:path w="868045" h="924560">
                <a:moveTo>
                  <a:pt x="202564" y="19939"/>
                </a:moveTo>
                <a:lnTo>
                  <a:pt x="213487" y="63373"/>
                </a:lnTo>
                <a:lnTo>
                  <a:pt x="234568" y="68707"/>
                </a:lnTo>
                <a:lnTo>
                  <a:pt x="181355" y="100838"/>
                </a:lnTo>
                <a:lnTo>
                  <a:pt x="520374" y="100838"/>
                </a:lnTo>
                <a:lnTo>
                  <a:pt x="533291" y="84074"/>
                </a:lnTo>
                <a:lnTo>
                  <a:pt x="322961" y="84074"/>
                </a:lnTo>
                <a:lnTo>
                  <a:pt x="311530" y="60706"/>
                </a:lnTo>
                <a:lnTo>
                  <a:pt x="314835" y="27940"/>
                </a:lnTo>
                <a:lnTo>
                  <a:pt x="241046" y="27940"/>
                </a:lnTo>
                <a:lnTo>
                  <a:pt x="202564" y="19939"/>
                </a:lnTo>
                <a:close/>
              </a:path>
              <a:path w="868045" h="924560">
                <a:moveTo>
                  <a:pt x="432562" y="68072"/>
                </a:moveTo>
                <a:lnTo>
                  <a:pt x="322961" y="84074"/>
                </a:lnTo>
                <a:lnTo>
                  <a:pt x="533291" y="84074"/>
                </a:lnTo>
                <a:lnTo>
                  <a:pt x="533780" y="83439"/>
                </a:lnTo>
                <a:lnTo>
                  <a:pt x="526120" y="71374"/>
                </a:lnTo>
                <a:lnTo>
                  <a:pt x="463930" y="71374"/>
                </a:lnTo>
                <a:lnTo>
                  <a:pt x="432562" y="68072"/>
                </a:lnTo>
                <a:close/>
              </a:path>
              <a:path w="868045" h="924560">
                <a:moveTo>
                  <a:pt x="497331" y="26035"/>
                </a:moveTo>
                <a:lnTo>
                  <a:pt x="463930" y="71374"/>
                </a:lnTo>
                <a:lnTo>
                  <a:pt x="526120" y="71374"/>
                </a:lnTo>
                <a:lnTo>
                  <a:pt x="497331" y="26035"/>
                </a:lnTo>
                <a:close/>
              </a:path>
              <a:path w="868045" h="924560">
                <a:moveTo>
                  <a:pt x="295401" y="0"/>
                </a:moveTo>
                <a:lnTo>
                  <a:pt x="241046" y="27940"/>
                </a:lnTo>
                <a:lnTo>
                  <a:pt x="314835" y="27940"/>
                </a:lnTo>
                <a:lnTo>
                  <a:pt x="315975" y="16637"/>
                </a:lnTo>
                <a:lnTo>
                  <a:pt x="295401"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0" name="object 20"/>
          <p:cNvSpPr/>
          <p:nvPr/>
        </p:nvSpPr>
        <p:spPr>
          <a:xfrm>
            <a:off x="3234880" y="4174616"/>
            <a:ext cx="651033" cy="693420"/>
          </a:xfrm>
          <a:custGeom>
            <a:avLst/>
            <a:gdLst/>
            <a:ahLst/>
            <a:cxnLst/>
            <a:rect l="l" t="t" r="r" b="b"/>
            <a:pathLst>
              <a:path w="868045" h="924560">
                <a:moveTo>
                  <a:pt x="0" y="292608"/>
                </a:moveTo>
                <a:lnTo>
                  <a:pt x="19303" y="335280"/>
                </a:lnTo>
                <a:lnTo>
                  <a:pt x="49402" y="350012"/>
                </a:lnTo>
                <a:lnTo>
                  <a:pt x="73151" y="333375"/>
                </a:lnTo>
                <a:lnTo>
                  <a:pt x="73151" y="372110"/>
                </a:lnTo>
                <a:lnTo>
                  <a:pt x="92963" y="372110"/>
                </a:lnTo>
                <a:lnTo>
                  <a:pt x="119887" y="373380"/>
                </a:lnTo>
                <a:lnTo>
                  <a:pt x="186562" y="339979"/>
                </a:lnTo>
                <a:lnTo>
                  <a:pt x="192277" y="393446"/>
                </a:lnTo>
                <a:lnTo>
                  <a:pt x="290956" y="434213"/>
                </a:lnTo>
                <a:lnTo>
                  <a:pt x="306959" y="496316"/>
                </a:lnTo>
                <a:lnTo>
                  <a:pt x="344170" y="498348"/>
                </a:lnTo>
                <a:lnTo>
                  <a:pt x="358901" y="539115"/>
                </a:lnTo>
                <a:lnTo>
                  <a:pt x="350520" y="587883"/>
                </a:lnTo>
                <a:lnTo>
                  <a:pt x="356362" y="633984"/>
                </a:lnTo>
                <a:lnTo>
                  <a:pt x="402463" y="642620"/>
                </a:lnTo>
                <a:lnTo>
                  <a:pt x="408813" y="674116"/>
                </a:lnTo>
                <a:lnTo>
                  <a:pt x="431291" y="680085"/>
                </a:lnTo>
                <a:lnTo>
                  <a:pt x="427481" y="721487"/>
                </a:lnTo>
                <a:lnTo>
                  <a:pt x="445388" y="722122"/>
                </a:lnTo>
                <a:lnTo>
                  <a:pt x="448563" y="757555"/>
                </a:lnTo>
                <a:lnTo>
                  <a:pt x="361441" y="835787"/>
                </a:lnTo>
                <a:lnTo>
                  <a:pt x="378078" y="831088"/>
                </a:lnTo>
                <a:lnTo>
                  <a:pt x="445388" y="879221"/>
                </a:lnTo>
                <a:lnTo>
                  <a:pt x="458850" y="899922"/>
                </a:lnTo>
                <a:lnTo>
                  <a:pt x="453136" y="924560"/>
                </a:lnTo>
                <a:lnTo>
                  <a:pt x="560070" y="787019"/>
                </a:lnTo>
                <a:lnTo>
                  <a:pt x="565912" y="717423"/>
                </a:lnTo>
                <a:lnTo>
                  <a:pt x="651763" y="654685"/>
                </a:lnTo>
                <a:lnTo>
                  <a:pt x="704214" y="654685"/>
                </a:lnTo>
                <a:lnTo>
                  <a:pt x="726059" y="632587"/>
                </a:lnTo>
                <a:lnTo>
                  <a:pt x="769620" y="527050"/>
                </a:lnTo>
                <a:lnTo>
                  <a:pt x="775462" y="424180"/>
                </a:lnTo>
                <a:lnTo>
                  <a:pt x="860043" y="326009"/>
                </a:lnTo>
                <a:lnTo>
                  <a:pt x="867663" y="282575"/>
                </a:lnTo>
                <a:lnTo>
                  <a:pt x="854201" y="240411"/>
                </a:lnTo>
                <a:lnTo>
                  <a:pt x="820292" y="234442"/>
                </a:lnTo>
                <a:lnTo>
                  <a:pt x="763904" y="190373"/>
                </a:lnTo>
                <a:lnTo>
                  <a:pt x="654938" y="180975"/>
                </a:lnTo>
                <a:lnTo>
                  <a:pt x="644651" y="153543"/>
                </a:lnTo>
                <a:lnTo>
                  <a:pt x="595376" y="134239"/>
                </a:lnTo>
                <a:lnTo>
                  <a:pt x="575437" y="134874"/>
                </a:lnTo>
                <a:lnTo>
                  <a:pt x="545973" y="175006"/>
                </a:lnTo>
                <a:lnTo>
                  <a:pt x="544702" y="160909"/>
                </a:lnTo>
                <a:lnTo>
                  <a:pt x="497966" y="167640"/>
                </a:lnTo>
                <a:lnTo>
                  <a:pt x="517778" y="159639"/>
                </a:lnTo>
                <a:lnTo>
                  <a:pt x="499237" y="128270"/>
                </a:lnTo>
                <a:lnTo>
                  <a:pt x="533780" y="83439"/>
                </a:lnTo>
                <a:lnTo>
                  <a:pt x="497331" y="26035"/>
                </a:lnTo>
                <a:lnTo>
                  <a:pt x="463930" y="71374"/>
                </a:lnTo>
                <a:lnTo>
                  <a:pt x="432562" y="68072"/>
                </a:lnTo>
                <a:lnTo>
                  <a:pt x="386461" y="74803"/>
                </a:lnTo>
                <a:lnTo>
                  <a:pt x="322961" y="84074"/>
                </a:lnTo>
                <a:lnTo>
                  <a:pt x="311530" y="60706"/>
                </a:lnTo>
                <a:lnTo>
                  <a:pt x="315975" y="16637"/>
                </a:lnTo>
                <a:lnTo>
                  <a:pt x="295401" y="0"/>
                </a:lnTo>
                <a:lnTo>
                  <a:pt x="241046" y="27940"/>
                </a:lnTo>
                <a:lnTo>
                  <a:pt x="202564" y="19939"/>
                </a:lnTo>
                <a:lnTo>
                  <a:pt x="213487" y="63373"/>
                </a:lnTo>
                <a:lnTo>
                  <a:pt x="234568" y="68707"/>
                </a:lnTo>
                <a:lnTo>
                  <a:pt x="181355" y="100838"/>
                </a:lnTo>
                <a:lnTo>
                  <a:pt x="155066" y="89408"/>
                </a:lnTo>
                <a:lnTo>
                  <a:pt x="143001" y="72771"/>
                </a:lnTo>
                <a:lnTo>
                  <a:pt x="89788" y="82169"/>
                </a:lnTo>
                <a:lnTo>
                  <a:pt x="105790" y="105537"/>
                </a:lnTo>
                <a:lnTo>
                  <a:pt x="84581" y="107569"/>
                </a:lnTo>
                <a:lnTo>
                  <a:pt x="97409" y="148209"/>
                </a:lnTo>
                <a:lnTo>
                  <a:pt x="87249" y="215011"/>
                </a:lnTo>
                <a:lnTo>
                  <a:pt x="30861" y="238506"/>
                </a:lnTo>
                <a:lnTo>
                  <a:pt x="0" y="292608"/>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1" name="object 21"/>
          <p:cNvSpPr/>
          <p:nvPr/>
        </p:nvSpPr>
        <p:spPr>
          <a:xfrm>
            <a:off x="2975134" y="3941064"/>
            <a:ext cx="16193" cy="44768"/>
          </a:xfrm>
          <a:custGeom>
            <a:avLst/>
            <a:gdLst/>
            <a:ahLst/>
            <a:cxnLst/>
            <a:rect l="l" t="t" r="r" b="b"/>
            <a:pathLst>
              <a:path w="21589" h="59689">
                <a:moveTo>
                  <a:pt x="21208" y="0"/>
                </a:moveTo>
                <a:lnTo>
                  <a:pt x="0" y="12954"/>
                </a:lnTo>
                <a:lnTo>
                  <a:pt x="8381" y="59309"/>
                </a:lnTo>
                <a:lnTo>
                  <a:pt x="21208"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2" name="object 22"/>
          <p:cNvSpPr/>
          <p:nvPr/>
        </p:nvSpPr>
        <p:spPr>
          <a:xfrm>
            <a:off x="4845176" y="3449098"/>
            <a:ext cx="107633" cy="61436"/>
          </a:xfrm>
          <a:custGeom>
            <a:avLst/>
            <a:gdLst/>
            <a:ahLst/>
            <a:cxnLst/>
            <a:rect l="l" t="t" r="r" b="b"/>
            <a:pathLst>
              <a:path w="143509" h="81914">
                <a:moveTo>
                  <a:pt x="7874" y="0"/>
                </a:moveTo>
                <a:lnTo>
                  <a:pt x="0" y="56133"/>
                </a:lnTo>
                <a:lnTo>
                  <a:pt x="13842" y="80263"/>
                </a:lnTo>
                <a:lnTo>
                  <a:pt x="70231" y="81533"/>
                </a:lnTo>
                <a:lnTo>
                  <a:pt x="92074" y="67563"/>
                </a:lnTo>
                <a:lnTo>
                  <a:pt x="128523" y="64897"/>
                </a:lnTo>
                <a:lnTo>
                  <a:pt x="117983" y="46862"/>
                </a:lnTo>
                <a:lnTo>
                  <a:pt x="143129" y="12700"/>
                </a:lnTo>
                <a:lnTo>
                  <a:pt x="7874"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3" name="object 23"/>
          <p:cNvSpPr/>
          <p:nvPr/>
        </p:nvSpPr>
        <p:spPr>
          <a:xfrm>
            <a:off x="4845176" y="3449098"/>
            <a:ext cx="107633" cy="61436"/>
          </a:xfrm>
          <a:custGeom>
            <a:avLst/>
            <a:gdLst/>
            <a:ahLst/>
            <a:cxnLst/>
            <a:rect l="l" t="t" r="r" b="b"/>
            <a:pathLst>
              <a:path w="143509" h="81914">
                <a:moveTo>
                  <a:pt x="0" y="56133"/>
                </a:moveTo>
                <a:lnTo>
                  <a:pt x="7874" y="0"/>
                </a:lnTo>
                <a:lnTo>
                  <a:pt x="143129" y="12700"/>
                </a:lnTo>
                <a:lnTo>
                  <a:pt x="117983" y="46862"/>
                </a:lnTo>
                <a:lnTo>
                  <a:pt x="128523" y="64897"/>
                </a:lnTo>
                <a:lnTo>
                  <a:pt x="92074" y="67563"/>
                </a:lnTo>
                <a:lnTo>
                  <a:pt x="70231" y="81533"/>
                </a:lnTo>
                <a:lnTo>
                  <a:pt x="13842" y="80263"/>
                </a:lnTo>
                <a:lnTo>
                  <a:pt x="0" y="56133"/>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4" name="object 24"/>
          <p:cNvSpPr/>
          <p:nvPr/>
        </p:nvSpPr>
        <p:spPr>
          <a:xfrm>
            <a:off x="6015418" y="3765995"/>
            <a:ext cx="150019" cy="322421"/>
          </a:xfrm>
          <a:custGeom>
            <a:avLst/>
            <a:gdLst/>
            <a:ahLst/>
            <a:cxnLst/>
            <a:rect l="l" t="t" r="r" b="b"/>
            <a:pathLst>
              <a:path w="200025" h="429895">
                <a:moveTo>
                  <a:pt x="130397" y="259715"/>
                </a:moveTo>
                <a:lnTo>
                  <a:pt x="101346" y="259715"/>
                </a:lnTo>
                <a:lnTo>
                  <a:pt x="120523" y="283082"/>
                </a:lnTo>
                <a:lnTo>
                  <a:pt x="143510" y="429894"/>
                </a:lnTo>
                <a:lnTo>
                  <a:pt x="165862" y="387857"/>
                </a:lnTo>
                <a:lnTo>
                  <a:pt x="134620" y="319786"/>
                </a:lnTo>
                <a:lnTo>
                  <a:pt x="144780" y="289051"/>
                </a:lnTo>
                <a:lnTo>
                  <a:pt x="130397" y="259715"/>
                </a:lnTo>
                <a:close/>
              </a:path>
              <a:path w="200025" h="429895">
                <a:moveTo>
                  <a:pt x="115443" y="0"/>
                </a:moveTo>
                <a:lnTo>
                  <a:pt x="105918" y="24637"/>
                </a:lnTo>
                <a:lnTo>
                  <a:pt x="66928" y="40005"/>
                </a:lnTo>
                <a:lnTo>
                  <a:pt x="8890" y="152146"/>
                </a:lnTo>
                <a:lnTo>
                  <a:pt x="0" y="176911"/>
                </a:lnTo>
                <a:lnTo>
                  <a:pt x="49149" y="237617"/>
                </a:lnTo>
                <a:lnTo>
                  <a:pt x="45212" y="291084"/>
                </a:lnTo>
                <a:lnTo>
                  <a:pt x="69469" y="299085"/>
                </a:lnTo>
                <a:lnTo>
                  <a:pt x="101346" y="259715"/>
                </a:lnTo>
                <a:lnTo>
                  <a:pt x="130397" y="259715"/>
                </a:lnTo>
                <a:lnTo>
                  <a:pt x="119252" y="236981"/>
                </a:lnTo>
                <a:lnTo>
                  <a:pt x="131445" y="209550"/>
                </a:lnTo>
                <a:lnTo>
                  <a:pt x="178562" y="180848"/>
                </a:lnTo>
                <a:lnTo>
                  <a:pt x="199644" y="158876"/>
                </a:lnTo>
                <a:lnTo>
                  <a:pt x="157607" y="146176"/>
                </a:lnTo>
                <a:lnTo>
                  <a:pt x="146396" y="104775"/>
                </a:lnTo>
                <a:lnTo>
                  <a:pt x="119252" y="104775"/>
                </a:lnTo>
                <a:lnTo>
                  <a:pt x="143510" y="36068"/>
                </a:lnTo>
                <a:lnTo>
                  <a:pt x="142875" y="13969"/>
                </a:lnTo>
                <a:lnTo>
                  <a:pt x="115443" y="0"/>
                </a:lnTo>
                <a:close/>
              </a:path>
              <a:path w="200025" h="429895">
                <a:moveTo>
                  <a:pt x="144780" y="98806"/>
                </a:moveTo>
                <a:lnTo>
                  <a:pt x="119252" y="104775"/>
                </a:lnTo>
                <a:lnTo>
                  <a:pt x="146396" y="104775"/>
                </a:lnTo>
                <a:lnTo>
                  <a:pt x="144780" y="98806"/>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5" name="object 25"/>
          <p:cNvSpPr/>
          <p:nvPr/>
        </p:nvSpPr>
        <p:spPr>
          <a:xfrm>
            <a:off x="6015418" y="3765995"/>
            <a:ext cx="150019" cy="322421"/>
          </a:xfrm>
          <a:custGeom>
            <a:avLst/>
            <a:gdLst/>
            <a:ahLst/>
            <a:cxnLst/>
            <a:rect l="l" t="t" r="r" b="b"/>
            <a:pathLst>
              <a:path w="200025" h="429895">
                <a:moveTo>
                  <a:pt x="0" y="176911"/>
                </a:moveTo>
                <a:lnTo>
                  <a:pt x="8890" y="152146"/>
                </a:lnTo>
                <a:lnTo>
                  <a:pt x="66928" y="40005"/>
                </a:lnTo>
                <a:lnTo>
                  <a:pt x="105918" y="24637"/>
                </a:lnTo>
                <a:lnTo>
                  <a:pt x="115443" y="0"/>
                </a:lnTo>
                <a:lnTo>
                  <a:pt x="142875" y="13969"/>
                </a:lnTo>
                <a:lnTo>
                  <a:pt x="143510" y="36068"/>
                </a:lnTo>
                <a:lnTo>
                  <a:pt x="119252" y="104775"/>
                </a:lnTo>
                <a:lnTo>
                  <a:pt x="144780" y="98806"/>
                </a:lnTo>
                <a:lnTo>
                  <a:pt x="157607" y="146176"/>
                </a:lnTo>
                <a:lnTo>
                  <a:pt x="199644" y="158876"/>
                </a:lnTo>
                <a:lnTo>
                  <a:pt x="178562" y="180848"/>
                </a:lnTo>
                <a:lnTo>
                  <a:pt x="131445" y="209550"/>
                </a:lnTo>
                <a:lnTo>
                  <a:pt x="119252" y="236981"/>
                </a:lnTo>
                <a:lnTo>
                  <a:pt x="144780" y="289051"/>
                </a:lnTo>
                <a:lnTo>
                  <a:pt x="134620" y="319786"/>
                </a:lnTo>
                <a:lnTo>
                  <a:pt x="165862" y="387857"/>
                </a:lnTo>
                <a:lnTo>
                  <a:pt x="143510" y="429894"/>
                </a:lnTo>
                <a:lnTo>
                  <a:pt x="120523" y="283082"/>
                </a:lnTo>
                <a:lnTo>
                  <a:pt x="101346" y="259715"/>
                </a:lnTo>
                <a:lnTo>
                  <a:pt x="69469" y="299085"/>
                </a:lnTo>
                <a:lnTo>
                  <a:pt x="45212" y="291084"/>
                </a:lnTo>
                <a:lnTo>
                  <a:pt x="49149" y="237617"/>
                </a:lnTo>
                <a:lnTo>
                  <a:pt x="0" y="176911"/>
                </a:lnTo>
                <a:close/>
              </a:path>
            </a:pathLst>
          </a:custGeom>
          <a:ln w="952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6" name="object 26"/>
          <p:cNvSpPr/>
          <p:nvPr/>
        </p:nvSpPr>
        <p:spPr>
          <a:xfrm>
            <a:off x="6186391" y="4009168"/>
            <a:ext cx="84773" cy="73819"/>
          </a:xfrm>
          <a:custGeom>
            <a:avLst/>
            <a:gdLst/>
            <a:ahLst/>
            <a:cxnLst/>
            <a:rect l="l" t="t" r="r" b="b"/>
            <a:pathLst>
              <a:path w="113029" h="98425">
                <a:moveTo>
                  <a:pt x="15621" y="5969"/>
                </a:moveTo>
                <a:lnTo>
                  <a:pt x="0" y="19812"/>
                </a:lnTo>
                <a:lnTo>
                  <a:pt x="8381" y="68580"/>
                </a:lnTo>
                <a:lnTo>
                  <a:pt x="23368" y="94234"/>
                </a:lnTo>
                <a:lnTo>
                  <a:pt x="45466" y="98298"/>
                </a:lnTo>
                <a:lnTo>
                  <a:pt x="113029" y="52070"/>
                </a:lnTo>
                <a:lnTo>
                  <a:pt x="110880" y="8001"/>
                </a:lnTo>
                <a:lnTo>
                  <a:pt x="59054" y="8001"/>
                </a:lnTo>
                <a:lnTo>
                  <a:pt x="15621" y="5969"/>
                </a:lnTo>
                <a:close/>
              </a:path>
              <a:path w="113029" h="98425">
                <a:moveTo>
                  <a:pt x="110490" y="0"/>
                </a:moveTo>
                <a:lnTo>
                  <a:pt x="59054" y="8001"/>
                </a:lnTo>
                <a:lnTo>
                  <a:pt x="110880" y="8001"/>
                </a:lnTo>
                <a:lnTo>
                  <a:pt x="110490"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7" name="object 27"/>
          <p:cNvSpPr/>
          <p:nvPr/>
        </p:nvSpPr>
        <p:spPr>
          <a:xfrm>
            <a:off x="2109693" y="2741771"/>
            <a:ext cx="1430179" cy="759143"/>
          </a:xfrm>
          <a:custGeom>
            <a:avLst/>
            <a:gdLst/>
            <a:ahLst/>
            <a:cxnLst/>
            <a:rect l="l" t="t" r="r" b="b"/>
            <a:pathLst>
              <a:path w="1906904" h="1012189">
                <a:moveTo>
                  <a:pt x="1326261" y="918590"/>
                </a:moveTo>
                <a:lnTo>
                  <a:pt x="1323086" y="972184"/>
                </a:lnTo>
                <a:lnTo>
                  <a:pt x="1308862" y="980947"/>
                </a:lnTo>
                <a:lnTo>
                  <a:pt x="1305687" y="992885"/>
                </a:lnTo>
                <a:lnTo>
                  <a:pt x="1299210" y="1000251"/>
                </a:lnTo>
                <a:lnTo>
                  <a:pt x="1294129" y="1011681"/>
                </a:lnTo>
                <a:lnTo>
                  <a:pt x="1389379" y="986916"/>
                </a:lnTo>
                <a:lnTo>
                  <a:pt x="1385442" y="978153"/>
                </a:lnTo>
                <a:lnTo>
                  <a:pt x="1366774" y="975487"/>
                </a:lnTo>
                <a:lnTo>
                  <a:pt x="1380363" y="964183"/>
                </a:lnTo>
                <a:lnTo>
                  <a:pt x="1458214" y="940053"/>
                </a:lnTo>
                <a:lnTo>
                  <a:pt x="1474853" y="936751"/>
                </a:lnTo>
                <a:lnTo>
                  <a:pt x="1342389" y="936751"/>
                </a:lnTo>
                <a:lnTo>
                  <a:pt x="1326261" y="918590"/>
                </a:lnTo>
                <a:close/>
              </a:path>
              <a:path w="1906904" h="1012189">
                <a:moveTo>
                  <a:pt x="1788502" y="915924"/>
                </a:moveTo>
                <a:lnTo>
                  <a:pt x="1737487" y="915924"/>
                </a:lnTo>
                <a:lnTo>
                  <a:pt x="1672463" y="940053"/>
                </a:lnTo>
                <a:lnTo>
                  <a:pt x="1692402" y="968120"/>
                </a:lnTo>
                <a:lnTo>
                  <a:pt x="1716277" y="936751"/>
                </a:lnTo>
                <a:lnTo>
                  <a:pt x="1785747" y="918590"/>
                </a:lnTo>
                <a:lnTo>
                  <a:pt x="1788502" y="915924"/>
                </a:lnTo>
                <a:close/>
              </a:path>
              <a:path w="1906904" h="1012189">
                <a:moveTo>
                  <a:pt x="1590573" y="840231"/>
                </a:moveTo>
                <a:lnTo>
                  <a:pt x="1252347" y="840231"/>
                </a:lnTo>
                <a:lnTo>
                  <a:pt x="1260602" y="883157"/>
                </a:lnTo>
                <a:lnTo>
                  <a:pt x="1263903" y="883157"/>
                </a:lnTo>
                <a:lnTo>
                  <a:pt x="1345564" y="898525"/>
                </a:lnTo>
                <a:lnTo>
                  <a:pt x="1370076" y="930655"/>
                </a:lnTo>
                <a:lnTo>
                  <a:pt x="1342389" y="936751"/>
                </a:lnTo>
                <a:lnTo>
                  <a:pt x="1474853" y="936751"/>
                </a:lnTo>
                <a:lnTo>
                  <a:pt x="1572767" y="917320"/>
                </a:lnTo>
                <a:lnTo>
                  <a:pt x="1592301" y="873759"/>
                </a:lnTo>
                <a:lnTo>
                  <a:pt x="1563751" y="873759"/>
                </a:lnTo>
                <a:lnTo>
                  <a:pt x="1590573" y="840231"/>
                </a:lnTo>
                <a:close/>
              </a:path>
              <a:path w="1906904" h="1012189">
                <a:moveTo>
                  <a:pt x="1698235" y="856995"/>
                </a:moveTo>
                <a:lnTo>
                  <a:pt x="1599818" y="856995"/>
                </a:lnTo>
                <a:lnTo>
                  <a:pt x="1637156" y="869060"/>
                </a:lnTo>
                <a:lnTo>
                  <a:pt x="1637156" y="905890"/>
                </a:lnTo>
                <a:lnTo>
                  <a:pt x="1653793" y="919988"/>
                </a:lnTo>
                <a:lnTo>
                  <a:pt x="1710436" y="898525"/>
                </a:lnTo>
                <a:lnTo>
                  <a:pt x="1723263" y="898525"/>
                </a:lnTo>
                <a:lnTo>
                  <a:pt x="1693672" y="864996"/>
                </a:lnTo>
                <a:lnTo>
                  <a:pt x="1698235" y="856995"/>
                </a:lnTo>
                <a:close/>
              </a:path>
              <a:path w="1906904" h="1012189">
                <a:moveTo>
                  <a:pt x="1723263" y="898525"/>
                </a:moveTo>
                <a:lnTo>
                  <a:pt x="1710436" y="898525"/>
                </a:lnTo>
                <a:lnTo>
                  <a:pt x="1703959" y="916558"/>
                </a:lnTo>
                <a:lnTo>
                  <a:pt x="1737487" y="915924"/>
                </a:lnTo>
                <a:lnTo>
                  <a:pt x="1788502" y="915924"/>
                </a:lnTo>
                <a:lnTo>
                  <a:pt x="1794013" y="910589"/>
                </a:lnTo>
                <a:lnTo>
                  <a:pt x="1781937" y="910589"/>
                </a:lnTo>
                <a:lnTo>
                  <a:pt x="1723263" y="898525"/>
                </a:lnTo>
                <a:close/>
              </a:path>
              <a:path w="1906904" h="1012189">
                <a:moveTo>
                  <a:pt x="1797303" y="869060"/>
                </a:moveTo>
                <a:lnTo>
                  <a:pt x="1781937" y="910589"/>
                </a:lnTo>
                <a:lnTo>
                  <a:pt x="1794013" y="910589"/>
                </a:lnTo>
                <a:lnTo>
                  <a:pt x="1810677" y="894460"/>
                </a:lnTo>
                <a:lnTo>
                  <a:pt x="1797303" y="894460"/>
                </a:lnTo>
                <a:lnTo>
                  <a:pt x="1797303" y="869060"/>
                </a:lnTo>
                <a:close/>
              </a:path>
              <a:path w="1906904" h="1012189">
                <a:moveTo>
                  <a:pt x="1813432" y="891793"/>
                </a:moveTo>
                <a:lnTo>
                  <a:pt x="1797303" y="894460"/>
                </a:lnTo>
                <a:lnTo>
                  <a:pt x="1810677" y="894460"/>
                </a:lnTo>
                <a:lnTo>
                  <a:pt x="1813432" y="891793"/>
                </a:lnTo>
                <a:close/>
              </a:path>
              <a:path w="1906904" h="1012189">
                <a:moveTo>
                  <a:pt x="1687322" y="800734"/>
                </a:moveTo>
                <a:lnTo>
                  <a:pt x="1612011" y="828166"/>
                </a:lnTo>
                <a:lnTo>
                  <a:pt x="1563751" y="873759"/>
                </a:lnTo>
                <a:lnTo>
                  <a:pt x="1592301" y="873759"/>
                </a:lnTo>
                <a:lnTo>
                  <a:pt x="1599818" y="856995"/>
                </a:lnTo>
                <a:lnTo>
                  <a:pt x="1698235" y="856995"/>
                </a:lnTo>
                <a:lnTo>
                  <a:pt x="1703959" y="846963"/>
                </a:lnTo>
                <a:lnTo>
                  <a:pt x="1665351" y="837564"/>
                </a:lnTo>
                <a:lnTo>
                  <a:pt x="1714373" y="822197"/>
                </a:lnTo>
                <a:lnTo>
                  <a:pt x="1687322" y="800734"/>
                </a:lnTo>
                <a:close/>
              </a:path>
              <a:path w="1906904" h="1012189">
                <a:moveTo>
                  <a:pt x="1609267" y="816863"/>
                </a:moveTo>
                <a:lnTo>
                  <a:pt x="1203325" y="816863"/>
                </a:lnTo>
                <a:lnTo>
                  <a:pt x="1221359" y="818133"/>
                </a:lnTo>
                <a:lnTo>
                  <a:pt x="1235582" y="842899"/>
                </a:lnTo>
                <a:lnTo>
                  <a:pt x="1252347" y="840231"/>
                </a:lnTo>
                <a:lnTo>
                  <a:pt x="1590573" y="840231"/>
                </a:lnTo>
                <a:lnTo>
                  <a:pt x="1609267" y="816863"/>
                </a:lnTo>
                <a:close/>
              </a:path>
              <a:path w="1906904" h="1012189">
                <a:moveTo>
                  <a:pt x="1635904" y="796797"/>
                </a:moveTo>
                <a:lnTo>
                  <a:pt x="1024509" y="796797"/>
                </a:lnTo>
                <a:lnTo>
                  <a:pt x="1037971" y="818133"/>
                </a:lnTo>
                <a:lnTo>
                  <a:pt x="1143507" y="840231"/>
                </a:lnTo>
                <a:lnTo>
                  <a:pt x="1182115" y="809497"/>
                </a:lnTo>
                <a:lnTo>
                  <a:pt x="1617665" y="809497"/>
                </a:lnTo>
                <a:lnTo>
                  <a:pt x="1635904" y="796797"/>
                </a:lnTo>
                <a:close/>
              </a:path>
              <a:path w="1906904" h="1012189">
                <a:moveTo>
                  <a:pt x="1617665" y="809497"/>
                </a:moveTo>
                <a:lnTo>
                  <a:pt x="1182115" y="809497"/>
                </a:lnTo>
                <a:lnTo>
                  <a:pt x="1203325" y="831595"/>
                </a:lnTo>
                <a:lnTo>
                  <a:pt x="1203325" y="816863"/>
                </a:lnTo>
                <a:lnTo>
                  <a:pt x="1609267" y="816863"/>
                </a:lnTo>
                <a:lnTo>
                  <a:pt x="1612011" y="813434"/>
                </a:lnTo>
                <a:lnTo>
                  <a:pt x="1617665" y="809497"/>
                </a:lnTo>
                <a:close/>
              </a:path>
              <a:path w="1906904" h="1012189">
                <a:moveTo>
                  <a:pt x="1030155" y="465327"/>
                </a:moveTo>
                <a:lnTo>
                  <a:pt x="122935" y="465327"/>
                </a:lnTo>
                <a:lnTo>
                  <a:pt x="202056" y="572388"/>
                </a:lnTo>
                <a:lnTo>
                  <a:pt x="244601" y="590550"/>
                </a:lnTo>
                <a:lnTo>
                  <a:pt x="242696" y="623951"/>
                </a:lnTo>
                <a:lnTo>
                  <a:pt x="236219" y="642746"/>
                </a:lnTo>
                <a:lnTo>
                  <a:pt x="274193" y="703706"/>
                </a:lnTo>
                <a:lnTo>
                  <a:pt x="290956" y="706374"/>
                </a:lnTo>
                <a:lnTo>
                  <a:pt x="306958" y="734440"/>
                </a:lnTo>
                <a:lnTo>
                  <a:pt x="299338" y="745235"/>
                </a:lnTo>
                <a:lnTo>
                  <a:pt x="367538" y="765937"/>
                </a:lnTo>
                <a:lnTo>
                  <a:pt x="366140" y="780668"/>
                </a:lnTo>
                <a:lnTo>
                  <a:pt x="399033" y="788034"/>
                </a:lnTo>
                <a:lnTo>
                  <a:pt x="408685" y="810767"/>
                </a:lnTo>
                <a:lnTo>
                  <a:pt x="1023238" y="810767"/>
                </a:lnTo>
                <a:lnTo>
                  <a:pt x="1024509" y="796797"/>
                </a:lnTo>
                <a:lnTo>
                  <a:pt x="1635904" y="796797"/>
                </a:lnTo>
                <a:lnTo>
                  <a:pt x="1670557" y="772667"/>
                </a:lnTo>
                <a:lnTo>
                  <a:pt x="1810892" y="772667"/>
                </a:lnTo>
                <a:lnTo>
                  <a:pt x="1848237" y="749172"/>
                </a:lnTo>
                <a:lnTo>
                  <a:pt x="1337817" y="749172"/>
                </a:lnTo>
                <a:lnTo>
                  <a:pt x="1347469" y="728471"/>
                </a:lnTo>
                <a:lnTo>
                  <a:pt x="1315339" y="715771"/>
                </a:lnTo>
                <a:lnTo>
                  <a:pt x="1329563" y="711072"/>
                </a:lnTo>
                <a:lnTo>
                  <a:pt x="1309497" y="688339"/>
                </a:lnTo>
                <a:lnTo>
                  <a:pt x="1309497" y="630046"/>
                </a:lnTo>
                <a:lnTo>
                  <a:pt x="1235582" y="630046"/>
                </a:lnTo>
                <a:lnTo>
                  <a:pt x="1241932" y="611885"/>
                </a:lnTo>
                <a:lnTo>
                  <a:pt x="1157097" y="567054"/>
                </a:lnTo>
                <a:lnTo>
                  <a:pt x="1144248" y="561720"/>
                </a:lnTo>
                <a:lnTo>
                  <a:pt x="1079880" y="561720"/>
                </a:lnTo>
                <a:lnTo>
                  <a:pt x="1070726" y="510158"/>
                </a:lnTo>
                <a:lnTo>
                  <a:pt x="1044448" y="510158"/>
                </a:lnTo>
                <a:lnTo>
                  <a:pt x="1027049" y="491363"/>
                </a:lnTo>
                <a:lnTo>
                  <a:pt x="1030155" y="465327"/>
                </a:lnTo>
                <a:close/>
              </a:path>
              <a:path w="1906904" h="1012189">
                <a:moveTo>
                  <a:pt x="1412493" y="368934"/>
                </a:moveTo>
                <a:lnTo>
                  <a:pt x="1402206" y="389000"/>
                </a:lnTo>
                <a:lnTo>
                  <a:pt x="1420876" y="404367"/>
                </a:lnTo>
                <a:lnTo>
                  <a:pt x="1404112" y="429132"/>
                </a:lnTo>
                <a:lnTo>
                  <a:pt x="1420876" y="433196"/>
                </a:lnTo>
                <a:lnTo>
                  <a:pt x="1414399" y="457326"/>
                </a:lnTo>
                <a:lnTo>
                  <a:pt x="1427988" y="472058"/>
                </a:lnTo>
                <a:lnTo>
                  <a:pt x="1390650" y="499490"/>
                </a:lnTo>
                <a:lnTo>
                  <a:pt x="1418971" y="516254"/>
                </a:lnTo>
                <a:lnTo>
                  <a:pt x="1436369" y="582549"/>
                </a:lnTo>
                <a:lnTo>
                  <a:pt x="1447927" y="582549"/>
                </a:lnTo>
                <a:lnTo>
                  <a:pt x="1368805" y="638682"/>
                </a:lnTo>
                <a:lnTo>
                  <a:pt x="1392554" y="703706"/>
                </a:lnTo>
                <a:lnTo>
                  <a:pt x="1410589" y="711707"/>
                </a:lnTo>
                <a:lnTo>
                  <a:pt x="1368805" y="748538"/>
                </a:lnTo>
                <a:lnTo>
                  <a:pt x="1337817" y="749172"/>
                </a:lnTo>
                <a:lnTo>
                  <a:pt x="1848237" y="749172"/>
                </a:lnTo>
                <a:lnTo>
                  <a:pt x="1906777" y="712342"/>
                </a:lnTo>
                <a:lnTo>
                  <a:pt x="1892553" y="682243"/>
                </a:lnTo>
                <a:lnTo>
                  <a:pt x="1906777" y="682243"/>
                </a:lnTo>
                <a:lnTo>
                  <a:pt x="1906048" y="678941"/>
                </a:lnTo>
                <a:lnTo>
                  <a:pt x="1803146" y="678941"/>
                </a:lnTo>
                <a:lnTo>
                  <a:pt x="1786381" y="664844"/>
                </a:lnTo>
                <a:lnTo>
                  <a:pt x="1868169" y="638047"/>
                </a:lnTo>
                <a:lnTo>
                  <a:pt x="1852593" y="629412"/>
                </a:lnTo>
                <a:lnTo>
                  <a:pt x="1817242" y="629412"/>
                </a:lnTo>
                <a:lnTo>
                  <a:pt x="1803146" y="597915"/>
                </a:lnTo>
                <a:lnTo>
                  <a:pt x="1765173" y="585851"/>
                </a:lnTo>
                <a:lnTo>
                  <a:pt x="1770888" y="572388"/>
                </a:lnTo>
                <a:lnTo>
                  <a:pt x="1745868" y="572388"/>
                </a:lnTo>
                <a:lnTo>
                  <a:pt x="1779904" y="558418"/>
                </a:lnTo>
                <a:lnTo>
                  <a:pt x="1758061" y="545718"/>
                </a:lnTo>
                <a:lnTo>
                  <a:pt x="1765807" y="538352"/>
                </a:lnTo>
                <a:lnTo>
                  <a:pt x="1761605" y="532256"/>
                </a:lnTo>
                <a:lnTo>
                  <a:pt x="1601089" y="532256"/>
                </a:lnTo>
                <a:lnTo>
                  <a:pt x="1622865" y="514526"/>
                </a:lnTo>
                <a:lnTo>
                  <a:pt x="1622493" y="510793"/>
                </a:lnTo>
                <a:lnTo>
                  <a:pt x="1568196" y="510793"/>
                </a:lnTo>
                <a:lnTo>
                  <a:pt x="1604899" y="482726"/>
                </a:lnTo>
                <a:lnTo>
                  <a:pt x="1593977" y="461899"/>
                </a:lnTo>
                <a:lnTo>
                  <a:pt x="1559940" y="456564"/>
                </a:lnTo>
                <a:lnTo>
                  <a:pt x="1599184" y="455294"/>
                </a:lnTo>
                <a:lnTo>
                  <a:pt x="1595247" y="421766"/>
                </a:lnTo>
                <a:lnTo>
                  <a:pt x="1551559" y="419100"/>
                </a:lnTo>
                <a:lnTo>
                  <a:pt x="1551559" y="404367"/>
                </a:lnTo>
                <a:lnTo>
                  <a:pt x="1517574" y="382269"/>
                </a:lnTo>
                <a:lnTo>
                  <a:pt x="1472946" y="382269"/>
                </a:lnTo>
                <a:lnTo>
                  <a:pt x="1412493" y="368934"/>
                </a:lnTo>
                <a:close/>
              </a:path>
              <a:path w="1906904" h="1012189">
                <a:moveTo>
                  <a:pt x="1872614" y="649477"/>
                </a:moveTo>
                <a:lnTo>
                  <a:pt x="1803146" y="678941"/>
                </a:lnTo>
                <a:lnTo>
                  <a:pt x="1906048" y="678941"/>
                </a:lnTo>
                <a:lnTo>
                  <a:pt x="1905149" y="674877"/>
                </a:lnTo>
                <a:lnTo>
                  <a:pt x="1872614" y="674877"/>
                </a:lnTo>
                <a:lnTo>
                  <a:pt x="1872614" y="649477"/>
                </a:lnTo>
                <a:close/>
              </a:path>
              <a:path w="1906904" h="1012189">
                <a:moveTo>
                  <a:pt x="1904111" y="670178"/>
                </a:moveTo>
                <a:lnTo>
                  <a:pt x="1872614" y="674877"/>
                </a:lnTo>
                <a:lnTo>
                  <a:pt x="1905149" y="674877"/>
                </a:lnTo>
                <a:lnTo>
                  <a:pt x="1904111" y="670178"/>
                </a:lnTo>
                <a:close/>
              </a:path>
              <a:path w="1906904" h="1012189">
                <a:moveTo>
                  <a:pt x="1245235" y="615950"/>
                </a:moveTo>
                <a:lnTo>
                  <a:pt x="1235582" y="630046"/>
                </a:lnTo>
                <a:lnTo>
                  <a:pt x="1309497" y="630046"/>
                </a:lnTo>
                <a:lnTo>
                  <a:pt x="1309497" y="620013"/>
                </a:lnTo>
                <a:lnTo>
                  <a:pt x="1245235" y="615950"/>
                </a:lnTo>
                <a:close/>
              </a:path>
              <a:path w="1906904" h="1012189">
                <a:moveTo>
                  <a:pt x="1830831" y="617346"/>
                </a:moveTo>
                <a:lnTo>
                  <a:pt x="1817242" y="629412"/>
                </a:lnTo>
                <a:lnTo>
                  <a:pt x="1852593" y="629412"/>
                </a:lnTo>
                <a:lnTo>
                  <a:pt x="1830831" y="617346"/>
                </a:lnTo>
                <a:close/>
              </a:path>
              <a:path w="1906904" h="1012189">
                <a:moveTo>
                  <a:pt x="1115187" y="549655"/>
                </a:moveTo>
                <a:lnTo>
                  <a:pt x="1079880" y="561720"/>
                </a:lnTo>
                <a:lnTo>
                  <a:pt x="1144248" y="561720"/>
                </a:lnTo>
                <a:lnTo>
                  <a:pt x="1115187" y="549655"/>
                </a:lnTo>
                <a:close/>
              </a:path>
              <a:path w="1906904" h="1012189">
                <a:moveTo>
                  <a:pt x="1633219" y="506094"/>
                </a:moveTo>
                <a:lnTo>
                  <a:pt x="1622865" y="514526"/>
                </a:lnTo>
                <a:lnTo>
                  <a:pt x="1623567" y="521588"/>
                </a:lnTo>
                <a:lnTo>
                  <a:pt x="1601089" y="532256"/>
                </a:lnTo>
                <a:lnTo>
                  <a:pt x="1761605" y="532256"/>
                </a:lnTo>
                <a:lnTo>
                  <a:pt x="1756089" y="524255"/>
                </a:lnTo>
                <a:lnTo>
                  <a:pt x="1738756" y="524255"/>
                </a:lnTo>
                <a:lnTo>
                  <a:pt x="1740573" y="522858"/>
                </a:lnTo>
                <a:lnTo>
                  <a:pt x="1637156" y="522858"/>
                </a:lnTo>
                <a:lnTo>
                  <a:pt x="1633219" y="506094"/>
                </a:lnTo>
                <a:close/>
              </a:path>
              <a:path w="1906904" h="1012189">
                <a:moveTo>
                  <a:pt x="1754251" y="521588"/>
                </a:moveTo>
                <a:lnTo>
                  <a:pt x="1738756" y="524255"/>
                </a:lnTo>
                <a:lnTo>
                  <a:pt x="1756089" y="524255"/>
                </a:lnTo>
                <a:lnTo>
                  <a:pt x="1754251" y="521588"/>
                </a:lnTo>
                <a:close/>
              </a:path>
              <a:path w="1906904" h="1012189">
                <a:moveTo>
                  <a:pt x="1666748" y="497458"/>
                </a:moveTo>
                <a:lnTo>
                  <a:pt x="1637156" y="522858"/>
                </a:lnTo>
                <a:lnTo>
                  <a:pt x="1740573" y="522858"/>
                </a:lnTo>
                <a:lnTo>
                  <a:pt x="1753615" y="512825"/>
                </a:lnTo>
                <a:lnTo>
                  <a:pt x="1736876" y="510793"/>
                </a:lnTo>
                <a:lnTo>
                  <a:pt x="1672463" y="510793"/>
                </a:lnTo>
                <a:lnTo>
                  <a:pt x="1666748" y="497458"/>
                </a:lnTo>
                <a:close/>
              </a:path>
              <a:path w="1906904" h="1012189">
                <a:moveTo>
                  <a:pt x="1621027" y="496062"/>
                </a:moveTo>
                <a:lnTo>
                  <a:pt x="1568196" y="510793"/>
                </a:lnTo>
                <a:lnTo>
                  <a:pt x="1622493" y="510793"/>
                </a:lnTo>
                <a:lnTo>
                  <a:pt x="1621027" y="496062"/>
                </a:lnTo>
                <a:close/>
              </a:path>
              <a:path w="1906904" h="1012189">
                <a:moveTo>
                  <a:pt x="1710436" y="449199"/>
                </a:moveTo>
                <a:lnTo>
                  <a:pt x="1686687" y="468629"/>
                </a:lnTo>
                <a:lnTo>
                  <a:pt x="1693672" y="475995"/>
                </a:lnTo>
                <a:lnTo>
                  <a:pt x="1672463" y="510793"/>
                </a:lnTo>
                <a:lnTo>
                  <a:pt x="1736876" y="510793"/>
                </a:lnTo>
                <a:lnTo>
                  <a:pt x="1731644" y="510158"/>
                </a:lnTo>
                <a:lnTo>
                  <a:pt x="1747774" y="505459"/>
                </a:lnTo>
                <a:lnTo>
                  <a:pt x="1741514" y="494791"/>
                </a:lnTo>
                <a:lnTo>
                  <a:pt x="1714373" y="494791"/>
                </a:lnTo>
                <a:lnTo>
                  <a:pt x="1736852" y="486028"/>
                </a:lnTo>
                <a:lnTo>
                  <a:pt x="1710436" y="449199"/>
                </a:lnTo>
                <a:close/>
              </a:path>
              <a:path w="1906904" h="1012189">
                <a:moveTo>
                  <a:pt x="1068831" y="499490"/>
                </a:moveTo>
                <a:lnTo>
                  <a:pt x="1044448" y="510158"/>
                </a:lnTo>
                <a:lnTo>
                  <a:pt x="1070726" y="510158"/>
                </a:lnTo>
                <a:lnTo>
                  <a:pt x="1068831" y="499490"/>
                </a:lnTo>
                <a:close/>
              </a:path>
              <a:path w="1906904" h="1012189">
                <a:moveTo>
                  <a:pt x="0" y="93725"/>
                </a:moveTo>
                <a:lnTo>
                  <a:pt x="0" y="449199"/>
                </a:lnTo>
                <a:lnTo>
                  <a:pt x="40639" y="449199"/>
                </a:lnTo>
                <a:lnTo>
                  <a:pt x="63118" y="478663"/>
                </a:lnTo>
                <a:lnTo>
                  <a:pt x="66293" y="481329"/>
                </a:lnTo>
                <a:lnTo>
                  <a:pt x="77977" y="495426"/>
                </a:lnTo>
                <a:lnTo>
                  <a:pt x="122935" y="465327"/>
                </a:lnTo>
                <a:lnTo>
                  <a:pt x="1030155" y="465327"/>
                </a:lnTo>
                <a:lnTo>
                  <a:pt x="1036701" y="410463"/>
                </a:lnTo>
                <a:lnTo>
                  <a:pt x="1082421" y="385571"/>
                </a:lnTo>
                <a:lnTo>
                  <a:pt x="1082421" y="367538"/>
                </a:lnTo>
                <a:lnTo>
                  <a:pt x="1093977" y="366267"/>
                </a:lnTo>
                <a:lnTo>
                  <a:pt x="1085596" y="362203"/>
                </a:lnTo>
                <a:lnTo>
                  <a:pt x="1126743" y="354202"/>
                </a:lnTo>
                <a:lnTo>
                  <a:pt x="1121028" y="336041"/>
                </a:lnTo>
                <a:lnTo>
                  <a:pt x="1063752" y="315340"/>
                </a:lnTo>
                <a:lnTo>
                  <a:pt x="1139855" y="315340"/>
                </a:lnTo>
                <a:lnTo>
                  <a:pt x="1142238" y="311912"/>
                </a:lnTo>
                <a:lnTo>
                  <a:pt x="1178502" y="311912"/>
                </a:lnTo>
                <a:lnTo>
                  <a:pt x="1209166" y="271144"/>
                </a:lnTo>
                <a:lnTo>
                  <a:pt x="1162177" y="266445"/>
                </a:lnTo>
                <a:lnTo>
                  <a:pt x="1137792" y="244347"/>
                </a:lnTo>
                <a:lnTo>
                  <a:pt x="1223195" y="244347"/>
                </a:lnTo>
                <a:lnTo>
                  <a:pt x="1229105" y="238378"/>
                </a:lnTo>
                <a:lnTo>
                  <a:pt x="1216914" y="220217"/>
                </a:lnTo>
                <a:lnTo>
                  <a:pt x="1276209" y="220217"/>
                </a:lnTo>
                <a:lnTo>
                  <a:pt x="1274190" y="214883"/>
                </a:lnTo>
                <a:lnTo>
                  <a:pt x="1307886" y="214883"/>
                </a:lnTo>
                <a:lnTo>
                  <a:pt x="1313955" y="210819"/>
                </a:lnTo>
                <a:lnTo>
                  <a:pt x="741299" y="210819"/>
                </a:lnTo>
                <a:lnTo>
                  <a:pt x="735584" y="190118"/>
                </a:lnTo>
                <a:lnTo>
                  <a:pt x="705851" y="170687"/>
                </a:lnTo>
                <a:lnTo>
                  <a:pt x="588899" y="170687"/>
                </a:lnTo>
                <a:lnTo>
                  <a:pt x="568198" y="161925"/>
                </a:lnTo>
                <a:lnTo>
                  <a:pt x="602996" y="144525"/>
                </a:lnTo>
                <a:lnTo>
                  <a:pt x="598377" y="141224"/>
                </a:lnTo>
                <a:lnTo>
                  <a:pt x="151891" y="141224"/>
                </a:lnTo>
                <a:lnTo>
                  <a:pt x="0" y="93725"/>
                </a:lnTo>
                <a:close/>
              </a:path>
              <a:path w="1906904" h="1012189">
                <a:moveTo>
                  <a:pt x="1738756" y="490092"/>
                </a:moveTo>
                <a:lnTo>
                  <a:pt x="1714373" y="494791"/>
                </a:lnTo>
                <a:lnTo>
                  <a:pt x="1741514" y="494791"/>
                </a:lnTo>
                <a:lnTo>
                  <a:pt x="1738756" y="490092"/>
                </a:lnTo>
                <a:close/>
              </a:path>
              <a:path w="1906904" h="1012189">
                <a:moveTo>
                  <a:pt x="1499997" y="370839"/>
                </a:moveTo>
                <a:lnTo>
                  <a:pt x="1472946" y="382269"/>
                </a:lnTo>
                <a:lnTo>
                  <a:pt x="1517574" y="382269"/>
                </a:lnTo>
                <a:lnTo>
                  <a:pt x="1499997" y="370839"/>
                </a:lnTo>
                <a:close/>
              </a:path>
              <a:path w="1906904" h="1012189">
                <a:moveTo>
                  <a:pt x="1139855" y="315340"/>
                </a:moveTo>
                <a:lnTo>
                  <a:pt x="1063752" y="315340"/>
                </a:lnTo>
                <a:lnTo>
                  <a:pt x="1125474" y="336041"/>
                </a:lnTo>
                <a:lnTo>
                  <a:pt x="1139855" y="315340"/>
                </a:lnTo>
                <a:close/>
              </a:path>
              <a:path w="1906904" h="1012189">
                <a:moveTo>
                  <a:pt x="1178502" y="311912"/>
                </a:moveTo>
                <a:lnTo>
                  <a:pt x="1142238" y="311912"/>
                </a:lnTo>
                <a:lnTo>
                  <a:pt x="1176401" y="314705"/>
                </a:lnTo>
                <a:lnTo>
                  <a:pt x="1178502" y="311912"/>
                </a:lnTo>
                <a:close/>
              </a:path>
              <a:path w="1906904" h="1012189">
                <a:moveTo>
                  <a:pt x="1223195" y="244347"/>
                </a:moveTo>
                <a:lnTo>
                  <a:pt x="1137792" y="244347"/>
                </a:lnTo>
                <a:lnTo>
                  <a:pt x="1203325" y="264413"/>
                </a:lnTo>
                <a:lnTo>
                  <a:pt x="1223195" y="244347"/>
                </a:lnTo>
                <a:close/>
              </a:path>
              <a:path w="1906904" h="1012189">
                <a:moveTo>
                  <a:pt x="1276209" y="220217"/>
                </a:moveTo>
                <a:lnTo>
                  <a:pt x="1216914" y="220217"/>
                </a:lnTo>
                <a:lnTo>
                  <a:pt x="1281302" y="233679"/>
                </a:lnTo>
                <a:lnTo>
                  <a:pt x="1276209" y="220217"/>
                </a:lnTo>
                <a:close/>
              </a:path>
              <a:path w="1906904" h="1012189">
                <a:moveTo>
                  <a:pt x="1307886" y="214883"/>
                </a:moveTo>
                <a:lnTo>
                  <a:pt x="1274190" y="214883"/>
                </a:lnTo>
                <a:lnTo>
                  <a:pt x="1288923" y="227583"/>
                </a:lnTo>
                <a:lnTo>
                  <a:pt x="1307886" y="214883"/>
                </a:lnTo>
                <a:close/>
              </a:path>
              <a:path w="1906904" h="1012189">
                <a:moveTo>
                  <a:pt x="789965" y="137159"/>
                </a:moveTo>
                <a:lnTo>
                  <a:pt x="783209" y="137159"/>
                </a:lnTo>
                <a:lnTo>
                  <a:pt x="735584" y="170687"/>
                </a:lnTo>
                <a:lnTo>
                  <a:pt x="752982" y="197484"/>
                </a:lnTo>
                <a:lnTo>
                  <a:pt x="741299" y="210819"/>
                </a:lnTo>
                <a:lnTo>
                  <a:pt x="1313955" y="210819"/>
                </a:lnTo>
                <a:lnTo>
                  <a:pt x="1330832" y="199516"/>
                </a:lnTo>
                <a:lnTo>
                  <a:pt x="1328359" y="194182"/>
                </a:lnTo>
                <a:lnTo>
                  <a:pt x="1021334" y="194182"/>
                </a:lnTo>
                <a:lnTo>
                  <a:pt x="998092" y="181355"/>
                </a:lnTo>
                <a:lnTo>
                  <a:pt x="998483" y="179450"/>
                </a:lnTo>
                <a:lnTo>
                  <a:pt x="974343" y="179450"/>
                </a:lnTo>
                <a:lnTo>
                  <a:pt x="967715" y="173989"/>
                </a:lnTo>
                <a:lnTo>
                  <a:pt x="863600" y="173989"/>
                </a:lnTo>
                <a:lnTo>
                  <a:pt x="844074" y="159257"/>
                </a:lnTo>
                <a:lnTo>
                  <a:pt x="808863" y="159257"/>
                </a:lnTo>
                <a:lnTo>
                  <a:pt x="789965" y="137159"/>
                </a:lnTo>
                <a:close/>
              </a:path>
              <a:path w="1906904" h="1012189">
                <a:moveTo>
                  <a:pt x="1115146" y="121157"/>
                </a:moveTo>
                <a:lnTo>
                  <a:pt x="1048257" y="121157"/>
                </a:lnTo>
                <a:lnTo>
                  <a:pt x="1059941" y="138556"/>
                </a:lnTo>
                <a:lnTo>
                  <a:pt x="1015491" y="159257"/>
                </a:lnTo>
                <a:lnTo>
                  <a:pt x="1021334" y="194182"/>
                </a:lnTo>
                <a:lnTo>
                  <a:pt x="1200150" y="194182"/>
                </a:lnTo>
                <a:lnTo>
                  <a:pt x="1174368" y="161925"/>
                </a:lnTo>
                <a:lnTo>
                  <a:pt x="1187957" y="154558"/>
                </a:lnTo>
                <a:lnTo>
                  <a:pt x="1187560" y="153288"/>
                </a:lnTo>
                <a:lnTo>
                  <a:pt x="1131951" y="153288"/>
                </a:lnTo>
                <a:lnTo>
                  <a:pt x="1115146" y="121157"/>
                </a:lnTo>
                <a:close/>
              </a:path>
              <a:path w="1906904" h="1012189">
                <a:moveTo>
                  <a:pt x="1241298" y="91058"/>
                </a:moveTo>
                <a:lnTo>
                  <a:pt x="1258697" y="132460"/>
                </a:lnTo>
                <a:lnTo>
                  <a:pt x="1235582" y="137921"/>
                </a:lnTo>
                <a:lnTo>
                  <a:pt x="1216278" y="186816"/>
                </a:lnTo>
                <a:lnTo>
                  <a:pt x="1200150" y="194182"/>
                </a:lnTo>
                <a:lnTo>
                  <a:pt x="1328359" y="194182"/>
                </a:lnTo>
                <a:lnTo>
                  <a:pt x="1305687" y="145287"/>
                </a:lnTo>
                <a:lnTo>
                  <a:pt x="1333373" y="137921"/>
                </a:lnTo>
                <a:lnTo>
                  <a:pt x="1321180" y="131190"/>
                </a:lnTo>
                <a:lnTo>
                  <a:pt x="1331467" y="119125"/>
                </a:lnTo>
                <a:lnTo>
                  <a:pt x="1305052" y="94360"/>
                </a:lnTo>
                <a:lnTo>
                  <a:pt x="1241298" y="91058"/>
                </a:lnTo>
                <a:close/>
              </a:path>
              <a:path w="1906904" h="1012189">
                <a:moveTo>
                  <a:pt x="1002076" y="161925"/>
                </a:moveTo>
                <a:lnTo>
                  <a:pt x="978153" y="161925"/>
                </a:lnTo>
                <a:lnTo>
                  <a:pt x="974343" y="179450"/>
                </a:lnTo>
                <a:lnTo>
                  <a:pt x="998483" y="179450"/>
                </a:lnTo>
                <a:lnTo>
                  <a:pt x="1002076" y="161925"/>
                </a:lnTo>
                <a:close/>
              </a:path>
              <a:path w="1906904" h="1012189">
                <a:moveTo>
                  <a:pt x="949832" y="159257"/>
                </a:moveTo>
                <a:lnTo>
                  <a:pt x="952373" y="170687"/>
                </a:lnTo>
                <a:lnTo>
                  <a:pt x="863600" y="173989"/>
                </a:lnTo>
                <a:lnTo>
                  <a:pt x="967715" y="173989"/>
                </a:lnTo>
                <a:lnTo>
                  <a:pt x="960469" y="168020"/>
                </a:lnTo>
                <a:lnTo>
                  <a:pt x="959485" y="168020"/>
                </a:lnTo>
                <a:lnTo>
                  <a:pt x="958109" y="166076"/>
                </a:lnTo>
                <a:lnTo>
                  <a:pt x="949832" y="159257"/>
                </a:lnTo>
                <a:close/>
              </a:path>
              <a:path w="1906904" h="1012189">
                <a:moveTo>
                  <a:pt x="690499" y="160654"/>
                </a:moveTo>
                <a:lnTo>
                  <a:pt x="588899" y="170687"/>
                </a:lnTo>
                <a:lnTo>
                  <a:pt x="705851" y="170687"/>
                </a:lnTo>
                <a:lnTo>
                  <a:pt x="690499" y="160654"/>
                </a:lnTo>
                <a:close/>
              </a:path>
              <a:path w="1906904" h="1012189">
                <a:moveTo>
                  <a:pt x="960190" y="167790"/>
                </a:moveTo>
                <a:lnTo>
                  <a:pt x="959485" y="168020"/>
                </a:lnTo>
                <a:lnTo>
                  <a:pt x="960469" y="168020"/>
                </a:lnTo>
                <a:lnTo>
                  <a:pt x="960190" y="167790"/>
                </a:lnTo>
                <a:close/>
              </a:path>
              <a:path w="1906904" h="1012189">
                <a:moveTo>
                  <a:pt x="977518" y="144525"/>
                </a:moveTo>
                <a:lnTo>
                  <a:pt x="944752" y="147192"/>
                </a:lnTo>
                <a:lnTo>
                  <a:pt x="958109" y="166076"/>
                </a:lnTo>
                <a:lnTo>
                  <a:pt x="960190" y="167790"/>
                </a:lnTo>
                <a:lnTo>
                  <a:pt x="978153" y="161925"/>
                </a:lnTo>
                <a:lnTo>
                  <a:pt x="1002076" y="161925"/>
                </a:lnTo>
                <a:lnTo>
                  <a:pt x="1002336" y="160654"/>
                </a:lnTo>
                <a:lnTo>
                  <a:pt x="990346" y="160654"/>
                </a:lnTo>
                <a:lnTo>
                  <a:pt x="977518" y="144525"/>
                </a:lnTo>
                <a:close/>
              </a:path>
              <a:path w="1906904" h="1012189">
                <a:moveTo>
                  <a:pt x="1003300" y="155955"/>
                </a:moveTo>
                <a:lnTo>
                  <a:pt x="990346" y="160654"/>
                </a:lnTo>
                <a:lnTo>
                  <a:pt x="1002336" y="160654"/>
                </a:lnTo>
                <a:lnTo>
                  <a:pt x="1003300" y="155955"/>
                </a:lnTo>
                <a:close/>
              </a:path>
              <a:path w="1906904" h="1012189">
                <a:moveTo>
                  <a:pt x="842390" y="157987"/>
                </a:moveTo>
                <a:lnTo>
                  <a:pt x="808863" y="159257"/>
                </a:lnTo>
                <a:lnTo>
                  <a:pt x="844074" y="159257"/>
                </a:lnTo>
                <a:lnTo>
                  <a:pt x="842390" y="157987"/>
                </a:lnTo>
                <a:close/>
              </a:path>
              <a:path w="1906904" h="1012189">
                <a:moveTo>
                  <a:pt x="777366" y="122427"/>
                </a:moveTo>
                <a:lnTo>
                  <a:pt x="720089" y="148589"/>
                </a:lnTo>
                <a:lnTo>
                  <a:pt x="736853" y="157987"/>
                </a:lnTo>
                <a:lnTo>
                  <a:pt x="783209" y="137159"/>
                </a:lnTo>
                <a:lnTo>
                  <a:pt x="789965" y="137159"/>
                </a:lnTo>
                <a:lnTo>
                  <a:pt x="777366" y="122427"/>
                </a:lnTo>
                <a:close/>
              </a:path>
              <a:path w="1906904" h="1012189">
                <a:moveTo>
                  <a:pt x="1151889" y="113791"/>
                </a:moveTo>
                <a:lnTo>
                  <a:pt x="1131951" y="153288"/>
                </a:lnTo>
                <a:lnTo>
                  <a:pt x="1187560" y="153288"/>
                </a:lnTo>
                <a:lnTo>
                  <a:pt x="1180211" y="129793"/>
                </a:lnTo>
                <a:lnTo>
                  <a:pt x="1151889" y="113791"/>
                </a:lnTo>
                <a:close/>
              </a:path>
              <a:path w="1906904" h="1012189">
                <a:moveTo>
                  <a:pt x="251713" y="71627"/>
                </a:moveTo>
                <a:lnTo>
                  <a:pt x="159003" y="109727"/>
                </a:lnTo>
                <a:lnTo>
                  <a:pt x="142875" y="121157"/>
                </a:lnTo>
                <a:lnTo>
                  <a:pt x="151891" y="141224"/>
                </a:lnTo>
                <a:lnTo>
                  <a:pt x="598377" y="141224"/>
                </a:lnTo>
                <a:lnTo>
                  <a:pt x="574928" y="124459"/>
                </a:lnTo>
                <a:lnTo>
                  <a:pt x="522604" y="124459"/>
                </a:lnTo>
                <a:lnTo>
                  <a:pt x="506198" y="119125"/>
                </a:lnTo>
                <a:lnTo>
                  <a:pt x="180212" y="119125"/>
                </a:lnTo>
                <a:lnTo>
                  <a:pt x="251713" y="71627"/>
                </a:lnTo>
                <a:close/>
              </a:path>
              <a:path w="1906904" h="1012189">
                <a:moveTo>
                  <a:pt x="999363" y="29463"/>
                </a:moveTo>
                <a:lnTo>
                  <a:pt x="993013" y="81025"/>
                </a:lnTo>
                <a:lnTo>
                  <a:pt x="1057910" y="103124"/>
                </a:lnTo>
                <a:lnTo>
                  <a:pt x="1035430" y="133857"/>
                </a:lnTo>
                <a:lnTo>
                  <a:pt x="1048257" y="121157"/>
                </a:lnTo>
                <a:lnTo>
                  <a:pt x="1115146" y="121157"/>
                </a:lnTo>
                <a:lnTo>
                  <a:pt x="1108837" y="109092"/>
                </a:lnTo>
                <a:lnTo>
                  <a:pt x="1121028" y="103124"/>
                </a:lnTo>
                <a:lnTo>
                  <a:pt x="1081151" y="95757"/>
                </a:lnTo>
                <a:lnTo>
                  <a:pt x="1093977" y="84327"/>
                </a:lnTo>
                <a:lnTo>
                  <a:pt x="1085596" y="74929"/>
                </a:lnTo>
                <a:lnTo>
                  <a:pt x="1104776" y="74929"/>
                </a:lnTo>
                <a:lnTo>
                  <a:pt x="1072768" y="48132"/>
                </a:lnTo>
                <a:lnTo>
                  <a:pt x="1072177" y="30733"/>
                </a:lnTo>
                <a:lnTo>
                  <a:pt x="1015491" y="30733"/>
                </a:lnTo>
                <a:lnTo>
                  <a:pt x="999363" y="29463"/>
                </a:lnTo>
                <a:close/>
              </a:path>
              <a:path w="1906904" h="1012189">
                <a:moveTo>
                  <a:pt x="574039" y="123825"/>
                </a:moveTo>
                <a:lnTo>
                  <a:pt x="522604" y="124459"/>
                </a:lnTo>
                <a:lnTo>
                  <a:pt x="574928" y="124459"/>
                </a:lnTo>
                <a:lnTo>
                  <a:pt x="574039" y="123825"/>
                </a:lnTo>
                <a:close/>
              </a:path>
              <a:path w="1906904" h="1012189">
                <a:moveTo>
                  <a:pt x="221360" y="105028"/>
                </a:moveTo>
                <a:lnTo>
                  <a:pt x="180212" y="119125"/>
                </a:lnTo>
                <a:lnTo>
                  <a:pt x="506198" y="119125"/>
                </a:lnTo>
                <a:lnTo>
                  <a:pt x="493698" y="115062"/>
                </a:lnTo>
                <a:lnTo>
                  <a:pt x="221360" y="115062"/>
                </a:lnTo>
                <a:lnTo>
                  <a:pt x="221360" y="105028"/>
                </a:lnTo>
                <a:close/>
              </a:path>
              <a:path w="1906904" h="1012189">
                <a:moveTo>
                  <a:pt x="288925" y="58927"/>
                </a:moveTo>
                <a:lnTo>
                  <a:pt x="299338" y="72897"/>
                </a:lnTo>
                <a:lnTo>
                  <a:pt x="221360" y="115062"/>
                </a:lnTo>
                <a:lnTo>
                  <a:pt x="493698" y="115062"/>
                </a:lnTo>
                <a:lnTo>
                  <a:pt x="475338" y="109092"/>
                </a:lnTo>
                <a:lnTo>
                  <a:pt x="339216" y="109092"/>
                </a:lnTo>
                <a:lnTo>
                  <a:pt x="288925" y="58927"/>
                </a:lnTo>
                <a:close/>
              </a:path>
              <a:path w="1906904" h="1012189">
                <a:moveTo>
                  <a:pt x="371347" y="79628"/>
                </a:moveTo>
                <a:lnTo>
                  <a:pt x="339216" y="109092"/>
                </a:lnTo>
                <a:lnTo>
                  <a:pt x="368172" y="109092"/>
                </a:lnTo>
                <a:lnTo>
                  <a:pt x="371347" y="79628"/>
                </a:lnTo>
                <a:close/>
              </a:path>
              <a:path w="1906904" h="1012189">
                <a:moveTo>
                  <a:pt x="409320" y="87629"/>
                </a:moveTo>
                <a:lnTo>
                  <a:pt x="368172" y="109092"/>
                </a:lnTo>
                <a:lnTo>
                  <a:pt x="475338" y="109092"/>
                </a:lnTo>
                <a:lnTo>
                  <a:pt x="409320" y="87629"/>
                </a:lnTo>
                <a:close/>
              </a:path>
              <a:path w="1906904" h="1012189">
                <a:moveTo>
                  <a:pt x="1104776" y="74929"/>
                </a:moveTo>
                <a:lnTo>
                  <a:pt x="1085596" y="74929"/>
                </a:lnTo>
                <a:lnTo>
                  <a:pt x="1105535" y="75564"/>
                </a:lnTo>
                <a:lnTo>
                  <a:pt x="1104776" y="74929"/>
                </a:lnTo>
                <a:close/>
              </a:path>
              <a:path w="1906904" h="1012189">
                <a:moveTo>
                  <a:pt x="1023238" y="0"/>
                </a:moveTo>
                <a:lnTo>
                  <a:pt x="1015491" y="30733"/>
                </a:lnTo>
                <a:lnTo>
                  <a:pt x="1072177" y="30733"/>
                </a:lnTo>
                <a:lnTo>
                  <a:pt x="1072134" y="29463"/>
                </a:lnTo>
                <a:lnTo>
                  <a:pt x="1023238"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8" name="object 28"/>
          <p:cNvSpPr/>
          <p:nvPr/>
        </p:nvSpPr>
        <p:spPr>
          <a:xfrm>
            <a:off x="2109693" y="2741771"/>
            <a:ext cx="1430179" cy="759143"/>
          </a:xfrm>
          <a:custGeom>
            <a:avLst/>
            <a:gdLst/>
            <a:ahLst/>
            <a:cxnLst/>
            <a:rect l="l" t="t" r="r" b="b"/>
            <a:pathLst>
              <a:path w="1906904" h="1012189">
                <a:moveTo>
                  <a:pt x="0" y="449199"/>
                </a:moveTo>
                <a:lnTo>
                  <a:pt x="0" y="93725"/>
                </a:lnTo>
                <a:lnTo>
                  <a:pt x="151891" y="141224"/>
                </a:lnTo>
                <a:lnTo>
                  <a:pt x="142875" y="121157"/>
                </a:lnTo>
                <a:lnTo>
                  <a:pt x="159003" y="109727"/>
                </a:lnTo>
                <a:lnTo>
                  <a:pt x="251713" y="71627"/>
                </a:lnTo>
                <a:lnTo>
                  <a:pt x="180212" y="119125"/>
                </a:lnTo>
                <a:lnTo>
                  <a:pt x="221360" y="105028"/>
                </a:lnTo>
                <a:lnTo>
                  <a:pt x="221360" y="115062"/>
                </a:lnTo>
                <a:lnTo>
                  <a:pt x="299338" y="72897"/>
                </a:lnTo>
                <a:lnTo>
                  <a:pt x="288925" y="58927"/>
                </a:lnTo>
                <a:lnTo>
                  <a:pt x="339216" y="109092"/>
                </a:lnTo>
                <a:lnTo>
                  <a:pt x="371347" y="79628"/>
                </a:lnTo>
                <a:lnTo>
                  <a:pt x="368172" y="109092"/>
                </a:lnTo>
                <a:lnTo>
                  <a:pt x="409320" y="87629"/>
                </a:lnTo>
                <a:lnTo>
                  <a:pt x="522604" y="124459"/>
                </a:lnTo>
                <a:lnTo>
                  <a:pt x="574039" y="123825"/>
                </a:lnTo>
                <a:lnTo>
                  <a:pt x="602996" y="144525"/>
                </a:lnTo>
                <a:lnTo>
                  <a:pt x="568198" y="161925"/>
                </a:lnTo>
                <a:lnTo>
                  <a:pt x="588899" y="170687"/>
                </a:lnTo>
                <a:lnTo>
                  <a:pt x="690499" y="160654"/>
                </a:lnTo>
                <a:lnTo>
                  <a:pt x="735584" y="190118"/>
                </a:lnTo>
                <a:lnTo>
                  <a:pt x="741299" y="210819"/>
                </a:lnTo>
                <a:lnTo>
                  <a:pt x="752982" y="197484"/>
                </a:lnTo>
                <a:lnTo>
                  <a:pt x="735584" y="170687"/>
                </a:lnTo>
                <a:lnTo>
                  <a:pt x="783209" y="137159"/>
                </a:lnTo>
                <a:lnTo>
                  <a:pt x="736853" y="157987"/>
                </a:lnTo>
                <a:lnTo>
                  <a:pt x="720089" y="148589"/>
                </a:lnTo>
                <a:lnTo>
                  <a:pt x="777366" y="122427"/>
                </a:lnTo>
                <a:lnTo>
                  <a:pt x="808863" y="159257"/>
                </a:lnTo>
                <a:lnTo>
                  <a:pt x="842390" y="157987"/>
                </a:lnTo>
                <a:lnTo>
                  <a:pt x="863600" y="173989"/>
                </a:lnTo>
                <a:lnTo>
                  <a:pt x="952373" y="170687"/>
                </a:lnTo>
                <a:lnTo>
                  <a:pt x="949832" y="159257"/>
                </a:lnTo>
                <a:lnTo>
                  <a:pt x="974343" y="179450"/>
                </a:lnTo>
                <a:lnTo>
                  <a:pt x="978153" y="161925"/>
                </a:lnTo>
                <a:lnTo>
                  <a:pt x="959485" y="168020"/>
                </a:lnTo>
                <a:lnTo>
                  <a:pt x="944752" y="147192"/>
                </a:lnTo>
                <a:lnTo>
                  <a:pt x="977518" y="144525"/>
                </a:lnTo>
                <a:lnTo>
                  <a:pt x="990346" y="160654"/>
                </a:lnTo>
                <a:lnTo>
                  <a:pt x="1003300" y="155955"/>
                </a:lnTo>
                <a:lnTo>
                  <a:pt x="998092" y="181355"/>
                </a:lnTo>
                <a:lnTo>
                  <a:pt x="1021334" y="194182"/>
                </a:lnTo>
                <a:lnTo>
                  <a:pt x="1015491" y="159257"/>
                </a:lnTo>
                <a:lnTo>
                  <a:pt x="1059941" y="138556"/>
                </a:lnTo>
                <a:lnTo>
                  <a:pt x="1048257" y="121157"/>
                </a:lnTo>
                <a:lnTo>
                  <a:pt x="1035430" y="133857"/>
                </a:lnTo>
                <a:lnTo>
                  <a:pt x="1057910" y="103124"/>
                </a:lnTo>
                <a:lnTo>
                  <a:pt x="993013" y="81025"/>
                </a:lnTo>
                <a:lnTo>
                  <a:pt x="999363" y="29463"/>
                </a:lnTo>
                <a:lnTo>
                  <a:pt x="1015491" y="30733"/>
                </a:lnTo>
                <a:lnTo>
                  <a:pt x="1023238" y="0"/>
                </a:lnTo>
                <a:lnTo>
                  <a:pt x="1072134" y="29463"/>
                </a:lnTo>
                <a:lnTo>
                  <a:pt x="1072768" y="48132"/>
                </a:lnTo>
                <a:lnTo>
                  <a:pt x="1105535" y="75564"/>
                </a:lnTo>
                <a:lnTo>
                  <a:pt x="1085596" y="74929"/>
                </a:lnTo>
                <a:lnTo>
                  <a:pt x="1093977" y="84327"/>
                </a:lnTo>
                <a:lnTo>
                  <a:pt x="1081151" y="95757"/>
                </a:lnTo>
                <a:lnTo>
                  <a:pt x="1121028" y="103124"/>
                </a:lnTo>
                <a:lnTo>
                  <a:pt x="1108837" y="109092"/>
                </a:lnTo>
                <a:lnTo>
                  <a:pt x="1131951" y="153288"/>
                </a:lnTo>
                <a:lnTo>
                  <a:pt x="1151889" y="113791"/>
                </a:lnTo>
                <a:lnTo>
                  <a:pt x="1180211" y="129793"/>
                </a:lnTo>
                <a:lnTo>
                  <a:pt x="1187957" y="154558"/>
                </a:lnTo>
                <a:lnTo>
                  <a:pt x="1174368" y="161925"/>
                </a:lnTo>
                <a:lnTo>
                  <a:pt x="1200150" y="194182"/>
                </a:lnTo>
                <a:lnTo>
                  <a:pt x="1216278" y="186816"/>
                </a:lnTo>
                <a:lnTo>
                  <a:pt x="1235582" y="137921"/>
                </a:lnTo>
                <a:lnTo>
                  <a:pt x="1258697" y="132460"/>
                </a:lnTo>
                <a:lnTo>
                  <a:pt x="1241298" y="91058"/>
                </a:lnTo>
                <a:lnTo>
                  <a:pt x="1305052" y="94360"/>
                </a:lnTo>
                <a:lnTo>
                  <a:pt x="1331467" y="119125"/>
                </a:lnTo>
                <a:lnTo>
                  <a:pt x="1321180" y="131190"/>
                </a:lnTo>
                <a:lnTo>
                  <a:pt x="1333373" y="137921"/>
                </a:lnTo>
                <a:lnTo>
                  <a:pt x="1305687" y="145287"/>
                </a:lnTo>
                <a:lnTo>
                  <a:pt x="1330832" y="199516"/>
                </a:lnTo>
                <a:lnTo>
                  <a:pt x="1288923" y="227583"/>
                </a:lnTo>
                <a:lnTo>
                  <a:pt x="1274190" y="214883"/>
                </a:lnTo>
                <a:lnTo>
                  <a:pt x="1281302" y="233679"/>
                </a:lnTo>
                <a:lnTo>
                  <a:pt x="1216914" y="220217"/>
                </a:lnTo>
                <a:lnTo>
                  <a:pt x="1229105" y="238378"/>
                </a:lnTo>
                <a:lnTo>
                  <a:pt x="1203325" y="264413"/>
                </a:lnTo>
                <a:lnTo>
                  <a:pt x="1137792" y="244347"/>
                </a:lnTo>
                <a:lnTo>
                  <a:pt x="1162177" y="266445"/>
                </a:lnTo>
                <a:lnTo>
                  <a:pt x="1209166" y="271144"/>
                </a:lnTo>
                <a:lnTo>
                  <a:pt x="1176401" y="314705"/>
                </a:lnTo>
                <a:lnTo>
                  <a:pt x="1142238" y="311912"/>
                </a:lnTo>
                <a:lnTo>
                  <a:pt x="1125474" y="336041"/>
                </a:lnTo>
                <a:lnTo>
                  <a:pt x="1063752" y="315340"/>
                </a:lnTo>
                <a:lnTo>
                  <a:pt x="1121028" y="336041"/>
                </a:lnTo>
                <a:lnTo>
                  <a:pt x="1126743" y="354202"/>
                </a:lnTo>
                <a:lnTo>
                  <a:pt x="1085596" y="362203"/>
                </a:lnTo>
                <a:lnTo>
                  <a:pt x="1093977" y="366267"/>
                </a:lnTo>
                <a:lnTo>
                  <a:pt x="1082421" y="367538"/>
                </a:lnTo>
                <a:lnTo>
                  <a:pt x="1082421" y="385571"/>
                </a:lnTo>
                <a:lnTo>
                  <a:pt x="1036701" y="410463"/>
                </a:lnTo>
                <a:lnTo>
                  <a:pt x="1027049" y="491363"/>
                </a:lnTo>
                <a:lnTo>
                  <a:pt x="1044448" y="510158"/>
                </a:lnTo>
                <a:lnTo>
                  <a:pt x="1068831" y="499490"/>
                </a:lnTo>
                <a:lnTo>
                  <a:pt x="1079880" y="561720"/>
                </a:lnTo>
                <a:lnTo>
                  <a:pt x="1115187" y="549655"/>
                </a:lnTo>
                <a:lnTo>
                  <a:pt x="1157097" y="567054"/>
                </a:lnTo>
                <a:lnTo>
                  <a:pt x="1241932" y="611885"/>
                </a:lnTo>
                <a:lnTo>
                  <a:pt x="1235582" y="630046"/>
                </a:lnTo>
                <a:lnTo>
                  <a:pt x="1245235" y="615950"/>
                </a:lnTo>
                <a:lnTo>
                  <a:pt x="1309497" y="620013"/>
                </a:lnTo>
                <a:lnTo>
                  <a:pt x="1309497" y="688339"/>
                </a:lnTo>
                <a:lnTo>
                  <a:pt x="1329563" y="711072"/>
                </a:lnTo>
                <a:lnTo>
                  <a:pt x="1315339" y="715771"/>
                </a:lnTo>
                <a:lnTo>
                  <a:pt x="1347469" y="728471"/>
                </a:lnTo>
                <a:lnTo>
                  <a:pt x="1337817" y="749172"/>
                </a:lnTo>
                <a:lnTo>
                  <a:pt x="1368805" y="748538"/>
                </a:lnTo>
                <a:lnTo>
                  <a:pt x="1410589" y="711707"/>
                </a:lnTo>
                <a:lnTo>
                  <a:pt x="1392554" y="703706"/>
                </a:lnTo>
                <a:lnTo>
                  <a:pt x="1368805" y="638682"/>
                </a:lnTo>
                <a:lnTo>
                  <a:pt x="1447927" y="582549"/>
                </a:lnTo>
                <a:lnTo>
                  <a:pt x="1436369" y="582549"/>
                </a:lnTo>
                <a:lnTo>
                  <a:pt x="1418971" y="516254"/>
                </a:lnTo>
                <a:lnTo>
                  <a:pt x="1390650" y="499490"/>
                </a:lnTo>
                <a:lnTo>
                  <a:pt x="1427988" y="472058"/>
                </a:lnTo>
                <a:lnTo>
                  <a:pt x="1414399" y="457326"/>
                </a:lnTo>
                <a:lnTo>
                  <a:pt x="1420876" y="433196"/>
                </a:lnTo>
                <a:lnTo>
                  <a:pt x="1404112" y="429132"/>
                </a:lnTo>
                <a:lnTo>
                  <a:pt x="1420876" y="404367"/>
                </a:lnTo>
                <a:lnTo>
                  <a:pt x="1402206" y="389000"/>
                </a:lnTo>
                <a:lnTo>
                  <a:pt x="1412493" y="368934"/>
                </a:lnTo>
                <a:lnTo>
                  <a:pt x="1472946" y="382269"/>
                </a:lnTo>
                <a:lnTo>
                  <a:pt x="1499997" y="370839"/>
                </a:lnTo>
                <a:lnTo>
                  <a:pt x="1551559" y="404367"/>
                </a:lnTo>
                <a:lnTo>
                  <a:pt x="1551559" y="419100"/>
                </a:lnTo>
                <a:lnTo>
                  <a:pt x="1595247" y="421766"/>
                </a:lnTo>
                <a:lnTo>
                  <a:pt x="1599184" y="455294"/>
                </a:lnTo>
                <a:lnTo>
                  <a:pt x="1559940" y="456564"/>
                </a:lnTo>
                <a:lnTo>
                  <a:pt x="1593977" y="461899"/>
                </a:lnTo>
                <a:lnTo>
                  <a:pt x="1604899" y="482726"/>
                </a:lnTo>
                <a:lnTo>
                  <a:pt x="1568196" y="510793"/>
                </a:lnTo>
                <a:lnTo>
                  <a:pt x="1621027" y="496062"/>
                </a:lnTo>
                <a:lnTo>
                  <a:pt x="1623567" y="521588"/>
                </a:lnTo>
                <a:lnTo>
                  <a:pt x="1601089" y="532256"/>
                </a:lnTo>
                <a:lnTo>
                  <a:pt x="1633219" y="506094"/>
                </a:lnTo>
                <a:lnTo>
                  <a:pt x="1637156" y="522858"/>
                </a:lnTo>
                <a:lnTo>
                  <a:pt x="1666748" y="497458"/>
                </a:lnTo>
                <a:lnTo>
                  <a:pt x="1672463" y="510793"/>
                </a:lnTo>
                <a:lnTo>
                  <a:pt x="1693672" y="475995"/>
                </a:lnTo>
                <a:lnTo>
                  <a:pt x="1686687" y="468629"/>
                </a:lnTo>
                <a:lnTo>
                  <a:pt x="1710436" y="449199"/>
                </a:lnTo>
                <a:lnTo>
                  <a:pt x="1736852" y="486028"/>
                </a:lnTo>
                <a:lnTo>
                  <a:pt x="1714373" y="494791"/>
                </a:lnTo>
                <a:lnTo>
                  <a:pt x="1738756" y="490092"/>
                </a:lnTo>
                <a:lnTo>
                  <a:pt x="1747774" y="505459"/>
                </a:lnTo>
                <a:lnTo>
                  <a:pt x="1731644" y="510158"/>
                </a:lnTo>
                <a:lnTo>
                  <a:pt x="1753615" y="512825"/>
                </a:lnTo>
                <a:lnTo>
                  <a:pt x="1738756" y="524255"/>
                </a:lnTo>
                <a:lnTo>
                  <a:pt x="1754251" y="521588"/>
                </a:lnTo>
                <a:lnTo>
                  <a:pt x="1765807" y="538352"/>
                </a:lnTo>
                <a:lnTo>
                  <a:pt x="1758061" y="545718"/>
                </a:lnTo>
                <a:lnTo>
                  <a:pt x="1779904" y="558418"/>
                </a:lnTo>
                <a:lnTo>
                  <a:pt x="1745868" y="572388"/>
                </a:lnTo>
                <a:lnTo>
                  <a:pt x="1770888" y="572388"/>
                </a:lnTo>
                <a:lnTo>
                  <a:pt x="1765173" y="585851"/>
                </a:lnTo>
                <a:lnTo>
                  <a:pt x="1803146" y="597915"/>
                </a:lnTo>
                <a:lnTo>
                  <a:pt x="1817242" y="629412"/>
                </a:lnTo>
                <a:lnTo>
                  <a:pt x="1830831" y="617346"/>
                </a:lnTo>
                <a:lnTo>
                  <a:pt x="1868169" y="638047"/>
                </a:lnTo>
                <a:lnTo>
                  <a:pt x="1786381" y="664844"/>
                </a:lnTo>
                <a:lnTo>
                  <a:pt x="1803146" y="678941"/>
                </a:lnTo>
                <a:lnTo>
                  <a:pt x="1872614" y="649477"/>
                </a:lnTo>
                <a:lnTo>
                  <a:pt x="1872614" y="674877"/>
                </a:lnTo>
                <a:lnTo>
                  <a:pt x="1904111" y="670178"/>
                </a:lnTo>
                <a:lnTo>
                  <a:pt x="1906777" y="682243"/>
                </a:lnTo>
                <a:lnTo>
                  <a:pt x="1892553" y="682243"/>
                </a:lnTo>
                <a:lnTo>
                  <a:pt x="1906777" y="712342"/>
                </a:lnTo>
                <a:lnTo>
                  <a:pt x="1810892" y="772667"/>
                </a:lnTo>
                <a:lnTo>
                  <a:pt x="1670557" y="772667"/>
                </a:lnTo>
                <a:lnTo>
                  <a:pt x="1612011" y="813434"/>
                </a:lnTo>
                <a:lnTo>
                  <a:pt x="1563751" y="873759"/>
                </a:lnTo>
                <a:lnTo>
                  <a:pt x="1612011" y="828166"/>
                </a:lnTo>
                <a:lnTo>
                  <a:pt x="1687322" y="800734"/>
                </a:lnTo>
                <a:lnTo>
                  <a:pt x="1714373" y="822197"/>
                </a:lnTo>
                <a:lnTo>
                  <a:pt x="1665351" y="837564"/>
                </a:lnTo>
                <a:lnTo>
                  <a:pt x="1703959" y="846963"/>
                </a:lnTo>
                <a:lnTo>
                  <a:pt x="1693672" y="864996"/>
                </a:lnTo>
                <a:lnTo>
                  <a:pt x="1723263" y="898525"/>
                </a:lnTo>
                <a:lnTo>
                  <a:pt x="1781937" y="910589"/>
                </a:lnTo>
                <a:lnTo>
                  <a:pt x="1797303" y="869060"/>
                </a:lnTo>
                <a:lnTo>
                  <a:pt x="1797303" y="894460"/>
                </a:lnTo>
                <a:lnTo>
                  <a:pt x="1813432" y="891793"/>
                </a:lnTo>
                <a:lnTo>
                  <a:pt x="1785747" y="918590"/>
                </a:lnTo>
                <a:lnTo>
                  <a:pt x="1716277" y="936751"/>
                </a:lnTo>
                <a:lnTo>
                  <a:pt x="1692402" y="968120"/>
                </a:lnTo>
                <a:lnTo>
                  <a:pt x="1672463" y="940053"/>
                </a:lnTo>
                <a:lnTo>
                  <a:pt x="1737487" y="915924"/>
                </a:lnTo>
                <a:lnTo>
                  <a:pt x="1703959" y="916558"/>
                </a:lnTo>
                <a:lnTo>
                  <a:pt x="1710436" y="898525"/>
                </a:lnTo>
                <a:lnTo>
                  <a:pt x="1653793" y="919988"/>
                </a:lnTo>
                <a:lnTo>
                  <a:pt x="1637156" y="905890"/>
                </a:lnTo>
                <a:lnTo>
                  <a:pt x="1637156" y="869060"/>
                </a:lnTo>
                <a:lnTo>
                  <a:pt x="1599818" y="856995"/>
                </a:lnTo>
                <a:lnTo>
                  <a:pt x="1572767" y="917320"/>
                </a:lnTo>
                <a:lnTo>
                  <a:pt x="1458214" y="940053"/>
                </a:lnTo>
                <a:lnTo>
                  <a:pt x="1380363" y="964183"/>
                </a:lnTo>
                <a:lnTo>
                  <a:pt x="1366774" y="975487"/>
                </a:lnTo>
                <a:lnTo>
                  <a:pt x="1385442" y="978153"/>
                </a:lnTo>
                <a:lnTo>
                  <a:pt x="1389379" y="986916"/>
                </a:lnTo>
                <a:lnTo>
                  <a:pt x="1294129" y="1011681"/>
                </a:lnTo>
                <a:lnTo>
                  <a:pt x="1299210" y="1000251"/>
                </a:lnTo>
                <a:lnTo>
                  <a:pt x="1305687" y="992885"/>
                </a:lnTo>
                <a:lnTo>
                  <a:pt x="1308862" y="980947"/>
                </a:lnTo>
                <a:lnTo>
                  <a:pt x="1323086" y="972184"/>
                </a:lnTo>
                <a:lnTo>
                  <a:pt x="1326261" y="918590"/>
                </a:lnTo>
                <a:lnTo>
                  <a:pt x="1342389" y="936751"/>
                </a:lnTo>
                <a:lnTo>
                  <a:pt x="1370076" y="930655"/>
                </a:lnTo>
                <a:lnTo>
                  <a:pt x="1345564" y="898525"/>
                </a:lnTo>
                <a:lnTo>
                  <a:pt x="1263903" y="883157"/>
                </a:lnTo>
                <a:lnTo>
                  <a:pt x="1260602" y="883157"/>
                </a:lnTo>
                <a:lnTo>
                  <a:pt x="1252347" y="840231"/>
                </a:lnTo>
                <a:lnTo>
                  <a:pt x="1235582" y="842899"/>
                </a:lnTo>
                <a:lnTo>
                  <a:pt x="1221359" y="818133"/>
                </a:lnTo>
                <a:lnTo>
                  <a:pt x="1203325" y="816863"/>
                </a:lnTo>
                <a:lnTo>
                  <a:pt x="1203325" y="831595"/>
                </a:lnTo>
                <a:lnTo>
                  <a:pt x="1182115" y="809497"/>
                </a:lnTo>
                <a:lnTo>
                  <a:pt x="1143507" y="840231"/>
                </a:lnTo>
                <a:lnTo>
                  <a:pt x="1037971" y="818133"/>
                </a:lnTo>
                <a:lnTo>
                  <a:pt x="1024509" y="796797"/>
                </a:lnTo>
                <a:lnTo>
                  <a:pt x="1023238" y="810767"/>
                </a:lnTo>
                <a:lnTo>
                  <a:pt x="408685" y="810767"/>
                </a:lnTo>
                <a:lnTo>
                  <a:pt x="399033" y="788034"/>
                </a:lnTo>
                <a:lnTo>
                  <a:pt x="366140" y="780668"/>
                </a:lnTo>
                <a:lnTo>
                  <a:pt x="367538" y="765937"/>
                </a:lnTo>
                <a:lnTo>
                  <a:pt x="299338" y="745235"/>
                </a:lnTo>
                <a:lnTo>
                  <a:pt x="306958" y="734440"/>
                </a:lnTo>
                <a:lnTo>
                  <a:pt x="290956" y="706374"/>
                </a:lnTo>
                <a:lnTo>
                  <a:pt x="274193" y="703706"/>
                </a:lnTo>
                <a:lnTo>
                  <a:pt x="236219" y="642746"/>
                </a:lnTo>
                <a:lnTo>
                  <a:pt x="242696" y="623951"/>
                </a:lnTo>
                <a:lnTo>
                  <a:pt x="244601" y="590550"/>
                </a:lnTo>
                <a:lnTo>
                  <a:pt x="202056" y="572388"/>
                </a:lnTo>
                <a:lnTo>
                  <a:pt x="122935" y="465327"/>
                </a:lnTo>
                <a:lnTo>
                  <a:pt x="77977" y="495426"/>
                </a:lnTo>
                <a:lnTo>
                  <a:pt x="66293" y="481329"/>
                </a:lnTo>
                <a:lnTo>
                  <a:pt x="63118" y="478663"/>
                </a:lnTo>
                <a:lnTo>
                  <a:pt x="40639" y="449199"/>
                </a:lnTo>
                <a:lnTo>
                  <a:pt x="0" y="449199"/>
                </a:lnTo>
                <a:close/>
              </a:path>
            </a:pathLst>
          </a:custGeom>
          <a:ln w="952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9" name="object 29"/>
          <p:cNvSpPr/>
          <p:nvPr/>
        </p:nvSpPr>
        <p:spPr>
          <a:xfrm>
            <a:off x="2319575" y="2307288"/>
            <a:ext cx="1949958" cy="3029131"/>
          </a:xfrm>
          <a:prstGeom prst="rect">
            <a:avLst/>
          </a:prstGeom>
          <a:blipFill>
            <a:blip r:embed="rId3"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0" name="object 30"/>
          <p:cNvSpPr/>
          <p:nvPr/>
        </p:nvSpPr>
        <p:spPr>
          <a:xfrm>
            <a:off x="4173617" y="2765917"/>
            <a:ext cx="2864548" cy="2116836"/>
          </a:xfrm>
          <a:prstGeom prst="rect">
            <a:avLst/>
          </a:prstGeom>
          <a:blipFill>
            <a:blip r:embed="rId4"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1" name="object 31"/>
          <p:cNvSpPr/>
          <p:nvPr/>
        </p:nvSpPr>
        <p:spPr>
          <a:xfrm>
            <a:off x="3450907" y="5237740"/>
            <a:ext cx="26670" cy="12859"/>
          </a:xfrm>
          <a:custGeom>
            <a:avLst/>
            <a:gdLst/>
            <a:ahLst/>
            <a:cxnLst/>
            <a:rect l="l" t="t" r="r" b="b"/>
            <a:pathLst>
              <a:path w="35560" h="17145">
                <a:moveTo>
                  <a:pt x="21206" y="7690"/>
                </a:moveTo>
                <a:lnTo>
                  <a:pt x="0" y="16675"/>
                </a:lnTo>
                <a:lnTo>
                  <a:pt x="21336" y="7785"/>
                </a:lnTo>
                <a:lnTo>
                  <a:pt x="21206" y="7690"/>
                </a:lnTo>
                <a:close/>
              </a:path>
              <a:path w="35560" h="17145">
                <a:moveTo>
                  <a:pt x="10667" y="0"/>
                </a:moveTo>
                <a:lnTo>
                  <a:pt x="21206" y="7690"/>
                </a:lnTo>
                <a:lnTo>
                  <a:pt x="35432" y="1663"/>
                </a:lnTo>
                <a:lnTo>
                  <a:pt x="10667"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2" name="object 32"/>
          <p:cNvSpPr/>
          <p:nvPr/>
        </p:nvSpPr>
        <p:spPr>
          <a:xfrm>
            <a:off x="3450907" y="5237740"/>
            <a:ext cx="26670" cy="12859"/>
          </a:xfrm>
          <a:custGeom>
            <a:avLst/>
            <a:gdLst/>
            <a:ahLst/>
            <a:cxnLst/>
            <a:rect l="l" t="t" r="r" b="b"/>
            <a:pathLst>
              <a:path w="35560" h="17145">
                <a:moveTo>
                  <a:pt x="0" y="16675"/>
                </a:moveTo>
                <a:lnTo>
                  <a:pt x="21336" y="7785"/>
                </a:lnTo>
                <a:lnTo>
                  <a:pt x="10667" y="0"/>
                </a:lnTo>
                <a:lnTo>
                  <a:pt x="35432" y="1663"/>
                </a:lnTo>
                <a:lnTo>
                  <a:pt x="0" y="16675"/>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3" name="object 33"/>
          <p:cNvSpPr/>
          <p:nvPr/>
        </p:nvSpPr>
        <p:spPr>
          <a:xfrm>
            <a:off x="3472147" y="5230796"/>
            <a:ext cx="29528" cy="19526"/>
          </a:xfrm>
          <a:custGeom>
            <a:avLst/>
            <a:gdLst/>
            <a:ahLst/>
            <a:cxnLst/>
            <a:rect l="l" t="t" r="r" b="b"/>
            <a:pathLst>
              <a:path w="39370" h="26035">
                <a:moveTo>
                  <a:pt x="17272" y="0"/>
                </a:moveTo>
                <a:lnTo>
                  <a:pt x="0" y="25933"/>
                </a:lnTo>
                <a:lnTo>
                  <a:pt x="38862" y="9804"/>
                </a:lnTo>
                <a:lnTo>
                  <a:pt x="17272"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4" name="object 34"/>
          <p:cNvSpPr/>
          <p:nvPr/>
        </p:nvSpPr>
        <p:spPr>
          <a:xfrm>
            <a:off x="3472147" y="5230796"/>
            <a:ext cx="29528" cy="19526"/>
          </a:xfrm>
          <a:custGeom>
            <a:avLst/>
            <a:gdLst/>
            <a:ahLst/>
            <a:cxnLst/>
            <a:rect l="l" t="t" r="r" b="b"/>
            <a:pathLst>
              <a:path w="39370" h="26035">
                <a:moveTo>
                  <a:pt x="0" y="25933"/>
                </a:moveTo>
                <a:lnTo>
                  <a:pt x="17272" y="0"/>
                </a:lnTo>
                <a:lnTo>
                  <a:pt x="38862" y="9804"/>
                </a:lnTo>
                <a:lnTo>
                  <a:pt x="0" y="25933"/>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5" name="object 35"/>
          <p:cNvSpPr/>
          <p:nvPr/>
        </p:nvSpPr>
        <p:spPr>
          <a:xfrm>
            <a:off x="7258526" y="5007007"/>
            <a:ext cx="132874" cy="125254"/>
          </a:xfrm>
          <a:custGeom>
            <a:avLst/>
            <a:gdLst/>
            <a:ahLst/>
            <a:cxnLst/>
            <a:rect l="l" t="t" r="r" b="b"/>
            <a:pathLst>
              <a:path w="177165" h="167004">
                <a:moveTo>
                  <a:pt x="133223" y="0"/>
                </a:moveTo>
                <a:lnTo>
                  <a:pt x="100838" y="56959"/>
                </a:lnTo>
                <a:lnTo>
                  <a:pt x="36957" y="94678"/>
                </a:lnTo>
                <a:lnTo>
                  <a:pt x="0" y="145643"/>
                </a:lnTo>
                <a:lnTo>
                  <a:pt x="57404" y="166814"/>
                </a:lnTo>
                <a:lnTo>
                  <a:pt x="94996" y="149618"/>
                </a:lnTo>
                <a:lnTo>
                  <a:pt x="114046" y="94018"/>
                </a:lnTo>
                <a:lnTo>
                  <a:pt x="151003" y="87401"/>
                </a:lnTo>
                <a:lnTo>
                  <a:pt x="143764" y="68872"/>
                </a:lnTo>
                <a:lnTo>
                  <a:pt x="176657" y="29209"/>
                </a:lnTo>
                <a:lnTo>
                  <a:pt x="175866" y="17271"/>
                </a:lnTo>
                <a:lnTo>
                  <a:pt x="153670" y="17271"/>
                </a:lnTo>
                <a:lnTo>
                  <a:pt x="133223" y="0"/>
                </a:lnTo>
                <a:close/>
              </a:path>
              <a:path w="177165" h="167004">
                <a:moveTo>
                  <a:pt x="175387" y="10032"/>
                </a:moveTo>
                <a:lnTo>
                  <a:pt x="153670" y="17271"/>
                </a:lnTo>
                <a:lnTo>
                  <a:pt x="175866" y="17271"/>
                </a:lnTo>
                <a:lnTo>
                  <a:pt x="175387" y="10032"/>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6" name="object 36"/>
          <p:cNvSpPr/>
          <p:nvPr/>
        </p:nvSpPr>
        <p:spPr>
          <a:xfrm>
            <a:off x="7359301" y="4881944"/>
            <a:ext cx="98108" cy="137636"/>
          </a:xfrm>
          <a:custGeom>
            <a:avLst/>
            <a:gdLst/>
            <a:ahLst/>
            <a:cxnLst/>
            <a:rect l="l" t="t" r="r" b="b"/>
            <a:pathLst>
              <a:path w="130809" h="183514">
                <a:moveTo>
                  <a:pt x="0" y="0"/>
                </a:moveTo>
                <a:lnTo>
                  <a:pt x="46608" y="66039"/>
                </a:lnTo>
                <a:lnTo>
                  <a:pt x="51053" y="93725"/>
                </a:lnTo>
                <a:lnTo>
                  <a:pt x="25146" y="126745"/>
                </a:lnTo>
                <a:lnTo>
                  <a:pt x="57530" y="163702"/>
                </a:lnTo>
                <a:lnTo>
                  <a:pt x="46608" y="183514"/>
                </a:lnTo>
                <a:lnTo>
                  <a:pt x="71120" y="181482"/>
                </a:lnTo>
                <a:lnTo>
                  <a:pt x="93218" y="129412"/>
                </a:lnTo>
                <a:lnTo>
                  <a:pt x="118999" y="123443"/>
                </a:lnTo>
                <a:lnTo>
                  <a:pt x="130682" y="83184"/>
                </a:lnTo>
                <a:lnTo>
                  <a:pt x="77597" y="83184"/>
                </a:lnTo>
                <a:lnTo>
                  <a:pt x="74889" y="72643"/>
                </a:lnTo>
                <a:lnTo>
                  <a:pt x="60832" y="72643"/>
                </a:lnTo>
                <a:lnTo>
                  <a:pt x="45847" y="61340"/>
                </a:lnTo>
                <a:lnTo>
                  <a:pt x="36195" y="21081"/>
                </a:lnTo>
                <a:lnTo>
                  <a:pt x="0" y="0"/>
                </a:lnTo>
                <a:close/>
              </a:path>
              <a:path w="130809" h="183514">
                <a:moveTo>
                  <a:pt x="70484" y="55498"/>
                </a:moveTo>
                <a:lnTo>
                  <a:pt x="60832" y="72643"/>
                </a:lnTo>
                <a:lnTo>
                  <a:pt x="74889" y="72643"/>
                </a:lnTo>
                <a:lnTo>
                  <a:pt x="70484" y="55498"/>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7" name="object 37"/>
          <p:cNvSpPr/>
          <p:nvPr/>
        </p:nvSpPr>
        <p:spPr>
          <a:xfrm>
            <a:off x="7359301" y="4881944"/>
            <a:ext cx="98108" cy="137636"/>
          </a:xfrm>
          <a:custGeom>
            <a:avLst/>
            <a:gdLst/>
            <a:ahLst/>
            <a:cxnLst/>
            <a:rect l="l" t="t" r="r" b="b"/>
            <a:pathLst>
              <a:path w="130809" h="183514">
                <a:moveTo>
                  <a:pt x="0" y="0"/>
                </a:moveTo>
                <a:lnTo>
                  <a:pt x="36195" y="21081"/>
                </a:lnTo>
                <a:lnTo>
                  <a:pt x="45847" y="61340"/>
                </a:lnTo>
                <a:lnTo>
                  <a:pt x="60832" y="72643"/>
                </a:lnTo>
                <a:lnTo>
                  <a:pt x="70484" y="55498"/>
                </a:lnTo>
                <a:lnTo>
                  <a:pt x="77597" y="83184"/>
                </a:lnTo>
                <a:lnTo>
                  <a:pt x="130682" y="83184"/>
                </a:lnTo>
                <a:lnTo>
                  <a:pt x="118999" y="123443"/>
                </a:lnTo>
                <a:lnTo>
                  <a:pt x="93218" y="129412"/>
                </a:lnTo>
                <a:lnTo>
                  <a:pt x="71120" y="181482"/>
                </a:lnTo>
                <a:lnTo>
                  <a:pt x="46608" y="183514"/>
                </a:lnTo>
                <a:lnTo>
                  <a:pt x="57530" y="163702"/>
                </a:lnTo>
                <a:lnTo>
                  <a:pt x="25146" y="126745"/>
                </a:lnTo>
                <a:lnTo>
                  <a:pt x="51053" y="93725"/>
                </a:lnTo>
                <a:lnTo>
                  <a:pt x="46608" y="66039"/>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8" name="object 38"/>
          <p:cNvSpPr/>
          <p:nvPr/>
        </p:nvSpPr>
        <p:spPr>
          <a:xfrm>
            <a:off x="3421760" y="4598479"/>
            <a:ext cx="134303" cy="147638"/>
          </a:xfrm>
          <a:custGeom>
            <a:avLst/>
            <a:gdLst/>
            <a:ahLst/>
            <a:cxnLst/>
            <a:rect l="l" t="t" r="r" b="b"/>
            <a:pathLst>
              <a:path w="179070" h="196850">
                <a:moveTo>
                  <a:pt x="77597" y="0"/>
                </a:moveTo>
                <a:lnTo>
                  <a:pt x="13207" y="11303"/>
                </a:lnTo>
                <a:lnTo>
                  <a:pt x="0" y="73152"/>
                </a:lnTo>
                <a:lnTo>
                  <a:pt x="105282" y="146431"/>
                </a:lnTo>
                <a:lnTo>
                  <a:pt x="92710" y="193040"/>
                </a:lnTo>
                <a:lnTo>
                  <a:pt x="152018" y="196342"/>
                </a:lnTo>
                <a:lnTo>
                  <a:pt x="174751" y="154432"/>
                </a:lnTo>
                <a:lnTo>
                  <a:pt x="178562" y="113157"/>
                </a:lnTo>
                <a:lnTo>
                  <a:pt x="156463" y="107188"/>
                </a:lnTo>
                <a:lnTo>
                  <a:pt x="150113" y="75819"/>
                </a:lnTo>
                <a:lnTo>
                  <a:pt x="104775" y="67183"/>
                </a:lnTo>
                <a:lnTo>
                  <a:pt x="99060" y="21209"/>
                </a:lnTo>
                <a:lnTo>
                  <a:pt x="77597"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9" name="object 39"/>
          <p:cNvSpPr/>
          <p:nvPr/>
        </p:nvSpPr>
        <p:spPr>
          <a:xfrm>
            <a:off x="3421760" y="4598479"/>
            <a:ext cx="134303" cy="147638"/>
          </a:xfrm>
          <a:custGeom>
            <a:avLst/>
            <a:gdLst/>
            <a:ahLst/>
            <a:cxnLst/>
            <a:rect l="l" t="t" r="r" b="b"/>
            <a:pathLst>
              <a:path w="179070" h="196850">
                <a:moveTo>
                  <a:pt x="0" y="73152"/>
                </a:moveTo>
                <a:lnTo>
                  <a:pt x="13207" y="11303"/>
                </a:lnTo>
                <a:lnTo>
                  <a:pt x="77597" y="0"/>
                </a:lnTo>
                <a:lnTo>
                  <a:pt x="99060" y="21209"/>
                </a:lnTo>
                <a:lnTo>
                  <a:pt x="104775" y="67183"/>
                </a:lnTo>
                <a:lnTo>
                  <a:pt x="150113" y="75819"/>
                </a:lnTo>
                <a:lnTo>
                  <a:pt x="156463" y="107188"/>
                </a:lnTo>
                <a:lnTo>
                  <a:pt x="178562" y="113157"/>
                </a:lnTo>
                <a:lnTo>
                  <a:pt x="174751" y="154432"/>
                </a:lnTo>
                <a:lnTo>
                  <a:pt x="152018" y="196342"/>
                </a:lnTo>
                <a:lnTo>
                  <a:pt x="92710" y="193040"/>
                </a:lnTo>
                <a:lnTo>
                  <a:pt x="105282" y="146431"/>
                </a:lnTo>
                <a:lnTo>
                  <a:pt x="0" y="73152"/>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0" name="object 40"/>
          <p:cNvSpPr/>
          <p:nvPr/>
        </p:nvSpPr>
        <p:spPr>
          <a:xfrm>
            <a:off x="5277230" y="2818161"/>
            <a:ext cx="33338" cy="23813"/>
          </a:xfrm>
          <a:custGeom>
            <a:avLst/>
            <a:gdLst/>
            <a:ahLst/>
            <a:cxnLst/>
            <a:rect l="l" t="t" r="r" b="b"/>
            <a:pathLst>
              <a:path w="44450" h="31750">
                <a:moveTo>
                  <a:pt x="12319" y="0"/>
                </a:moveTo>
                <a:lnTo>
                  <a:pt x="0" y="31496"/>
                </a:lnTo>
                <a:lnTo>
                  <a:pt x="44196" y="17779"/>
                </a:lnTo>
                <a:lnTo>
                  <a:pt x="12319"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1" name="object 41"/>
          <p:cNvSpPr/>
          <p:nvPr/>
        </p:nvSpPr>
        <p:spPr>
          <a:xfrm>
            <a:off x="5277230" y="2818161"/>
            <a:ext cx="33338" cy="23813"/>
          </a:xfrm>
          <a:custGeom>
            <a:avLst/>
            <a:gdLst/>
            <a:ahLst/>
            <a:cxnLst/>
            <a:rect l="l" t="t" r="r" b="b"/>
            <a:pathLst>
              <a:path w="44450" h="31750">
                <a:moveTo>
                  <a:pt x="0" y="31496"/>
                </a:moveTo>
                <a:lnTo>
                  <a:pt x="12319" y="0"/>
                </a:lnTo>
                <a:lnTo>
                  <a:pt x="44196" y="17779"/>
                </a:lnTo>
                <a:lnTo>
                  <a:pt x="0" y="31496"/>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2" name="object 42"/>
          <p:cNvSpPr/>
          <p:nvPr/>
        </p:nvSpPr>
        <p:spPr>
          <a:xfrm>
            <a:off x="5332857" y="2700052"/>
            <a:ext cx="107633" cy="82391"/>
          </a:xfrm>
          <a:custGeom>
            <a:avLst/>
            <a:gdLst/>
            <a:ahLst/>
            <a:cxnLst/>
            <a:rect l="l" t="t" r="r" b="b"/>
            <a:pathLst>
              <a:path w="143509" h="109855">
                <a:moveTo>
                  <a:pt x="101672" y="77215"/>
                </a:moveTo>
                <a:lnTo>
                  <a:pt x="58039" y="77215"/>
                </a:lnTo>
                <a:lnTo>
                  <a:pt x="53340" y="103885"/>
                </a:lnTo>
                <a:lnTo>
                  <a:pt x="143128" y="109346"/>
                </a:lnTo>
                <a:lnTo>
                  <a:pt x="108076" y="90169"/>
                </a:lnTo>
                <a:lnTo>
                  <a:pt x="101672" y="77215"/>
                </a:lnTo>
                <a:close/>
              </a:path>
              <a:path w="143509" h="109855">
                <a:moveTo>
                  <a:pt x="97590" y="68960"/>
                </a:moveTo>
                <a:lnTo>
                  <a:pt x="27685" y="68960"/>
                </a:lnTo>
                <a:lnTo>
                  <a:pt x="44576" y="84708"/>
                </a:lnTo>
                <a:lnTo>
                  <a:pt x="58039" y="77215"/>
                </a:lnTo>
                <a:lnTo>
                  <a:pt x="101672" y="77215"/>
                </a:lnTo>
                <a:lnTo>
                  <a:pt x="97590" y="68960"/>
                </a:lnTo>
                <a:close/>
              </a:path>
              <a:path w="143509" h="109855">
                <a:moveTo>
                  <a:pt x="114807" y="0"/>
                </a:moveTo>
                <a:lnTo>
                  <a:pt x="36449" y="7492"/>
                </a:lnTo>
                <a:lnTo>
                  <a:pt x="18288" y="53975"/>
                </a:lnTo>
                <a:lnTo>
                  <a:pt x="0" y="53975"/>
                </a:lnTo>
                <a:lnTo>
                  <a:pt x="11429" y="77215"/>
                </a:lnTo>
                <a:lnTo>
                  <a:pt x="27685" y="68960"/>
                </a:lnTo>
                <a:lnTo>
                  <a:pt x="97590" y="68960"/>
                </a:lnTo>
                <a:lnTo>
                  <a:pt x="91185" y="56006"/>
                </a:lnTo>
                <a:lnTo>
                  <a:pt x="92455" y="20446"/>
                </a:lnTo>
                <a:lnTo>
                  <a:pt x="114807"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3" name="object 43"/>
          <p:cNvSpPr/>
          <p:nvPr/>
        </p:nvSpPr>
        <p:spPr>
          <a:xfrm>
            <a:off x="5332857" y="2700052"/>
            <a:ext cx="107633" cy="82391"/>
          </a:xfrm>
          <a:custGeom>
            <a:avLst/>
            <a:gdLst/>
            <a:ahLst/>
            <a:cxnLst/>
            <a:rect l="l" t="t" r="r" b="b"/>
            <a:pathLst>
              <a:path w="143509" h="109855">
                <a:moveTo>
                  <a:pt x="0" y="53975"/>
                </a:moveTo>
                <a:lnTo>
                  <a:pt x="11429" y="77215"/>
                </a:lnTo>
                <a:lnTo>
                  <a:pt x="27685" y="68960"/>
                </a:lnTo>
                <a:lnTo>
                  <a:pt x="44576" y="84708"/>
                </a:lnTo>
                <a:lnTo>
                  <a:pt x="58039" y="77215"/>
                </a:lnTo>
                <a:lnTo>
                  <a:pt x="53340" y="103885"/>
                </a:lnTo>
                <a:lnTo>
                  <a:pt x="143128" y="109346"/>
                </a:lnTo>
                <a:lnTo>
                  <a:pt x="108076" y="90169"/>
                </a:lnTo>
                <a:lnTo>
                  <a:pt x="91185" y="56006"/>
                </a:lnTo>
                <a:lnTo>
                  <a:pt x="92455" y="20446"/>
                </a:lnTo>
                <a:lnTo>
                  <a:pt x="114807" y="0"/>
                </a:lnTo>
                <a:lnTo>
                  <a:pt x="36449" y="7492"/>
                </a:lnTo>
                <a:lnTo>
                  <a:pt x="18288" y="53975"/>
                </a:lnTo>
                <a:lnTo>
                  <a:pt x="0" y="53975"/>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4" name="object 44"/>
          <p:cNvSpPr/>
          <p:nvPr/>
        </p:nvSpPr>
        <p:spPr>
          <a:xfrm>
            <a:off x="5368672" y="2570797"/>
            <a:ext cx="255746" cy="129540"/>
          </a:xfrm>
          <a:custGeom>
            <a:avLst/>
            <a:gdLst/>
            <a:ahLst/>
            <a:cxnLst/>
            <a:rect l="l" t="t" r="r" b="b"/>
            <a:pathLst>
              <a:path w="340995" h="172719">
                <a:moveTo>
                  <a:pt x="308355" y="0"/>
                </a:moveTo>
                <a:lnTo>
                  <a:pt x="236474" y="34671"/>
                </a:lnTo>
                <a:lnTo>
                  <a:pt x="162814" y="34671"/>
                </a:lnTo>
                <a:lnTo>
                  <a:pt x="83947" y="80772"/>
                </a:lnTo>
                <a:lnTo>
                  <a:pt x="40386" y="86868"/>
                </a:lnTo>
                <a:lnTo>
                  <a:pt x="42925" y="107569"/>
                </a:lnTo>
                <a:lnTo>
                  <a:pt x="66675" y="108839"/>
                </a:lnTo>
                <a:lnTo>
                  <a:pt x="39750" y="109474"/>
                </a:lnTo>
                <a:lnTo>
                  <a:pt x="51943" y="118872"/>
                </a:lnTo>
                <a:lnTo>
                  <a:pt x="32003" y="127508"/>
                </a:lnTo>
                <a:lnTo>
                  <a:pt x="54482" y="137541"/>
                </a:lnTo>
                <a:lnTo>
                  <a:pt x="0" y="148336"/>
                </a:lnTo>
                <a:lnTo>
                  <a:pt x="32003" y="152908"/>
                </a:lnTo>
                <a:lnTo>
                  <a:pt x="10922" y="167640"/>
                </a:lnTo>
                <a:lnTo>
                  <a:pt x="67310" y="172339"/>
                </a:lnTo>
                <a:lnTo>
                  <a:pt x="68579" y="152908"/>
                </a:lnTo>
                <a:lnTo>
                  <a:pt x="79590" y="152908"/>
                </a:lnTo>
                <a:lnTo>
                  <a:pt x="67945" y="144907"/>
                </a:lnTo>
                <a:lnTo>
                  <a:pt x="90502" y="144907"/>
                </a:lnTo>
                <a:lnTo>
                  <a:pt x="85217" y="126873"/>
                </a:lnTo>
                <a:lnTo>
                  <a:pt x="112943" y="126873"/>
                </a:lnTo>
                <a:lnTo>
                  <a:pt x="103124" y="113537"/>
                </a:lnTo>
                <a:lnTo>
                  <a:pt x="135343" y="113537"/>
                </a:lnTo>
                <a:lnTo>
                  <a:pt x="128143" y="107569"/>
                </a:lnTo>
                <a:lnTo>
                  <a:pt x="144967" y="107569"/>
                </a:lnTo>
                <a:lnTo>
                  <a:pt x="153797" y="91440"/>
                </a:lnTo>
                <a:lnTo>
                  <a:pt x="323723" y="36068"/>
                </a:lnTo>
                <a:lnTo>
                  <a:pt x="340995" y="14732"/>
                </a:lnTo>
                <a:lnTo>
                  <a:pt x="308355" y="0"/>
                </a:lnTo>
                <a:close/>
              </a:path>
              <a:path w="340995" h="172719">
                <a:moveTo>
                  <a:pt x="79590" y="152908"/>
                </a:moveTo>
                <a:lnTo>
                  <a:pt x="68579" y="152908"/>
                </a:lnTo>
                <a:lnTo>
                  <a:pt x="84581" y="156337"/>
                </a:lnTo>
                <a:lnTo>
                  <a:pt x="79590" y="152908"/>
                </a:lnTo>
                <a:close/>
              </a:path>
              <a:path w="340995" h="172719">
                <a:moveTo>
                  <a:pt x="90502" y="144907"/>
                </a:moveTo>
                <a:lnTo>
                  <a:pt x="67945" y="144907"/>
                </a:lnTo>
                <a:lnTo>
                  <a:pt x="91694" y="148971"/>
                </a:lnTo>
                <a:lnTo>
                  <a:pt x="90502" y="144907"/>
                </a:lnTo>
                <a:close/>
              </a:path>
              <a:path w="340995" h="172719">
                <a:moveTo>
                  <a:pt x="112943" y="126873"/>
                </a:moveTo>
                <a:lnTo>
                  <a:pt x="85217" y="126873"/>
                </a:lnTo>
                <a:lnTo>
                  <a:pt x="98044" y="139573"/>
                </a:lnTo>
                <a:lnTo>
                  <a:pt x="113411" y="127508"/>
                </a:lnTo>
                <a:lnTo>
                  <a:pt x="112943" y="126873"/>
                </a:lnTo>
                <a:close/>
              </a:path>
              <a:path w="340995" h="172719">
                <a:moveTo>
                  <a:pt x="135343" y="113537"/>
                </a:moveTo>
                <a:lnTo>
                  <a:pt x="103124" y="113537"/>
                </a:lnTo>
                <a:lnTo>
                  <a:pt x="137795" y="115570"/>
                </a:lnTo>
                <a:lnTo>
                  <a:pt x="135343" y="113537"/>
                </a:lnTo>
                <a:close/>
              </a:path>
              <a:path w="340995" h="172719">
                <a:moveTo>
                  <a:pt x="144967" y="107569"/>
                </a:moveTo>
                <a:lnTo>
                  <a:pt x="128143" y="107569"/>
                </a:lnTo>
                <a:lnTo>
                  <a:pt x="144272" y="108839"/>
                </a:lnTo>
                <a:lnTo>
                  <a:pt x="144967" y="107569"/>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5" name="object 45"/>
          <p:cNvSpPr/>
          <p:nvPr/>
        </p:nvSpPr>
        <p:spPr>
          <a:xfrm>
            <a:off x="5368672" y="2570797"/>
            <a:ext cx="255746" cy="129540"/>
          </a:xfrm>
          <a:custGeom>
            <a:avLst/>
            <a:gdLst/>
            <a:ahLst/>
            <a:cxnLst/>
            <a:rect l="l" t="t" r="r" b="b"/>
            <a:pathLst>
              <a:path w="340995" h="172719">
                <a:moveTo>
                  <a:pt x="0" y="148336"/>
                </a:moveTo>
                <a:lnTo>
                  <a:pt x="32003" y="152908"/>
                </a:lnTo>
                <a:lnTo>
                  <a:pt x="10922" y="167640"/>
                </a:lnTo>
                <a:lnTo>
                  <a:pt x="67310" y="172339"/>
                </a:lnTo>
                <a:lnTo>
                  <a:pt x="68579" y="152908"/>
                </a:lnTo>
                <a:lnTo>
                  <a:pt x="84581" y="156337"/>
                </a:lnTo>
                <a:lnTo>
                  <a:pt x="67945" y="144907"/>
                </a:lnTo>
                <a:lnTo>
                  <a:pt x="91694" y="148971"/>
                </a:lnTo>
                <a:lnTo>
                  <a:pt x="85217" y="126873"/>
                </a:lnTo>
                <a:lnTo>
                  <a:pt x="98044" y="139573"/>
                </a:lnTo>
                <a:lnTo>
                  <a:pt x="113411" y="127508"/>
                </a:lnTo>
                <a:lnTo>
                  <a:pt x="103124" y="113537"/>
                </a:lnTo>
                <a:lnTo>
                  <a:pt x="137795" y="115570"/>
                </a:lnTo>
                <a:lnTo>
                  <a:pt x="128143" y="107569"/>
                </a:lnTo>
                <a:lnTo>
                  <a:pt x="144272" y="108839"/>
                </a:lnTo>
                <a:lnTo>
                  <a:pt x="153797" y="91440"/>
                </a:lnTo>
                <a:lnTo>
                  <a:pt x="323723" y="36068"/>
                </a:lnTo>
                <a:lnTo>
                  <a:pt x="340995" y="14732"/>
                </a:lnTo>
                <a:lnTo>
                  <a:pt x="308355" y="0"/>
                </a:lnTo>
                <a:lnTo>
                  <a:pt x="236474" y="34671"/>
                </a:lnTo>
                <a:lnTo>
                  <a:pt x="162814" y="34671"/>
                </a:lnTo>
                <a:lnTo>
                  <a:pt x="83947" y="80772"/>
                </a:lnTo>
                <a:lnTo>
                  <a:pt x="40386" y="86868"/>
                </a:lnTo>
                <a:lnTo>
                  <a:pt x="42925" y="107569"/>
                </a:lnTo>
                <a:lnTo>
                  <a:pt x="66675" y="108839"/>
                </a:lnTo>
                <a:lnTo>
                  <a:pt x="39750" y="109474"/>
                </a:lnTo>
                <a:lnTo>
                  <a:pt x="51943" y="118872"/>
                </a:lnTo>
                <a:lnTo>
                  <a:pt x="32003" y="127508"/>
                </a:lnTo>
                <a:lnTo>
                  <a:pt x="54482" y="137541"/>
                </a:lnTo>
                <a:lnTo>
                  <a:pt x="0" y="148336"/>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6" name="object 46"/>
          <p:cNvSpPr/>
          <p:nvPr/>
        </p:nvSpPr>
        <p:spPr>
          <a:xfrm>
            <a:off x="5995512" y="2452687"/>
            <a:ext cx="43814" cy="19526"/>
          </a:xfrm>
          <a:custGeom>
            <a:avLst/>
            <a:gdLst/>
            <a:ahLst/>
            <a:cxnLst/>
            <a:rect l="l" t="t" r="r" b="b"/>
            <a:pathLst>
              <a:path w="58420" h="26035">
                <a:moveTo>
                  <a:pt x="0" y="0"/>
                </a:moveTo>
                <a:lnTo>
                  <a:pt x="26288" y="19938"/>
                </a:lnTo>
                <a:lnTo>
                  <a:pt x="17525" y="25908"/>
                </a:lnTo>
                <a:lnTo>
                  <a:pt x="40766" y="24384"/>
                </a:lnTo>
                <a:lnTo>
                  <a:pt x="58292" y="11811"/>
                </a:lnTo>
                <a:lnTo>
                  <a:pt x="0"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7" name="object 47"/>
          <p:cNvSpPr/>
          <p:nvPr/>
        </p:nvSpPr>
        <p:spPr>
          <a:xfrm>
            <a:off x="6002179" y="2406776"/>
            <a:ext cx="104775" cy="46196"/>
          </a:xfrm>
          <a:custGeom>
            <a:avLst/>
            <a:gdLst/>
            <a:ahLst/>
            <a:cxnLst/>
            <a:rect l="l" t="t" r="r" b="b"/>
            <a:pathLst>
              <a:path w="139700" h="61594">
                <a:moveTo>
                  <a:pt x="90043" y="0"/>
                </a:moveTo>
                <a:lnTo>
                  <a:pt x="37338" y="16128"/>
                </a:lnTo>
                <a:lnTo>
                  <a:pt x="0" y="50291"/>
                </a:lnTo>
                <a:lnTo>
                  <a:pt x="55752" y="61213"/>
                </a:lnTo>
                <a:lnTo>
                  <a:pt x="128143" y="48260"/>
                </a:lnTo>
                <a:lnTo>
                  <a:pt x="123063" y="35433"/>
                </a:lnTo>
                <a:lnTo>
                  <a:pt x="139573" y="28955"/>
                </a:lnTo>
                <a:lnTo>
                  <a:pt x="90043"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8" name="object 48"/>
          <p:cNvSpPr/>
          <p:nvPr/>
        </p:nvSpPr>
        <p:spPr>
          <a:xfrm>
            <a:off x="6023324" y="2448496"/>
            <a:ext cx="121920" cy="58579"/>
          </a:xfrm>
          <a:custGeom>
            <a:avLst/>
            <a:gdLst/>
            <a:ahLst/>
            <a:cxnLst/>
            <a:rect l="l" t="t" r="r" b="b"/>
            <a:pathLst>
              <a:path w="162559" h="78105">
                <a:moveTo>
                  <a:pt x="145720" y="56134"/>
                </a:moveTo>
                <a:lnTo>
                  <a:pt x="66294" y="56134"/>
                </a:lnTo>
                <a:lnTo>
                  <a:pt x="133730" y="77850"/>
                </a:lnTo>
                <a:lnTo>
                  <a:pt x="156082" y="69468"/>
                </a:lnTo>
                <a:lnTo>
                  <a:pt x="145720" y="56134"/>
                </a:lnTo>
                <a:close/>
              </a:path>
              <a:path w="162559" h="78105">
                <a:moveTo>
                  <a:pt x="104267" y="0"/>
                </a:moveTo>
                <a:lnTo>
                  <a:pt x="47244" y="5587"/>
                </a:lnTo>
                <a:lnTo>
                  <a:pt x="0" y="34289"/>
                </a:lnTo>
                <a:lnTo>
                  <a:pt x="29591" y="37846"/>
                </a:lnTo>
                <a:lnTo>
                  <a:pt x="50546" y="65150"/>
                </a:lnTo>
                <a:lnTo>
                  <a:pt x="66294" y="56134"/>
                </a:lnTo>
                <a:lnTo>
                  <a:pt x="145720" y="56134"/>
                </a:lnTo>
                <a:lnTo>
                  <a:pt x="139700" y="48387"/>
                </a:lnTo>
                <a:lnTo>
                  <a:pt x="154031" y="48387"/>
                </a:lnTo>
                <a:lnTo>
                  <a:pt x="160674" y="28701"/>
                </a:lnTo>
                <a:lnTo>
                  <a:pt x="93091" y="28701"/>
                </a:lnTo>
                <a:lnTo>
                  <a:pt x="117285" y="13321"/>
                </a:lnTo>
                <a:lnTo>
                  <a:pt x="104267" y="0"/>
                </a:lnTo>
                <a:close/>
              </a:path>
              <a:path w="162559" h="78105">
                <a:moveTo>
                  <a:pt x="154031" y="48387"/>
                </a:moveTo>
                <a:lnTo>
                  <a:pt x="139700" y="48387"/>
                </a:lnTo>
                <a:lnTo>
                  <a:pt x="152146" y="53975"/>
                </a:lnTo>
                <a:lnTo>
                  <a:pt x="154031" y="48387"/>
                </a:lnTo>
                <a:close/>
              </a:path>
              <a:path w="162559" h="78105">
                <a:moveTo>
                  <a:pt x="127253" y="6985"/>
                </a:moveTo>
                <a:lnTo>
                  <a:pt x="117285" y="13321"/>
                </a:lnTo>
                <a:lnTo>
                  <a:pt x="120650" y="16763"/>
                </a:lnTo>
                <a:lnTo>
                  <a:pt x="93091" y="28701"/>
                </a:lnTo>
                <a:lnTo>
                  <a:pt x="160674" y="28701"/>
                </a:lnTo>
                <a:lnTo>
                  <a:pt x="162559" y="23113"/>
                </a:lnTo>
                <a:lnTo>
                  <a:pt x="127253" y="6985"/>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9" name="object 49"/>
          <p:cNvSpPr/>
          <p:nvPr/>
        </p:nvSpPr>
        <p:spPr>
          <a:xfrm>
            <a:off x="6023324" y="2448496"/>
            <a:ext cx="121920" cy="58579"/>
          </a:xfrm>
          <a:custGeom>
            <a:avLst/>
            <a:gdLst/>
            <a:ahLst/>
            <a:cxnLst/>
            <a:rect l="l" t="t" r="r" b="b"/>
            <a:pathLst>
              <a:path w="162559" h="78105">
                <a:moveTo>
                  <a:pt x="0" y="34289"/>
                </a:moveTo>
                <a:lnTo>
                  <a:pt x="29591" y="37846"/>
                </a:lnTo>
                <a:lnTo>
                  <a:pt x="50546" y="65150"/>
                </a:lnTo>
                <a:lnTo>
                  <a:pt x="66294" y="56134"/>
                </a:lnTo>
                <a:lnTo>
                  <a:pt x="133730" y="77850"/>
                </a:lnTo>
                <a:lnTo>
                  <a:pt x="156082" y="69468"/>
                </a:lnTo>
                <a:lnTo>
                  <a:pt x="139700" y="48387"/>
                </a:lnTo>
                <a:lnTo>
                  <a:pt x="152146" y="53975"/>
                </a:lnTo>
                <a:lnTo>
                  <a:pt x="127253" y="6985"/>
                </a:lnTo>
                <a:lnTo>
                  <a:pt x="93091" y="28701"/>
                </a:lnTo>
                <a:lnTo>
                  <a:pt x="104267" y="0"/>
                </a:lnTo>
                <a:lnTo>
                  <a:pt x="47244" y="5587"/>
                </a:lnTo>
                <a:lnTo>
                  <a:pt x="0" y="34289"/>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0" name="object 50"/>
          <p:cNvSpPr/>
          <p:nvPr/>
        </p:nvSpPr>
        <p:spPr>
          <a:xfrm>
            <a:off x="6134671" y="2477643"/>
            <a:ext cx="100965" cy="55721"/>
          </a:xfrm>
          <a:custGeom>
            <a:avLst/>
            <a:gdLst/>
            <a:ahLst/>
            <a:cxnLst/>
            <a:rect l="l" t="t" r="r" b="b"/>
            <a:pathLst>
              <a:path w="134620" h="74294">
                <a:moveTo>
                  <a:pt x="64516" y="0"/>
                </a:moveTo>
                <a:lnTo>
                  <a:pt x="13589" y="55752"/>
                </a:lnTo>
                <a:lnTo>
                  <a:pt x="0" y="62991"/>
                </a:lnTo>
                <a:lnTo>
                  <a:pt x="10287" y="74167"/>
                </a:lnTo>
                <a:lnTo>
                  <a:pt x="123317" y="59054"/>
                </a:lnTo>
                <a:lnTo>
                  <a:pt x="134366" y="34798"/>
                </a:lnTo>
                <a:lnTo>
                  <a:pt x="115911" y="22987"/>
                </a:lnTo>
                <a:lnTo>
                  <a:pt x="75565" y="22987"/>
                </a:lnTo>
                <a:lnTo>
                  <a:pt x="80772" y="6603"/>
                </a:lnTo>
                <a:lnTo>
                  <a:pt x="64516" y="0"/>
                </a:lnTo>
                <a:close/>
              </a:path>
              <a:path w="134620" h="74294">
                <a:moveTo>
                  <a:pt x="102616" y="14477"/>
                </a:moveTo>
                <a:lnTo>
                  <a:pt x="75565" y="22987"/>
                </a:lnTo>
                <a:lnTo>
                  <a:pt x="115911" y="22987"/>
                </a:lnTo>
                <a:lnTo>
                  <a:pt x="102616" y="14477"/>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1" name="object 51"/>
          <p:cNvSpPr/>
          <p:nvPr/>
        </p:nvSpPr>
        <p:spPr>
          <a:xfrm>
            <a:off x="6134671" y="2477643"/>
            <a:ext cx="100965" cy="55721"/>
          </a:xfrm>
          <a:custGeom>
            <a:avLst/>
            <a:gdLst/>
            <a:ahLst/>
            <a:cxnLst/>
            <a:rect l="l" t="t" r="r" b="b"/>
            <a:pathLst>
              <a:path w="134620" h="74294">
                <a:moveTo>
                  <a:pt x="0" y="62991"/>
                </a:moveTo>
                <a:lnTo>
                  <a:pt x="10287" y="74167"/>
                </a:lnTo>
                <a:lnTo>
                  <a:pt x="123317" y="59054"/>
                </a:lnTo>
                <a:lnTo>
                  <a:pt x="134366" y="34798"/>
                </a:lnTo>
                <a:lnTo>
                  <a:pt x="102616" y="14477"/>
                </a:lnTo>
                <a:lnTo>
                  <a:pt x="75565" y="22987"/>
                </a:lnTo>
                <a:lnTo>
                  <a:pt x="80772" y="6603"/>
                </a:lnTo>
                <a:lnTo>
                  <a:pt x="64516" y="0"/>
                </a:lnTo>
                <a:lnTo>
                  <a:pt x="13589" y="55752"/>
                </a:lnTo>
                <a:lnTo>
                  <a:pt x="0" y="62991"/>
                </a:lnTo>
                <a:close/>
              </a:path>
            </a:pathLst>
          </a:custGeom>
          <a:ln w="952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2" name="object 52"/>
          <p:cNvSpPr/>
          <p:nvPr/>
        </p:nvSpPr>
        <p:spPr>
          <a:xfrm>
            <a:off x="6757606" y="2597181"/>
            <a:ext cx="111443" cy="54293"/>
          </a:xfrm>
          <a:custGeom>
            <a:avLst/>
            <a:gdLst/>
            <a:ahLst/>
            <a:cxnLst/>
            <a:rect l="l" t="t" r="r" b="b"/>
            <a:pathLst>
              <a:path w="148590" h="72389">
                <a:moveTo>
                  <a:pt x="51561" y="0"/>
                </a:moveTo>
                <a:lnTo>
                  <a:pt x="30479" y="3301"/>
                </a:lnTo>
                <a:lnTo>
                  <a:pt x="0" y="39496"/>
                </a:lnTo>
                <a:lnTo>
                  <a:pt x="52831" y="72262"/>
                </a:lnTo>
                <a:lnTo>
                  <a:pt x="65531" y="52196"/>
                </a:lnTo>
                <a:lnTo>
                  <a:pt x="129423" y="52196"/>
                </a:lnTo>
                <a:lnTo>
                  <a:pt x="124205" y="50164"/>
                </a:lnTo>
                <a:lnTo>
                  <a:pt x="127439" y="28066"/>
                </a:lnTo>
                <a:lnTo>
                  <a:pt x="85343" y="28066"/>
                </a:lnTo>
                <a:lnTo>
                  <a:pt x="51561" y="0"/>
                </a:lnTo>
                <a:close/>
              </a:path>
              <a:path w="148590" h="72389">
                <a:moveTo>
                  <a:pt x="129423" y="52196"/>
                </a:moveTo>
                <a:lnTo>
                  <a:pt x="65531" y="52196"/>
                </a:lnTo>
                <a:lnTo>
                  <a:pt x="69976" y="64262"/>
                </a:lnTo>
                <a:lnTo>
                  <a:pt x="148335" y="59562"/>
                </a:lnTo>
                <a:lnTo>
                  <a:pt x="129423" y="52196"/>
                </a:lnTo>
                <a:close/>
              </a:path>
              <a:path w="148590" h="72389">
                <a:moveTo>
                  <a:pt x="90424" y="7365"/>
                </a:moveTo>
                <a:lnTo>
                  <a:pt x="85343" y="28066"/>
                </a:lnTo>
                <a:lnTo>
                  <a:pt x="127439" y="28066"/>
                </a:lnTo>
                <a:lnTo>
                  <a:pt x="128015" y="24129"/>
                </a:lnTo>
                <a:lnTo>
                  <a:pt x="90424" y="7365"/>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3" name="object 53"/>
          <p:cNvSpPr/>
          <p:nvPr/>
        </p:nvSpPr>
        <p:spPr>
          <a:xfrm>
            <a:off x="6757606" y="2597181"/>
            <a:ext cx="111443" cy="54293"/>
          </a:xfrm>
          <a:custGeom>
            <a:avLst/>
            <a:gdLst/>
            <a:ahLst/>
            <a:cxnLst/>
            <a:rect l="l" t="t" r="r" b="b"/>
            <a:pathLst>
              <a:path w="148590" h="72389">
                <a:moveTo>
                  <a:pt x="0" y="39496"/>
                </a:moveTo>
                <a:lnTo>
                  <a:pt x="30479" y="3301"/>
                </a:lnTo>
                <a:lnTo>
                  <a:pt x="51561" y="0"/>
                </a:lnTo>
                <a:lnTo>
                  <a:pt x="85343" y="28066"/>
                </a:lnTo>
                <a:lnTo>
                  <a:pt x="90424" y="7365"/>
                </a:lnTo>
                <a:lnTo>
                  <a:pt x="128015" y="24129"/>
                </a:lnTo>
                <a:lnTo>
                  <a:pt x="124205" y="50164"/>
                </a:lnTo>
                <a:lnTo>
                  <a:pt x="148335" y="59562"/>
                </a:lnTo>
                <a:lnTo>
                  <a:pt x="69976" y="64262"/>
                </a:lnTo>
                <a:lnTo>
                  <a:pt x="65531" y="52196"/>
                </a:lnTo>
                <a:lnTo>
                  <a:pt x="52831" y="72262"/>
                </a:lnTo>
                <a:lnTo>
                  <a:pt x="0" y="39496"/>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4" name="object 54"/>
          <p:cNvSpPr/>
          <p:nvPr/>
        </p:nvSpPr>
        <p:spPr>
          <a:xfrm>
            <a:off x="6835806" y="2599944"/>
            <a:ext cx="67628" cy="36195"/>
          </a:xfrm>
          <a:custGeom>
            <a:avLst/>
            <a:gdLst/>
            <a:ahLst/>
            <a:cxnLst/>
            <a:rect l="l" t="t" r="r" b="b"/>
            <a:pathLst>
              <a:path w="90170" h="48260">
                <a:moveTo>
                  <a:pt x="0" y="0"/>
                </a:moveTo>
                <a:lnTo>
                  <a:pt x="29591" y="18161"/>
                </a:lnTo>
                <a:lnTo>
                  <a:pt x="21336" y="34162"/>
                </a:lnTo>
                <a:lnTo>
                  <a:pt x="36449" y="48260"/>
                </a:lnTo>
                <a:lnTo>
                  <a:pt x="63626" y="48260"/>
                </a:lnTo>
                <a:lnTo>
                  <a:pt x="90043" y="30099"/>
                </a:lnTo>
                <a:lnTo>
                  <a:pt x="0"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5" name="object 55"/>
          <p:cNvSpPr/>
          <p:nvPr/>
        </p:nvSpPr>
        <p:spPr>
          <a:xfrm>
            <a:off x="6835806" y="2599944"/>
            <a:ext cx="67628" cy="36195"/>
          </a:xfrm>
          <a:custGeom>
            <a:avLst/>
            <a:gdLst/>
            <a:ahLst/>
            <a:cxnLst/>
            <a:rect l="l" t="t" r="r" b="b"/>
            <a:pathLst>
              <a:path w="90170" h="48260">
                <a:moveTo>
                  <a:pt x="0" y="0"/>
                </a:moveTo>
                <a:lnTo>
                  <a:pt x="29591" y="18161"/>
                </a:lnTo>
                <a:lnTo>
                  <a:pt x="21336" y="34162"/>
                </a:lnTo>
                <a:lnTo>
                  <a:pt x="36449" y="48260"/>
                </a:lnTo>
                <a:lnTo>
                  <a:pt x="63626" y="48260"/>
                </a:lnTo>
                <a:lnTo>
                  <a:pt x="90043" y="30099"/>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6" name="object 56"/>
          <p:cNvSpPr/>
          <p:nvPr/>
        </p:nvSpPr>
        <p:spPr>
          <a:xfrm>
            <a:off x="6916579" y="2622233"/>
            <a:ext cx="80963" cy="25241"/>
          </a:xfrm>
          <a:custGeom>
            <a:avLst/>
            <a:gdLst/>
            <a:ahLst/>
            <a:cxnLst/>
            <a:rect l="l" t="t" r="r" b="b"/>
            <a:pathLst>
              <a:path w="107950" h="33655">
                <a:moveTo>
                  <a:pt x="0" y="0"/>
                </a:moveTo>
                <a:lnTo>
                  <a:pt x="18669" y="22987"/>
                </a:lnTo>
                <a:lnTo>
                  <a:pt x="68579" y="33274"/>
                </a:lnTo>
                <a:lnTo>
                  <a:pt x="107823" y="26669"/>
                </a:lnTo>
                <a:lnTo>
                  <a:pt x="0"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7" name="object 57"/>
          <p:cNvSpPr/>
          <p:nvPr/>
        </p:nvSpPr>
        <p:spPr>
          <a:xfrm>
            <a:off x="6916579" y="2622233"/>
            <a:ext cx="80963" cy="25241"/>
          </a:xfrm>
          <a:custGeom>
            <a:avLst/>
            <a:gdLst/>
            <a:ahLst/>
            <a:cxnLst/>
            <a:rect l="l" t="t" r="r" b="b"/>
            <a:pathLst>
              <a:path w="107950" h="33655">
                <a:moveTo>
                  <a:pt x="0" y="0"/>
                </a:moveTo>
                <a:lnTo>
                  <a:pt x="18669" y="22987"/>
                </a:lnTo>
                <a:lnTo>
                  <a:pt x="68579" y="33274"/>
                </a:lnTo>
                <a:lnTo>
                  <a:pt x="107823" y="26669"/>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8" name="object 58"/>
          <p:cNvSpPr/>
          <p:nvPr/>
        </p:nvSpPr>
        <p:spPr>
          <a:xfrm>
            <a:off x="4651628" y="2452687"/>
            <a:ext cx="177641" cy="132398"/>
          </a:xfrm>
          <a:custGeom>
            <a:avLst/>
            <a:gdLst/>
            <a:ahLst/>
            <a:cxnLst/>
            <a:rect l="l" t="t" r="r" b="b"/>
            <a:pathLst>
              <a:path w="236854" h="176530">
                <a:moveTo>
                  <a:pt x="172789" y="110109"/>
                </a:moveTo>
                <a:lnTo>
                  <a:pt x="136778" y="110109"/>
                </a:lnTo>
                <a:lnTo>
                  <a:pt x="91058" y="124967"/>
                </a:lnTo>
                <a:lnTo>
                  <a:pt x="117475" y="132969"/>
                </a:lnTo>
                <a:lnTo>
                  <a:pt x="70992" y="139700"/>
                </a:lnTo>
                <a:lnTo>
                  <a:pt x="140715" y="176022"/>
                </a:lnTo>
                <a:lnTo>
                  <a:pt x="172789" y="110109"/>
                </a:lnTo>
                <a:close/>
              </a:path>
              <a:path w="236854" h="176530">
                <a:moveTo>
                  <a:pt x="217349" y="72516"/>
                </a:moveTo>
                <a:lnTo>
                  <a:pt x="131063" y="72516"/>
                </a:lnTo>
                <a:lnTo>
                  <a:pt x="126491" y="85978"/>
                </a:lnTo>
                <a:lnTo>
                  <a:pt x="147827" y="86613"/>
                </a:lnTo>
                <a:lnTo>
                  <a:pt x="65912" y="106807"/>
                </a:lnTo>
                <a:lnTo>
                  <a:pt x="69723" y="121538"/>
                </a:lnTo>
                <a:lnTo>
                  <a:pt x="136778" y="110109"/>
                </a:lnTo>
                <a:lnTo>
                  <a:pt x="172789" y="110109"/>
                </a:lnTo>
                <a:lnTo>
                  <a:pt x="184530" y="85978"/>
                </a:lnTo>
                <a:lnTo>
                  <a:pt x="217349" y="72516"/>
                </a:lnTo>
                <a:close/>
              </a:path>
              <a:path w="236854" h="176530">
                <a:moveTo>
                  <a:pt x="12953" y="59054"/>
                </a:moveTo>
                <a:lnTo>
                  <a:pt x="55499" y="78612"/>
                </a:lnTo>
                <a:lnTo>
                  <a:pt x="37464" y="84582"/>
                </a:lnTo>
                <a:lnTo>
                  <a:pt x="49783" y="98044"/>
                </a:lnTo>
                <a:lnTo>
                  <a:pt x="87122" y="90677"/>
                </a:lnTo>
                <a:lnTo>
                  <a:pt x="85851" y="72516"/>
                </a:lnTo>
                <a:lnTo>
                  <a:pt x="105155" y="65150"/>
                </a:lnTo>
                <a:lnTo>
                  <a:pt x="235306" y="65150"/>
                </a:lnTo>
                <a:lnTo>
                  <a:pt x="236854" y="64515"/>
                </a:lnTo>
                <a:lnTo>
                  <a:pt x="224651" y="61087"/>
                </a:lnTo>
                <a:lnTo>
                  <a:pt x="36194" y="61087"/>
                </a:lnTo>
                <a:lnTo>
                  <a:pt x="12953" y="59054"/>
                </a:lnTo>
                <a:close/>
              </a:path>
              <a:path w="236854" h="176530">
                <a:moveTo>
                  <a:pt x="235306" y="65150"/>
                </a:moveTo>
                <a:lnTo>
                  <a:pt x="105155" y="65150"/>
                </a:lnTo>
                <a:lnTo>
                  <a:pt x="108457" y="85978"/>
                </a:lnTo>
                <a:lnTo>
                  <a:pt x="131063" y="72516"/>
                </a:lnTo>
                <a:lnTo>
                  <a:pt x="217349" y="72516"/>
                </a:lnTo>
                <a:lnTo>
                  <a:pt x="235306" y="65150"/>
                </a:lnTo>
                <a:close/>
              </a:path>
              <a:path w="236854" h="176530">
                <a:moveTo>
                  <a:pt x="65912" y="16128"/>
                </a:moveTo>
                <a:lnTo>
                  <a:pt x="0" y="22098"/>
                </a:lnTo>
                <a:lnTo>
                  <a:pt x="2031" y="42925"/>
                </a:lnTo>
                <a:lnTo>
                  <a:pt x="26542" y="42925"/>
                </a:lnTo>
                <a:lnTo>
                  <a:pt x="18161" y="53721"/>
                </a:lnTo>
                <a:lnTo>
                  <a:pt x="36194" y="61087"/>
                </a:lnTo>
                <a:lnTo>
                  <a:pt x="127126" y="61087"/>
                </a:lnTo>
                <a:lnTo>
                  <a:pt x="113625" y="47625"/>
                </a:lnTo>
                <a:lnTo>
                  <a:pt x="78104" y="47625"/>
                </a:lnTo>
                <a:lnTo>
                  <a:pt x="35560" y="28194"/>
                </a:lnTo>
                <a:lnTo>
                  <a:pt x="65912" y="16128"/>
                </a:lnTo>
                <a:close/>
              </a:path>
              <a:path w="236854" h="176530">
                <a:moveTo>
                  <a:pt x="121285" y="0"/>
                </a:moveTo>
                <a:lnTo>
                  <a:pt x="109092" y="18161"/>
                </a:lnTo>
                <a:lnTo>
                  <a:pt x="127126" y="61087"/>
                </a:lnTo>
                <a:lnTo>
                  <a:pt x="224651" y="61087"/>
                </a:lnTo>
                <a:lnTo>
                  <a:pt x="179450" y="48387"/>
                </a:lnTo>
                <a:lnTo>
                  <a:pt x="175994" y="39624"/>
                </a:lnTo>
                <a:lnTo>
                  <a:pt x="154304" y="39624"/>
                </a:lnTo>
                <a:lnTo>
                  <a:pt x="162051" y="18161"/>
                </a:lnTo>
                <a:lnTo>
                  <a:pt x="121285" y="0"/>
                </a:lnTo>
                <a:close/>
              </a:path>
              <a:path w="236854" h="176530">
                <a:moveTo>
                  <a:pt x="83312" y="17399"/>
                </a:moveTo>
                <a:lnTo>
                  <a:pt x="69723" y="25526"/>
                </a:lnTo>
                <a:lnTo>
                  <a:pt x="78104" y="47625"/>
                </a:lnTo>
                <a:lnTo>
                  <a:pt x="113625" y="47625"/>
                </a:lnTo>
                <a:lnTo>
                  <a:pt x="83312" y="17399"/>
                </a:lnTo>
                <a:close/>
              </a:path>
              <a:path w="236854" h="176530">
                <a:moveTo>
                  <a:pt x="170433" y="25526"/>
                </a:moveTo>
                <a:lnTo>
                  <a:pt x="154304" y="39624"/>
                </a:lnTo>
                <a:lnTo>
                  <a:pt x="175994" y="39624"/>
                </a:lnTo>
                <a:lnTo>
                  <a:pt x="170433" y="25526"/>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9" name="object 59"/>
          <p:cNvSpPr/>
          <p:nvPr/>
        </p:nvSpPr>
        <p:spPr>
          <a:xfrm>
            <a:off x="4651628" y="2452687"/>
            <a:ext cx="177641" cy="132398"/>
          </a:xfrm>
          <a:custGeom>
            <a:avLst/>
            <a:gdLst/>
            <a:ahLst/>
            <a:cxnLst/>
            <a:rect l="l" t="t" r="r" b="b"/>
            <a:pathLst>
              <a:path w="236854" h="176530">
                <a:moveTo>
                  <a:pt x="0" y="22098"/>
                </a:moveTo>
                <a:lnTo>
                  <a:pt x="2031" y="42925"/>
                </a:lnTo>
                <a:lnTo>
                  <a:pt x="26542" y="42925"/>
                </a:lnTo>
                <a:lnTo>
                  <a:pt x="18161" y="53721"/>
                </a:lnTo>
                <a:lnTo>
                  <a:pt x="36194" y="61087"/>
                </a:lnTo>
                <a:lnTo>
                  <a:pt x="12953" y="59054"/>
                </a:lnTo>
                <a:lnTo>
                  <a:pt x="55499" y="78612"/>
                </a:lnTo>
                <a:lnTo>
                  <a:pt x="37464" y="84582"/>
                </a:lnTo>
                <a:lnTo>
                  <a:pt x="49783" y="98044"/>
                </a:lnTo>
                <a:lnTo>
                  <a:pt x="87122" y="90677"/>
                </a:lnTo>
                <a:lnTo>
                  <a:pt x="85851" y="72516"/>
                </a:lnTo>
                <a:lnTo>
                  <a:pt x="105155" y="65150"/>
                </a:lnTo>
                <a:lnTo>
                  <a:pt x="108457" y="85978"/>
                </a:lnTo>
                <a:lnTo>
                  <a:pt x="131063" y="72516"/>
                </a:lnTo>
                <a:lnTo>
                  <a:pt x="126491" y="85978"/>
                </a:lnTo>
                <a:lnTo>
                  <a:pt x="147827" y="86613"/>
                </a:lnTo>
                <a:lnTo>
                  <a:pt x="65912" y="106807"/>
                </a:lnTo>
                <a:lnTo>
                  <a:pt x="69723" y="121538"/>
                </a:lnTo>
                <a:lnTo>
                  <a:pt x="136778" y="110109"/>
                </a:lnTo>
                <a:lnTo>
                  <a:pt x="91058" y="124967"/>
                </a:lnTo>
                <a:lnTo>
                  <a:pt x="117475" y="132969"/>
                </a:lnTo>
                <a:lnTo>
                  <a:pt x="70992" y="139700"/>
                </a:lnTo>
                <a:lnTo>
                  <a:pt x="140715" y="176022"/>
                </a:lnTo>
                <a:lnTo>
                  <a:pt x="184530" y="85978"/>
                </a:lnTo>
                <a:lnTo>
                  <a:pt x="236854" y="64515"/>
                </a:lnTo>
                <a:lnTo>
                  <a:pt x="179450" y="48387"/>
                </a:lnTo>
                <a:lnTo>
                  <a:pt x="170433" y="25526"/>
                </a:lnTo>
                <a:lnTo>
                  <a:pt x="154304" y="39624"/>
                </a:lnTo>
                <a:lnTo>
                  <a:pt x="162051" y="18161"/>
                </a:lnTo>
                <a:lnTo>
                  <a:pt x="121285" y="0"/>
                </a:lnTo>
                <a:lnTo>
                  <a:pt x="109092" y="18161"/>
                </a:lnTo>
                <a:lnTo>
                  <a:pt x="127126" y="61087"/>
                </a:lnTo>
                <a:lnTo>
                  <a:pt x="83312" y="17399"/>
                </a:lnTo>
                <a:lnTo>
                  <a:pt x="69723" y="25526"/>
                </a:lnTo>
                <a:lnTo>
                  <a:pt x="78104" y="47625"/>
                </a:lnTo>
                <a:lnTo>
                  <a:pt x="35560" y="28194"/>
                </a:lnTo>
                <a:lnTo>
                  <a:pt x="65912" y="16128"/>
                </a:lnTo>
                <a:lnTo>
                  <a:pt x="0" y="22098"/>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0" name="object 60"/>
          <p:cNvSpPr/>
          <p:nvPr/>
        </p:nvSpPr>
        <p:spPr>
          <a:xfrm>
            <a:off x="4764310" y="2434591"/>
            <a:ext cx="160496" cy="55721"/>
          </a:xfrm>
          <a:custGeom>
            <a:avLst/>
            <a:gdLst/>
            <a:ahLst/>
            <a:cxnLst/>
            <a:rect l="l" t="t" r="r" b="b"/>
            <a:pathLst>
              <a:path w="213995" h="74294">
                <a:moveTo>
                  <a:pt x="205909" y="40385"/>
                </a:moveTo>
                <a:lnTo>
                  <a:pt x="98298" y="40385"/>
                </a:lnTo>
                <a:lnTo>
                  <a:pt x="48767" y="51180"/>
                </a:lnTo>
                <a:lnTo>
                  <a:pt x="127126" y="74167"/>
                </a:lnTo>
                <a:lnTo>
                  <a:pt x="179832" y="59943"/>
                </a:lnTo>
                <a:lnTo>
                  <a:pt x="205909" y="40385"/>
                </a:lnTo>
                <a:close/>
              </a:path>
              <a:path w="213995" h="74294">
                <a:moveTo>
                  <a:pt x="0" y="19557"/>
                </a:moveTo>
                <a:lnTo>
                  <a:pt x="31496" y="25653"/>
                </a:lnTo>
                <a:lnTo>
                  <a:pt x="10922" y="34416"/>
                </a:lnTo>
                <a:lnTo>
                  <a:pt x="19303" y="41147"/>
                </a:lnTo>
                <a:lnTo>
                  <a:pt x="205909" y="40385"/>
                </a:lnTo>
                <a:lnTo>
                  <a:pt x="213867" y="34416"/>
                </a:lnTo>
                <a:lnTo>
                  <a:pt x="210047" y="29590"/>
                </a:lnTo>
                <a:lnTo>
                  <a:pt x="105283" y="29590"/>
                </a:lnTo>
                <a:lnTo>
                  <a:pt x="98976" y="26288"/>
                </a:lnTo>
                <a:lnTo>
                  <a:pt x="40512" y="26288"/>
                </a:lnTo>
                <a:lnTo>
                  <a:pt x="0" y="19557"/>
                </a:lnTo>
                <a:close/>
              </a:path>
              <a:path w="213995" h="74294">
                <a:moveTo>
                  <a:pt x="115570" y="0"/>
                </a:moveTo>
                <a:lnTo>
                  <a:pt x="105283" y="29590"/>
                </a:lnTo>
                <a:lnTo>
                  <a:pt x="210047" y="29590"/>
                </a:lnTo>
                <a:lnTo>
                  <a:pt x="204718" y="22859"/>
                </a:lnTo>
                <a:lnTo>
                  <a:pt x="121412" y="22859"/>
                </a:lnTo>
                <a:lnTo>
                  <a:pt x="115570" y="0"/>
                </a:lnTo>
                <a:close/>
              </a:path>
              <a:path w="213995" h="74294">
                <a:moveTo>
                  <a:pt x="33400" y="8762"/>
                </a:moveTo>
                <a:lnTo>
                  <a:pt x="40512" y="26288"/>
                </a:lnTo>
                <a:lnTo>
                  <a:pt x="98976" y="26288"/>
                </a:lnTo>
                <a:lnTo>
                  <a:pt x="83453" y="18160"/>
                </a:lnTo>
                <a:lnTo>
                  <a:pt x="50037" y="18160"/>
                </a:lnTo>
                <a:lnTo>
                  <a:pt x="33400" y="8762"/>
                </a:lnTo>
                <a:close/>
              </a:path>
              <a:path w="213995" h="74294">
                <a:moveTo>
                  <a:pt x="162433" y="8762"/>
                </a:moveTo>
                <a:lnTo>
                  <a:pt x="121412" y="22859"/>
                </a:lnTo>
                <a:lnTo>
                  <a:pt x="154051" y="22859"/>
                </a:lnTo>
                <a:lnTo>
                  <a:pt x="162433" y="8762"/>
                </a:lnTo>
                <a:close/>
              </a:path>
              <a:path w="213995" h="74294">
                <a:moveTo>
                  <a:pt x="204215" y="22225"/>
                </a:moveTo>
                <a:lnTo>
                  <a:pt x="154051" y="22859"/>
                </a:lnTo>
                <a:lnTo>
                  <a:pt x="204718" y="22859"/>
                </a:lnTo>
                <a:lnTo>
                  <a:pt x="204215" y="22225"/>
                </a:lnTo>
                <a:close/>
              </a:path>
              <a:path w="213995" h="74294">
                <a:moveTo>
                  <a:pt x="48767" y="0"/>
                </a:moveTo>
                <a:lnTo>
                  <a:pt x="50037" y="18160"/>
                </a:lnTo>
                <a:lnTo>
                  <a:pt x="83453" y="18160"/>
                </a:lnTo>
                <a:lnTo>
                  <a:pt x="48767"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1" name="object 61"/>
          <p:cNvSpPr/>
          <p:nvPr/>
        </p:nvSpPr>
        <p:spPr>
          <a:xfrm>
            <a:off x="4764310" y="2434591"/>
            <a:ext cx="160496" cy="55721"/>
          </a:xfrm>
          <a:custGeom>
            <a:avLst/>
            <a:gdLst/>
            <a:ahLst/>
            <a:cxnLst/>
            <a:rect l="l" t="t" r="r" b="b"/>
            <a:pathLst>
              <a:path w="213995" h="74294">
                <a:moveTo>
                  <a:pt x="0" y="19557"/>
                </a:moveTo>
                <a:lnTo>
                  <a:pt x="31496" y="25653"/>
                </a:lnTo>
                <a:lnTo>
                  <a:pt x="10922" y="34416"/>
                </a:lnTo>
                <a:lnTo>
                  <a:pt x="19303" y="41147"/>
                </a:lnTo>
                <a:lnTo>
                  <a:pt x="98298" y="40385"/>
                </a:lnTo>
                <a:lnTo>
                  <a:pt x="48767" y="51180"/>
                </a:lnTo>
                <a:lnTo>
                  <a:pt x="127126" y="74167"/>
                </a:lnTo>
                <a:lnTo>
                  <a:pt x="179832" y="59943"/>
                </a:lnTo>
                <a:lnTo>
                  <a:pt x="213867" y="34416"/>
                </a:lnTo>
                <a:lnTo>
                  <a:pt x="204215" y="22225"/>
                </a:lnTo>
                <a:lnTo>
                  <a:pt x="154051" y="22859"/>
                </a:lnTo>
                <a:lnTo>
                  <a:pt x="162433" y="8762"/>
                </a:lnTo>
                <a:lnTo>
                  <a:pt x="121412" y="22859"/>
                </a:lnTo>
                <a:lnTo>
                  <a:pt x="115570" y="0"/>
                </a:lnTo>
                <a:lnTo>
                  <a:pt x="105283" y="29590"/>
                </a:lnTo>
                <a:lnTo>
                  <a:pt x="48767" y="0"/>
                </a:lnTo>
                <a:lnTo>
                  <a:pt x="50037" y="18160"/>
                </a:lnTo>
                <a:lnTo>
                  <a:pt x="33400" y="8762"/>
                </a:lnTo>
                <a:lnTo>
                  <a:pt x="40512" y="26288"/>
                </a:lnTo>
                <a:lnTo>
                  <a:pt x="0" y="19557"/>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2" name="object 62"/>
          <p:cNvSpPr/>
          <p:nvPr/>
        </p:nvSpPr>
        <p:spPr>
          <a:xfrm>
            <a:off x="4819936" y="2523554"/>
            <a:ext cx="69056" cy="36195"/>
          </a:xfrm>
          <a:custGeom>
            <a:avLst/>
            <a:gdLst/>
            <a:ahLst/>
            <a:cxnLst/>
            <a:rect l="l" t="t" r="r" b="b"/>
            <a:pathLst>
              <a:path w="92075" h="48260">
                <a:moveTo>
                  <a:pt x="65706" y="35940"/>
                </a:moveTo>
                <a:lnTo>
                  <a:pt x="45720" y="35940"/>
                </a:lnTo>
                <a:lnTo>
                  <a:pt x="36068" y="48133"/>
                </a:lnTo>
                <a:lnTo>
                  <a:pt x="65706" y="35940"/>
                </a:lnTo>
                <a:close/>
              </a:path>
              <a:path w="92075" h="48260">
                <a:moveTo>
                  <a:pt x="45720" y="0"/>
                </a:moveTo>
                <a:lnTo>
                  <a:pt x="7747" y="13588"/>
                </a:lnTo>
                <a:lnTo>
                  <a:pt x="0" y="38608"/>
                </a:lnTo>
                <a:lnTo>
                  <a:pt x="45720" y="35940"/>
                </a:lnTo>
                <a:lnTo>
                  <a:pt x="65706" y="35940"/>
                </a:lnTo>
                <a:lnTo>
                  <a:pt x="91948" y="25146"/>
                </a:lnTo>
                <a:lnTo>
                  <a:pt x="52070" y="13588"/>
                </a:lnTo>
                <a:lnTo>
                  <a:pt x="45720"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3" name="object 63"/>
          <p:cNvSpPr/>
          <p:nvPr/>
        </p:nvSpPr>
        <p:spPr>
          <a:xfrm>
            <a:off x="4819936" y="2523554"/>
            <a:ext cx="69056" cy="36195"/>
          </a:xfrm>
          <a:custGeom>
            <a:avLst/>
            <a:gdLst/>
            <a:ahLst/>
            <a:cxnLst/>
            <a:rect l="l" t="t" r="r" b="b"/>
            <a:pathLst>
              <a:path w="92075" h="48260">
                <a:moveTo>
                  <a:pt x="0" y="38608"/>
                </a:moveTo>
                <a:lnTo>
                  <a:pt x="7747" y="13588"/>
                </a:lnTo>
                <a:lnTo>
                  <a:pt x="45720" y="0"/>
                </a:lnTo>
                <a:lnTo>
                  <a:pt x="52070" y="13588"/>
                </a:lnTo>
                <a:lnTo>
                  <a:pt x="91948" y="25146"/>
                </a:lnTo>
                <a:lnTo>
                  <a:pt x="36068" y="48133"/>
                </a:lnTo>
                <a:lnTo>
                  <a:pt x="45720" y="35940"/>
                </a:lnTo>
                <a:lnTo>
                  <a:pt x="0" y="38608"/>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4" name="object 64"/>
          <p:cNvSpPr/>
          <p:nvPr/>
        </p:nvSpPr>
        <p:spPr>
          <a:xfrm>
            <a:off x="1876519" y="3137820"/>
            <a:ext cx="46673" cy="28099"/>
          </a:xfrm>
          <a:custGeom>
            <a:avLst/>
            <a:gdLst/>
            <a:ahLst/>
            <a:cxnLst/>
            <a:rect l="l" t="t" r="r" b="b"/>
            <a:pathLst>
              <a:path w="62230" h="37464">
                <a:moveTo>
                  <a:pt x="20828" y="0"/>
                </a:moveTo>
                <a:lnTo>
                  <a:pt x="25527" y="13969"/>
                </a:lnTo>
                <a:lnTo>
                  <a:pt x="0" y="14731"/>
                </a:lnTo>
                <a:lnTo>
                  <a:pt x="17399" y="37084"/>
                </a:lnTo>
                <a:lnTo>
                  <a:pt x="61849" y="6223"/>
                </a:lnTo>
                <a:lnTo>
                  <a:pt x="20828"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5" name="object 65"/>
          <p:cNvSpPr/>
          <p:nvPr/>
        </p:nvSpPr>
        <p:spPr>
          <a:xfrm>
            <a:off x="1876519" y="3137820"/>
            <a:ext cx="46673" cy="28099"/>
          </a:xfrm>
          <a:custGeom>
            <a:avLst/>
            <a:gdLst/>
            <a:ahLst/>
            <a:cxnLst/>
            <a:rect l="l" t="t" r="r" b="b"/>
            <a:pathLst>
              <a:path w="62230" h="37464">
                <a:moveTo>
                  <a:pt x="0" y="14731"/>
                </a:moveTo>
                <a:lnTo>
                  <a:pt x="17399" y="37084"/>
                </a:lnTo>
                <a:lnTo>
                  <a:pt x="61849" y="6223"/>
                </a:lnTo>
                <a:lnTo>
                  <a:pt x="20828" y="0"/>
                </a:lnTo>
                <a:lnTo>
                  <a:pt x="25527" y="13969"/>
                </a:lnTo>
                <a:lnTo>
                  <a:pt x="0" y="14731"/>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6" name="object 66"/>
          <p:cNvSpPr/>
          <p:nvPr/>
        </p:nvSpPr>
        <p:spPr>
          <a:xfrm>
            <a:off x="2160079" y="3089149"/>
            <a:ext cx="132874" cy="122396"/>
          </a:xfrm>
          <a:custGeom>
            <a:avLst/>
            <a:gdLst/>
            <a:ahLst/>
            <a:cxnLst/>
            <a:rect l="l" t="t" r="r" b="b"/>
            <a:pathLst>
              <a:path w="177164" h="163194">
                <a:moveTo>
                  <a:pt x="169200" y="119761"/>
                </a:moveTo>
                <a:lnTo>
                  <a:pt x="153796" y="119761"/>
                </a:lnTo>
                <a:lnTo>
                  <a:pt x="158242" y="163068"/>
                </a:lnTo>
                <a:lnTo>
                  <a:pt x="174751" y="155828"/>
                </a:lnTo>
                <a:lnTo>
                  <a:pt x="176783" y="122936"/>
                </a:lnTo>
                <a:lnTo>
                  <a:pt x="169200" y="119761"/>
                </a:lnTo>
                <a:close/>
              </a:path>
              <a:path w="177164" h="163194">
                <a:moveTo>
                  <a:pt x="106314" y="67312"/>
                </a:moveTo>
                <a:lnTo>
                  <a:pt x="100202" y="86868"/>
                </a:lnTo>
                <a:lnTo>
                  <a:pt x="142239" y="115062"/>
                </a:lnTo>
                <a:lnTo>
                  <a:pt x="130810" y="139446"/>
                </a:lnTo>
                <a:lnTo>
                  <a:pt x="153796" y="119761"/>
                </a:lnTo>
                <a:lnTo>
                  <a:pt x="169200" y="119761"/>
                </a:lnTo>
                <a:lnTo>
                  <a:pt x="134619" y="105283"/>
                </a:lnTo>
                <a:lnTo>
                  <a:pt x="106314" y="67312"/>
                </a:lnTo>
                <a:close/>
              </a:path>
              <a:path w="177164" h="163194">
                <a:moveTo>
                  <a:pt x="102480" y="62170"/>
                </a:moveTo>
                <a:lnTo>
                  <a:pt x="106314" y="67312"/>
                </a:lnTo>
                <a:lnTo>
                  <a:pt x="107187" y="64515"/>
                </a:lnTo>
                <a:lnTo>
                  <a:pt x="102480" y="62170"/>
                </a:lnTo>
                <a:close/>
              </a:path>
              <a:path w="177164" h="163194">
                <a:moveTo>
                  <a:pt x="66453" y="13843"/>
                </a:moveTo>
                <a:lnTo>
                  <a:pt x="54863" y="13843"/>
                </a:lnTo>
                <a:lnTo>
                  <a:pt x="70231" y="46100"/>
                </a:lnTo>
                <a:lnTo>
                  <a:pt x="102480" y="62170"/>
                </a:lnTo>
                <a:lnTo>
                  <a:pt x="66453" y="13843"/>
                </a:lnTo>
                <a:close/>
              </a:path>
              <a:path w="177164" h="163194">
                <a:moveTo>
                  <a:pt x="56133" y="0"/>
                </a:moveTo>
                <a:lnTo>
                  <a:pt x="11556" y="29590"/>
                </a:lnTo>
                <a:lnTo>
                  <a:pt x="42799" y="29590"/>
                </a:lnTo>
                <a:lnTo>
                  <a:pt x="60579" y="50673"/>
                </a:lnTo>
                <a:lnTo>
                  <a:pt x="54863" y="13843"/>
                </a:lnTo>
                <a:lnTo>
                  <a:pt x="66453" y="13843"/>
                </a:lnTo>
                <a:lnTo>
                  <a:pt x="56133" y="0"/>
                </a:lnTo>
                <a:close/>
              </a:path>
              <a:path w="177164" h="163194">
                <a:moveTo>
                  <a:pt x="0" y="15748"/>
                </a:moveTo>
                <a:lnTo>
                  <a:pt x="6985" y="40132"/>
                </a:lnTo>
                <a:lnTo>
                  <a:pt x="31876" y="50037"/>
                </a:lnTo>
                <a:lnTo>
                  <a:pt x="42799" y="42163"/>
                </a:lnTo>
                <a:lnTo>
                  <a:pt x="21717" y="29590"/>
                </a:lnTo>
                <a:lnTo>
                  <a:pt x="11556" y="29590"/>
                </a:lnTo>
                <a:lnTo>
                  <a:pt x="0" y="15748"/>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7" name="object 67"/>
          <p:cNvSpPr/>
          <p:nvPr/>
        </p:nvSpPr>
        <p:spPr>
          <a:xfrm>
            <a:off x="2160079" y="3089149"/>
            <a:ext cx="132874" cy="122396"/>
          </a:xfrm>
          <a:custGeom>
            <a:avLst/>
            <a:gdLst/>
            <a:ahLst/>
            <a:cxnLst/>
            <a:rect l="l" t="t" r="r" b="b"/>
            <a:pathLst>
              <a:path w="177164" h="163194">
                <a:moveTo>
                  <a:pt x="0" y="15748"/>
                </a:moveTo>
                <a:lnTo>
                  <a:pt x="6985" y="40132"/>
                </a:lnTo>
                <a:lnTo>
                  <a:pt x="31876" y="50037"/>
                </a:lnTo>
                <a:lnTo>
                  <a:pt x="42799" y="42163"/>
                </a:lnTo>
                <a:lnTo>
                  <a:pt x="21717" y="29590"/>
                </a:lnTo>
                <a:lnTo>
                  <a:pt x="42799" y="29590"/>
                </a:lnTo>
                <a:lnTo>
                  <a:pt x="60579" y="50673"/>
                </a:lnTo>
                <a:lnTo>
                  <a:pt x="54863" y="13843"/>
                </a:lnTo>
                <a:lnTo>
                  <a:pt x="70231" y="46100"/>
                </a:lnTo>
                <a:lnTo>
                  <a:pt x="107187" y="64515"/>
                </a:lnTo>
                <a:lnTo>
                  <a:pt x="100202" y="86868"/>
                </a:lnTo>
                <a:lnTo>
                  <a:pt x="142239" y="115062"/>
                </a:lnTo>
                <a:lnTo>
                  <a:pt x="130810" y="139446"/>
                </a:lnTo>
                <a:lnTo>
                  <a:pt x="153796" y="119761"/>
                </a:lnTo>
                <a:lnTo>
                  <a:pt x="158242" y="163068"/>
                </a:lnTo>
                <a:lnTo>
                  <a:pt x="174751" y="155828"/>
                </a:lnTo>
                <a:lnTo>
                  <a:pt x="176783" y="122936"/>
                </a:lnTo>
                <a:lnTo>
                  <a:pt x="134619" y="105283"/>
                </a:lnTo>
                <a:lnTo>
                  <a:pt x="56133" y="0"/>
                </a:lnTo>
                <a:lnTo>
                  <a:pt x="11556" y="29590"/>
                </a:lnTo>
                <a:lnTo>
                  <a:pt x="0" y="15748"/>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8" name="object 68"/>
          <p:cNvSpPr/>
          <p:nvPr/>
        </p:nvSpPr>
        <p:spPr>
          <a:xfrm>
            <a:off x="2189225" y="3128105"/>
            <a:ext cx="26670" cy="20955"/>
          </a:xfrm>
          <a:custGeom>
            <a:avLst/>
            <a:gdLst/>
            <a:ahLst/>
            <a:cxnLst/>
            <a:rect l="l" t="t" r="r" b="b"/>
            <a:pathLst>
              <a:path w="35560" h="27939">
                <a:moveTo>
                  <a:pt x="0" y="0"/>
                </a:moveTo>
                <a:lnTo>
                  <a:pt x="10540" y="27812"/>
                </a:lnTo>
                <a:lnTo>
                  <a:pt x="12826" y="14223"/>
                </a:lnTo>
                <a:lnTo>
                  <a:pt x="14350" y="14223"/>
                </a:lnTo>
                <a:lnTo>
                  <a:pt x="33908" y="5333"/>
                </a:lnTo>
                <a:lnTo>
                  <a:pt x="0" y="0"/>
                </a:lnTo>
                <a:close/>
              </a:path>
              <a:path w="35560" h="27939">
                <a:moveTo>
                  <a:pt x="14350" y="14223"/>
                </a:moveTo>
                <a:lnTo>
                  <a:pt x="12826" y="14223"/>
                </a:lnTo>
                <a:lnTo>
                  <a:pt x="35432" y="25780"/>
                </a:lnTo>
                <a:lnTo>
                  <a:pt x="14350" y="14223"/>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9" name="object 69"/>
          <p:cNvSpPr/>
          <p:nvPr/>
        </p:nvSpPr>
        <p:spPr>
          <a:xfrm>
            <a:off x="2189225" y="3128105"/>
            <a:ext cx="26670" cy="20955"/>
          </a:xfrm>
          <a:custGeom>
            <a:avLst/>
            <a:gdLst/>
            <a:ahLst/>
            <a:cxnLst/>
            <a:rect l="l" t="t" r="r" b="b"/>
            <a:pathLst>
              <a:path w="35560" h="27939">
                <a:moveTo>
                  <a:pt x="0" y="0"/>
                </a:moveTo>
                <a:lnTo>
                  <a:pt x="10540" y="27812"/>
                </a:lnTo>
                <a:lnTo>
                  <a:pt x="12826" y="14223"/>
                </a:lnTo>
                <a:lnTo>
                  <a:pt x="35432" y="25780"/>
                </a:lnTo>
                <a:lnTo>
                  <a:pt x="14350" y="14223"/>
                </a:lnTo>
                <a:lnTo>
                  <a:pt x="33908" y="5333"/>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0" name="object 70"/>
          <p:cNvSpPr/>
          <p:nvPr/>
        </p:nvSpPr>
        <p:spPr>
          <a:xfrm>
            <a:off x="2201131" y="3146108"/>
            <a:ext cx="12383" cy="32385"/>
          </a:xfrm>
          <a:custGeom>
            <a:avLst/>
            <a:gdLst/>
            <a:ahLst/>
            <a:cxnLst/>
            <a:rect l="l" t="t" r="r" b="b"/>
            <a:pathLst>
              <a:path w="16510" h="43180">
                <a:moveTo>
                  <a:pt x="0" y="0"/>
                </a:moveTo>
                <a:lnTo>
                  <a:pt x="16001" y="42672"/>
                </a:lnTo>
                <a:lnTo>
                  <a:pt x="14731" y="8381"/>
                </a:lnTo>
                <a:lnTo>
                  <a:pt x="0"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1" name="object 71"/>
          <p:cNvSpPr/>
          <p:nvPr/>
        </p:nvSpPr>
        <p:spPr>
          <a:xfrm>
            <a:off x="2201131" y="3146108"/>
            <a:ext cx="12383" cy="32385"/>
          </a:xfrm>
          <a:custGeom>
            <a:avLst/>
            <a:gdLst/>
            <a:ahLst/>
            <a:cxnLst/>
            <a:rect l="l" t="t" r="r" b="b"/>
            <a:pathLst>
              <a:path w="16510" h="43180">
                <a:moveTo>
                  <a:pt x="0" y="0"/>
                </a:moveTo>
                <a:lnTo>
                  <a:pt x="14731" y="8381"/>
                </a:lnTo>
                <a:lnTo>
                  <a:pt x="16001" y="42672"/>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2" name="object 72"/>
          <p:cNvSpPr/>
          <p:nvPr/>
        </p:nvSpPr>
        <p:spPr>
          <a:xfrm>
            <a:off x="2213134" y="3130867"/>
            <a:ext cx="16193" cy="19526"/>
          </a:xfrm>
          <a:custGeom>
            <a:avLst/>
            <a:gdLst/>
            <a:ahLst/>
            <a:cxnLst/>
            <a:rect l="l" t="t" r="r" b="b"/>
            <a:pathLst>
              <a:path w="21589" h="26035">
                <a:moveTo>
                  <a:pt x="13081" y="0"/>
                </a:moveTo>
                <a:lnTo>
                  <a:pt x="0" y="0"/>
                </a:lnTo>
                <a:lnTo>
                  <a:pt x="4318" y="25908"/>
                </a:lnTo>
                <a:lnTo>
                  <a:pt x="18034" y="25908"/>
                </a:lnTo>
                <a:lnTo>
                  <a:pt x="11175" y="2794"/>
                </a:lnTo>
                <a:lnTo>
                  <a:pt x="14281" y="2794"/>
                </a:lnTo>
                <a:lnTo>
                  <a:pt x="13081" y="0"/>
                </a:lnTo>
                <a:close/>
              </a:path>
              <a:path w="21589" h="26035">
                <a:moveTo>
                  <a:pt x="14281" y="2794"/>
                </a:moveTo>
                <a:lnTo>
                  <a:pt x="11175" y="2794"/>
                </a:lnTo>
                <a:lnTo>
                  <a:pt x="21209" y="18923"/>
                </a:lnTo>
                <a:lnTo>
                  <a:pt x="14281" y="2794"/>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3" name="object 73"/>
          <p:cNvSpPr/>
          <p:nvPr/>
        </p:nvSpPr>
        <p:spPr>
          <a:xfrm>
            <a:off x="2213134" y="3130867"/>
            <a:ext cx="16193" cy="19526"/>
          </a:xfrm>
          <a:custGeom>
            <a:avLst/>
            <a:gdLst/>
            <a:ahLst/>
            <a:cxnLst/>
            <a:rect l="l" t="t" r="r" b="b"/>
            <a:pathLst>
              <a:path w="21589" h="26035">
                <a:moveTo>
                  <a:pt x="0" y="0"/>
                </a:moveTo>
                <a:lnTo>
                  <a:pt x="4318" y="25908"/>
                </a:lnTo>
                <a:lnTo>
                  <a:pt x="18034" y="25908"/>
                </a:lnTo>
                <a:lnTo>
                  <a:pt x="11175" y="2794"/>
                </a:lnTo>
                <a:lnTo>
                  <a:pt x="21209" y="18923"/>
                </a:lnTo>
                <a:lnTo>
                  <a:pt x="13081" y="0"/>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4" name="object 74"/>
          <p:cNvSpPr/>
          <p:nvPr/>
        </p:nvSpPr>
        <p:spPr>
          <a:xfrm>
            <a:off x="2229041" y="3157252"/>
            <a:ext cx="13335" cy="15716"/>
          </a:xfrm>
          <a:custGeom>
            <a:avLst/>
            <a:gdLst/>
            <a:ahLst/>
            <a:cxnLst/>
            <a:rect l="l" t="t" r="r" b="b"/>
            <a:pathLst>
              <a:path w="17780" h="20955">
                <a:moveTo>
                  <a:pt x="0" y="0"/>
                </a:moveTo>
                <a:lnTo>
                  <a:pt x="17018" y="20446"/>
                </a:lnTo>
                <a:lnTo>
                  <a:pt x="17652" y="2285"/>
                </a:lnTo>
                <a:lnTo>
                  <a:pt x="0"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5" name="object 75"/>
          <p:cNvSpPr/>
          <p:nvPr/>
        </p:nvSpPr>
        <p:spPr>
          <a:xfrm>
            <a:off x="2229041" y="3157252"/>
            <a:ext cx="13335" cy="15716"/>
          </a:xfrm>
          <a:custGeom>
            <a:avLst/>
            <a:gdLst/>
            <a:ahLst/>
            <a:cxnLst/>
            <a:rect l="l" t="t" r="r" b="b"/>
            <a:pathLst>
              <a:path w="17780" h="20955">
                <a:moveTo>
                  <a:pt x="0" y="0"/>
                </a:moveTo>
                <a:lnTo>
                  <a:pt x="17018" y="20446"/>
                </a:lnTo>
                <a:lnTo>
                  <a:pt x="17652" y="2285"/>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6" name="object 76"/>
          <p:cNvSpPr/>
          <p:nvPr/>
        </p:nvSpPr>
        <p:spPr>
          <a:xfrm>
            <a:off x="2232945" y="3176683"/>
            <a:ext cx="22860" cy="30956"/>
          </a:xfrm>
          <a:custGeom>
            <a:avLst/>
            <a:gdLst/>
            <a:ahLst/>
            <a:cxnLst/>
            <a:rect l="l" t="t" r="r" b="b"/>
            <a:pathLst>
              <a:path w="30480" h="41275">
                <a:moveTo>
                  <a:pt x="0" y="0"/>
                </a:moveTo>
                <a:lnTo>
                  <a:pt x="30099" y="40767"/>
                </a:lnTo>
                <a:lnTo>
                  <a:pt x="23749" y="14732"/>
                </a:lnTo>
                <a:lnTo>
                  <a:pt x="0"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7" name="object 77"/>
          <p:cNvSpPr/>
          <p:nvPr/>
        </p:nvSpPr>
        <p:spPr>
          <a:xfrm>
            <a:off x="2232945" y="3176683"/>
            <a:ext cx="22860" cy="30956"/>
          </a:xfrm>
          <a:custGeom>
            <a:avLst/>
            <a:gdLst/>
            <a:ahLst/>
            <a:cxnLst/>
            <a:rect l="l" t="t" r="r" b="b"/>
            <a:pathLst>
              <a:path w="30480" h="41275">
                <a:moveTo>
                  <a:pt x="0" y="0"/>
                </a:moveTo>
                <a:lnTo>
                  <a:pt x="23749" y="14732"/>
                </a:lnTo>
                <a:lnTo>
                  <a:pt x="30099" y="40767"/>
                </a:lnTo>
                <a:lnTo>
                  <a:pt x="0" y="0"/>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8" name="object 78"/>
          <p:cNvSpPr/>
          <p:nvPr/>
        </p:nvSpPr>
        <p:spPr>
          <a:xfrm>
            <a:off x="2268760" y="3183636"/>
            <a:ext cx="11906" cy="19526"/>
          </a:xfrm>
          <a:custGeom>
            <a:avLst/>
            <a:gdLst/>
            <a:ahLst/>
            <a:cxnLst/>
            <a:rect l="l" t="t" r="r" b="b"/>
            <a:pathLst>
              <a:path w="15875" h="26035">
                <a:moveTo>
                  <a:pt x="8255" y="0"/>
                </a:moveTo>
                <a:lnTo>
                  <a:pt x="0" y="15112"/>
                </a:lnTo>
                <a:lnTo>
                  <a:pt x="15875" y="26035"/>
                </a:lnTo>
                <a:lnTo>
                  <a:pt x="8255"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79" name="object 79"/>
          <p:cNvSpPr/>
          <p:nvPr/>
        </p:nvSpPr>
        <p:spPr>
          <a:xfrm>
            <a:off x="2268760" y="3183636"/>
            <a:ext cx="11906" cy="19526"/>
          </a:xfrm>
          <a:custGeom>
            <a:avLst/>
            <a:gdLst/>
            <a:ahLst/>
            <a:cxnLst/>
            <a:rect l="l" t="t" r="r" b="b"/>
            <a:pathLst>
              <a:path w="15875" h="26035">
                <a:moveTo>
                  <a:pt x="0" y="15112"/>
                </a:moveTo>
                <a:lnTo>
                  <a:pt x="8255" y="0"/>
                </a:lnTo>
                <a:lnTo>
                  <a:pt x="15875" y="26035"/>
                </a:lnTo>
                <a:lnTo>
                  <a:pt x="0" y="15112"/>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0" name="object 80"/>
          <p:cNvSpPr/>
          <p:nvPr/>
        </p:nvSpPr>
        <p:spPr>
          <a:xfrm>
            <a:off x="3493389" y="4795838"/>
            <a:ext cx="90488" cy="94773"/>
          </a:xfrm>
          <a:custGeom>
            <a:avLst/>
            <a:gdLst/>
            <a:ahLst/>
            <a:cxnLst/>
            <a:rect l="l" t="t" r="r" b="b"/>
            <a:pathLst>
              <a:path w="120650" h="126364">
                <a:moveTo>
                  <a:pt x="36449" y="0"/>
                </a:moveTo>
                <a:lnTo>
                  <a:pt x="19176" y="4699"/>
                </a:lnTo>
                <a:lnTo>
                  <a:pt x="0" y="102234"/>
                </a:lnTo>
                <a:lnTo>
                  <a:pt x="81661" y="125984"/>
                </a:lnTo>
                <a:lnTo>
                  <a:pt x="114173" y="94741"/>
                </a:lnTo>
                <a:lnTo>
                  <a:pt x="120142" y="69722"/>
                </a:lnTo>
                <a:lnTo>
                  <a:pt x="106172" y="48768"/>
                </a:lnTo>
                <a:lnTo>
                  <a:pt x="36449" y="0"/>
                </a:lnTo>
                <a:close/>
              </a:path>
            </a:pathLst>
          </a:custGeom>
          <a:solidFill>
            <a:srgbClr val="D2D4D6"/>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1" name="object 81"/>
          <p:cNvSpPr/>
          <p:nvPr/>
        </p:nvSpPr>
        <p:spPr>
          <a:xfrm>
            <a:off x="3493389" y="4795838"/>
            <a:ext cx="90488" cy="94773"/>
          </a:xfrm>
          <a:custGeom>
            <a:avLst/>
            <a:gdLst/>
            <a:ahLst/>
            <a:cxnLst/>
            <a:rect l="l" t="t" r="r" b="b"/>
            <a:pathLst>
              <a:path w="120650" h="126364">
                <a:moveTo>
                  <a:pt x="0" y="102234"/>
                </a:moveTo>
                <a:lnTo>
                  <a:pt x="19176" y="4699"/>
                </a:lnTo>
                <a:lnTo>
                  <a:pt x="36449" y="0"/>
                </a:lnTo>
                <a:lnTo>
                  <a:pt x="106172" y="48768"/>
                </a:lnTo>
                <a:lnTo>
                  <a:pt x="120142" y="69722"/>
                </a:lnTo>
                <a:lnTo>
                  <a:pt x="114173" y="94741"/>
                </a:lnTo>
                <a:lnTo>
                  <a:pt x="81661" y="125984"/>
                </a:lnTo>
                <a:lnTo>
                  <a:pt x="0" y="102234"/>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2" name="object 82"/>
          <p:cNvSpPr/>
          <p:nvPr/>
        </p:nvSpPr>
        <p:spPr>
          <a:xfrm>
            <a:off x="545325" y="2064829"/>
            <a:ext cx="2900363" cy="1014889"/>
          </a:xfrm>
          <a:custGeom>
            <a:avLst/>
            <a:gdLst/>
            <a:ahLst/>
            <a:cxnLst/>
            <a:rect l="l" t="t" r="r" b="b"/>
            <a:pathLst>
              <a:path w="3867150" h="1353185">
                <a:moveTo>
                  <a:pt x="0" y="1352803"/>
                </a:moveTo>
                <a:lnTo>
                  <a:pt x="3867023" y="1352803"/>
                </a:lnTo>
                <a:lnTo>
                  <a:pt x="3867023" y="0"/>
                </a:lnTo>
                <a:lnTo>
                  <a:pt x="0" y="0"/>
                </a:lnTo>
                <a:lnTo>
                  <a:pt x="0" y="1352803"/>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3" name="object 83"/>
          <p:cNvSpPr/>
          <p:nvPr/>
        </p:nvSpPr>
        <p:spPr>
          <a:xfrm>
            <a:off x="545325" y="2064829"/>
            <a:ext cx="2900363" cy="1014889"/>
          </a:xfrm>
          <a:custGeom>
            <a:avLst/>
            <a:gdLst/>
            <a:ahLst/>
            <a:cxnLst/>
            <a:rect l="l" t="t" r="r" b="b"/>
            <a:pathLst>
              <a:path w="3867150" h="1353185">
                <a:moveTo>
                  <a:pt x="0" y="1352803"/>
                </a:moveTo>
                <a:lnTo>
                  <a:pt x="3867023" y="1352803"/>
                </a:lnTo>
                <a:lnTo>
                  <a:pt x="3867023" y="0"/>
                </a:lnTo>
                <a:lnTo>
                  <a:pt x="0" y="0"/>
                </a:lnTo>
                <a:lnTo>
                  <a:pt x="0" y="1352803"/>
                </a:lnTo>
                <a:close/>
              </a:path>
            </a:pathLst>
          </a:custGeom>
          <a:ln w="9525">
            <a:solidFill>
              <a:srgbClr val="00768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4" name="object 84"/>
          <p:cNvSpPr txBox="1"/>
          <p:nvPr/>
        </p:nvSpPr>
        <p:spPr>
          <a:xfrm>
            <a:off x="687858" y="2571228"/>
            <a:ext cx="405289" cy="418063"/>
          </a:xfrm>
          <a:prstGeom prst="rect">
            <a:avLst/>
          </a:prstGeom>
        </p:spPr>
        <p:txBody>
          <a:bodyPr vert="horz" wrap="square" lIns="0" tIns="0" rIns="0" bIns="0" rtlCol="0">
            <a:spAutoFit/>
          </a:bodyPr>
          <a:lstStyle/>
          <a:p>
            <a:pPr>
              <a:lnSpc>
                <a:spcPct val="100000"/>
              </a:lnSpc>
            </a:pPr>
            <a:r>
              <a:rPr sz="900" b="1" dirty="0">
                <a:latin typeface="標楷體" panose="03000509000000000000" pitchFamily="65" charset="-120"/>
                <a:ea typeface="標楷體" panose="03000509000000000000" pitchFamily="65" charset="-120"/>
                <a:cs typeface="微軟正黑體"/>
              </a:rPr>
              <a:t>美國</a:t>
            </a:r>
            <a:endParaRPr sz="900">
              <a:latin typeface="標楷體" panose="03000509000000000000" pitchFamily="65" charset="-120"/>
              <a:ea typeface="標楷體" panose="03000509000000000000" pitchFamily="65" charset="-120"/>
              <a:cs typeface="微軟正黑體"/>
            </a:endParaRPr>
          </a:p>
          <a:p>
            <a:pPr>
              <a:spcBef>
                <a:spcPts val="19"/>
              </a:spcBef>
            </a:pPr>
            <a:r>
              <a:rPr sz="900" spc="-4" dirty="0">
                <a:latin typeface="標楷體" panose="03000509000000000000" pitchFamily="65" charset="-120"/>
                <a:ea typeface="標楷體" panose="03000509000000000000" pitchFamily="65" charset="-120"/>
                <a:cs typeface="Verdana"/>
              </a:rPr>
              <a:t>C</a:t>
            </a:r>
            <a:r>
              <a:rPr sz="900" spc="-8" dirty="0">
                <a:latin typeface="標楷體" panose="03000509000000000000" pitchFamily="65" charset="-120"/>
                <a:ea typeface="標楷體" panose="03000509000000000000" pitchFamily="65" charset="-120"/>
                <a:cs typeface="Verdana"/>
              </a:rPr>
              <a:t>L</a:t>
            </a:r>
            <a:r>
              <a:rPr sz="900" spc="-4" dirty="0">
                <a:latin typeface="標楷體" panose="03000509000000000000" pitchFamily="65" charset="-120"/>
                <a:ea typeface="標楷體" panose="03000509000000000000" pitchFamily="65" charset="-120"/>
                <a:cs typeface="Verdana"/>
              </a:rPr>
              <a:t>OUD</a:t>
            </a:r>
            <a:endParaRPr sz="900">
              <a:latin typeface="標楷體" panose="03000509000000000000" pitchFamily="65" charset="-120"/>
              <a:ea typeface="標楷體" panose="03000509000000000000" pitchFamily="65" charset="-120"/>
              <a:cs typeface="Verdana"/>
            </a:endParaRPr>
          </a:p>
          <a:p>
            <a:pPr>
              <a:lnSpc>
                <a:spcPts val="1054"/>
              </a:lnSpc>
            </a:pPr>
            <a:r>
              <a:rPr sz="900" spc="-11" dirty="0">
                <a:latin typeface="標楷體" panose="03000509000000000000" pitchFamily="65" charset="-120"/>
                <a:ea typeface="標楷體" panose="03000509000000000000" pitchFamily="65" charset="-120"/>
                <a:cs typeface="Verdana"/>
              </a:rPr>
              <a:t>A</a:t>
            </a:r>
            <a:r>
              <a:rPr sz="900" dirty="0">
                <a:latin typeface="標楷體" panose="03000509000000000000" pitchFamily="65" charset="-120"/>
                <a:ea typeface="標楷體" panose="03000509000000000000" pitchFamily="65" charset="-120"/>
                <a:cs typeface="Verdana"/>
              </a:rPr>
              <a:t>ct</a:t>
            </a:r>
            <a:endParaRPr sz="900">
              <a:latin typeface="標楷體" panose="03000509000000000000" pitchFamily="65" charset="-120"/>
              <a:ea typeface="標楷體" panose="03000509000000000000" pitchFamily="65" charset="-120"/>
              <a:cs typeface="Verdana"/>
            </a:endParaRPr>
          </a:p>
        </p:txBody>
      </p:sp>
      <p:sp>
        <p:nvSpPr>
          <p:cNvPr id="85" name="object 85"/>
          <p:cNvSpPr/>
          <p:nvPr/>
        </p:nvSpPr>
        <p:spPr>
          <a:xfrm>
            <a:off x="1178814" y="2161984"/>
            <a:ext cx="0" cy="807244"/>
          </a:xfrm>
          <a:custGeom>
            <a:avLst/>
            <a:gdLst/>
            <a:ahLst/>
            <a:cxnLst/>
            <a:rect l="l" t="t" r="r" b="b"/>
            <a:pathLst>
              <a:path h="1076325">
                <a:moveTo>
                  <a:pt x="0" y="0"/>
                </a:moveTo>
                <a:lnTo>
                  <a:pt x="0" y="1076070"/>
                </a:lnTo>
              </a:path>
            </a:pathLst>
          </a:custGeom>
          <a:ln w="3175">
            <a:solidFill>
              <a:srgbClr val="BEBEBE"/>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6" name="object 86"/>
          <p:cNvSpPr txBox="1"/>
          <p:nvPr/>
        </p:nvSpPr>
        <p:spPr>
          <a:xfrm>
            <a:off x="1311212" y="2150108"/>
            <a:ext cx="1924526" cy="282129"/>
          </a:xfrm>
          <a:prstGeom prst="rect">
            <a:avLst/>
          </a:prstGeom>
        </p:spPr>
        <p:txBody>
          <a:bodyPr vert="horz" wrap="square" lIns="0" tIns="0" rIns="0" bIns="0" rtlCol="0">
            <a:spAutoFit/>
          </a:bodyPr>
          <a:lstStyle/>
          <a:p>
            <a:pPr>
              <a:lnSpc>
                <a:spcPts val="1065"/>
              </a:lnSpc>
            </a:pPr>
            <a:r>
              <a:rPr sz="900" spc="-4" dirty="0">
                <a:latin typeface="標楷體" panose="03000509000000000000" pitchFamily="65" charset="-120"/>
                <a:ea typeface="標楷體" panose="03000509000000000000" pitchFamily="65" charset="-120"/>
                <a:cs typeface="Verdana"/>
              </a:rPr>
              <a:t>Clari</a:t>
            </a:r>
            <a:r>
              <a:rPr sz="900" spc="-8" dirty="0">
                <a:latin typeface="標楷體" panose="03000509000000000000" pitchFamily="65" charset="-120"/>
                <a:ea typeface="標楷體" panose="03000509000000000000" pitchFamily="65" charset="-120"/>
                <a:cs typeface="Verdana"/>
              </a:rPr>
              <a:t>f</a:t>
            </a:r>
            <a:r>
              <a:rPr sz="900" dirty="0">
                <a:latin typeface="標楷體" panose="03000509000000000000" pitchFamily="65" charset="-120"/>
                <a:ea typeface="標楷體" panose="03000509000000000000" pitchFamily="65" charset="-120"/>
                <a:cs typeface="Verdana"/>
              </a:rPr>
              <a:t>y</a:t>
            </a:r>
            <a:r>
              <a:rPr sz="900" spc="-8" dirty="0">
                <a:latin typeface="標楷體" panose="03000509000000000000" pitchFamily="65" charset="-120"/>
                <a:ea typeface="標楷體" panose="03000509000000000000" pitchFamily="65" charset="-120"/>
                <a:cs typeface="Verdana"/>
              </a:rPr>
              <a:t>i</a:t>
            </a:r>
            <a:r>
              <a:rPr sz="900" spc="-11" dirty="0">
                <a:latin typeface="標楷體" panose="03000509000000000000" pitchFamily="65" charset="-120"/>
                <a:ea typeface="標楷體" panose="03000509000000000000" pitchFamily="65" charset="-120"/>
                <a:cs typeface="Verdana"/>
              </a:rPr>
              <a:t>n</a:t>
            </a:r>
            <a:r>
              <a:rPr sz="900" dirty="0">
                <a:latin typeface="標楷體" panose="03000509000000000000" pitchFamily="65" charset="-120"/>
                <a:ea typeface="標楷體" panose="03000509000000000000" pitchFamily="65" charset="-120"/>
                <a:cs typeface="Verdana"/>
              </a:rPr>
              <a:t>g</a:t>
            </a:r>
            <a:r>
              <a:rPr sz="900" spc="11" dirty="0">
                <a:latin typeface="標楷體" panose="03000509000000000000" pitchFamily="65" charset="-120"/>
                <a:ea typeface="標楷體" panose="03000509000000000000" pitchFamily="65" charset="-120"/>
                <a:cs typeface="Verdana"/>
              </a:rPr>
              <a:t> </a:t>
            </a:r>
            <a:r>
              <a:rPr sz="900" spc="-8" dirty="0">
                <a:latin typeface="標楷體" panose="03000509000000000000" pitchFamily="65" charset="-120"/>
                <a:ea typeface="標楷體" panose="03000509000000000000" pitchFamily="65" charset="-120"/>
                <a:cs typeface="Verdana"/>
              </a:rPr>
              <a:t>Lawf</a:t>
            </a:r>
            <a:r>
              <a:rPr sz="900" spc="-15" dirty="0">
                <a:latin typeface="標楷體" panose="03000509000000000000" pitchFamily="65" charset="-120"/>
                <a:ea typeface="標楷體" panose="03000509000000000000" pitchFamily="65" charset="-120"/>
                <a:cs typeface="Verdana"/>
              </a:rPr>
              <a:t>u</a:t>
            </a:r>
            <a:r>
              <a:rPr sz="900" dirty="0">
                <a:latin typeface="標楷體" panose="03000509000000000000" pitchFamily="65" charset="-120"/>
                <a:ea typeface="標楷體" panose="03000509000000000000" pitchFamily="65" charset="-120"/>
                <a:cs typeface="Verdana"/>
              </a:rPr>
              <a:t>l </a:t>
            </a:r>
            <a:r>
              <a:rPr sz="900" spc="-11" dirty="0">
                <a:latin typeface="標楷體" panose="03000509000000000000" pitchFamily="65" charset="-120"/>
                <a:ea typeface="標楷體" panose="03000509000000000000" pitchFamily="65" charset="-120"/>
                <a:cs typeface="Verdana"/>
              </a:rPr>
              <a:t>O</a:t>
            </a:r>
            <a:r>
              <a:rPr sz="900" spc="-19" dirty="0">
                <a:latin typeface="標楷體" panose="03000509000000000000" pitchFamily="65" charset="-120"/>
                <a:ea typeface="標楷體" panose="03000509000000000000" pitchFamily="65" charset="-120"/>
                <a:cs typeface="Verdana"/>
              </a:rPr>
              <a:t>v</a:t>
            </a:r>
            <a:r>
              <a:rPr sz="900" spc="-8" dirty="0">
                <a:latin typeface="標楷體" panose="03000509000000000000" pitchFamily="65" charset="-120"/>
                <a:ea typeface="標楷體" panose="03000509000000000000" pitchFamily="65" charset="-120"/>
                <a:cs typeface="Verdana"/>
              </a:rPr>
              <a:t>ers</a:t>
            </a:r>
            <a:r>
              <a:rPr sz="900" spc="-4" dirty="0">
                <a:latin typeface="標楷體" panose="03000509000000000000" pitchFamily="65" charset="-120"/>
                <a:ea typeface="標楷體" panose="03000509000000000000" pitchFamily="65" charset="-120"/>
                <a:cs typeface="Verdana"/>
              </a:rPr>
              <a:t>e</a:t>
            </a:r>
            <a:r>
              <a:rPr sz="900" spc="-8" dirty="0">
                <a:latin typeface="標楷體" panose="03000509000000000000" pitchFamily="65" charset="-120"/>
                <a:ea typeface="標楷體" panose="03000509000000000000" pitchFamily="65" charset="-120"/>
                <a:cs typeface="Verdana"/>
              </a:rPr>
              <a:t>as U</a:t>
            </a:r>
            <a:r>
              <a:rPr sz="900" spc="-11" dirty="0">
                <a:latin typeface="標楷體" panose="03000509000000000000" pitchFamily="65" charset="-120"/>
                <a:ea typeface="標楷體" panose="03000509000000000000" pitchFamily="65" charset="-120"/>
                <a:cs typeface="Verdana"/>
              </a:rPr>
              <a:t>s</a:t>
            </a:r>
            <a:r>
              <a:rPr sz="900" spc="-8" dirty="0">
                <a:latin typeface="標楷體" panose="03000509000000000000" pitchFamily="65" charset="-120"/>
                <a:ea typeface="標楷體" panose="03000509000000000000" pitchFamily="65" charset="-120"/>
                <a:cs typeface="Verdana"/>
              </a:rPr>
              <a:t>e</a:t>
            </a:r>
            <a:r>
              <a:rPr sz="900" dirty="0">
                <a:latin typeface="標楷體" panose="03000509000000000000" pitchFamily="65" charset="-120"/>
                <a:ea typeface="標楷體" panose="03000509000000000000" pitchFamily="65" charset="-120"/>
                <a:cs typeface="Verdana"/>
              </a:rPr>
              <a:t> </a:t>
            </a:r>
            <a:r>
              <a:rPr sz="900" spc="-8" dirty="0">
                <a:latin typeface="標楷體" panose="03000509000000000000" pitchFamily="65" charset="-120"/>
                <a:ea typeface="標楷體" panose="03000509000000000000" pitchFamily="65" charset="-120"/>
                <a:cs typeface="Verdana"/>
              </a:rPr>
              <a:t>of Da</a:t>
            </a:r>
            <a:r>
              <a:rPr sz="900" spc="-11" dirty="0">
                <a:latin typeface="標楷體" panose="03000509000000000000" pitchFamily="65" charset="-120"/>
                <a:ea typeface="標楷體" panose="03000509000000000000" pitchFamily="65" charset="-120"/>
                <a:cs typeface="Verdana"/>
              </a:rPr>
              <a:t>t</a:t>
            </a:r>
            <a:r>
              <a:rPr sz="900" spc="-8" dirty="0">
                <a:latin typeface="標楷體" panose="03000509000000000000" pitchFamily="65" charset="-120"/>
                <a:ea typeface="標楷體" panose="03000509000000000000" pitchFamily="65" charset="-120"/>
                <a:cs typeface="Verdana"/>
              </a:rPr>
              <a:t>a</a:t>
            </a:r>
            <a:r>
              <a:rPr sz="900" spc="15" dirty="0">
                <a:latin typeface="標楷體" panose="03000509000000000000" pitchFamily="65" charset="-120"/>
                <a:ea typeface="標楷體" panose="03000509000000000000" pitchFamily="65" charset="-120"/>
                <a:cs typeface="Verdana"/>
              </a:rPr>
              <a:t> </a:t>
            </a:r>
            <a:r>
              <a:rPr sz="900" spc="-11" dirty="0">
                <a:latin typeface="標楷體" panose="03000509000000000000" pitchFamily="65" charset="-120"/>
                <a:ea typeface="標楷體" panose="03000509000000000000" pitchFamily="65" charset="-120"/>
                <a:cs typeface="Verdana"/>
              </a:rPr>
              <a:t>A</a:t>
            </a:r>
            <a:r>
              <a:rPr sz="900" dirty="0">
                <a:latin typeface="標楷體" panose="03000509000000000000" pitchFamily="65" charset="-120"/>
                <a:ea typeface="標楷體" panose="03000509000000000000" pitchFamily="65" charset="-120"/>
                <a:cs typeface="Verdana"/>
              </a:rPr>
              <a:t>c</a:t>
            </a:r>
            <a:r>
              <a:rPr sz="900" spc="-8" dirty="0">
                <a:latin typeface="標楷體" panose="03000509000000000000" pitchFamily="65" charset="-120"/>
                <a:ea typeface="標楷體" panose="03000509000000000000" pitchFamily="65" charset="-120"/>
                <a:cs typeface="Verdana"/>
              </a:rPr>
              <a:t>t</a:t>
            </a:r>
            <a:r>
              <a:rPr sz="900" dirty="0">
                <a:latin typeface="標楷體" panose="03000509000000000000" pitchFamily="65" charset="-120"/>
                <a:ea typeface="標楷體" panose="03000509000000000000" pitchFamily="65" charset="-120"/>
                <a:cs typeface="微軟正黑體"/>
              </a:rPr>
              <a:t>，簡稱</a:t>
            </a:r>
            <a:r>
              <a:rPr sz="900" spc="-11" dirty="0">
                <a:latin typeface="標楷體" panose="03000509000000000000" pitchFamily="65" charset="-120"/>
                <a:ea typeface="標楷體" panose="03000509000000000000" pitchFamily="65" charset="-120"/>
                <a:cs typeface="Verdana"/>
              </a:rPr>
              <a:t>C</a:t>
            </a:r>
            <a:r>
              <a:rPr sz="900" spc="-15" dirty="0">
                <a:latin typeface="標楷體" panose="03000509000000000000" pitchFamily="65" charset="-120"/>
                <a:ea typeface="標楷體" panose="03000509000000000000" pitchFamily="65" charset="-120"/>
                <a:cs typeface="Verdana"/>
              </a:rPr>
              <a:t>L</a:t>
            </a:r>
            <a:r>
              <a:rPr sz="900" spc="-11" dirty="0">
                <a:latin typeface="標楷體" panose="03000509000000000000" pitchFamily="65" charset="-120"/>
                <a:ea typeface="標楷體" panose="03000509000000000000" pitchFamily="65" charset="-120"/>
                <a:cs typeface="Verdana"/>
              </a:rPr>
              <a:t>OU</a:t>
            </a:r>
            <a:r>
              <a:rPr sz="900" spc="-8" dirty="0">
                <a:latin typeface="標楷體" panose="03000509000000000000" pitchFamily="65" charset="-120"/>
                <a:ea typeface="標楷體" panose="03000509000000000000" pitchFamily="65" charset="-120"/>
                <a:cs typeface="Verdana"/>
              </a:rPr>
              <a:t>D</a:t>
            </a:r>
            <a:r>
              <a:rPr sz="900" dirty="0">
                <a:latin typeface="標楷體" panose="03000509000000000000" pitchFamily="65" charset="-120"/>
                <a:ea typeface="標楷體" panose="03000509000000000000" pitchFamily="65" charset="-120"/>
                <a:cs typeface="微軟正黑體"/>
              </a:rPr>
              <a:t>法案。</a:t>
            </a:r>
            <a:endParaRPr sz="900">
              <a:latin typeface="標楷體" panose="03000509000000000000" pitchFamily="65" charset="-120"/>
              <a:ea typeface="標楷體" panose="03000509000000000000" pitchFamily="65" charset="-120"/>
              <a:cs typeface="微軟正黑體"/>
            </a:endParaRPr>
          </a:p>
        </p:txBody>
      </p:sp>
      <p:sp>
        <p:nvSpPr>
          <p:cNvPr id="87" name="object 87"/>
          <p:cNvSpPr txBox="1"/>
          <p:nvPr/>
        </p:nvSpPr>
        <p:spPr>
          <a:xfrm>
            <a:off x="1311212" y="2481597"/>
            <a:ext cx="1995011" cy="553998"/>
          </a:xfrm>
          <a:prstGeom prst="rect">
            <a:avLst/>
          </a:prstGeom>
        </p:spPr>
        <p:txBody>
          <a:bodyPr vert="horz" wrap="square" lIns="0" tIns="0" rIns="0" bIns="0" rtlCol="0">
            <a:spAutoFit/>
          </a:bodyPr>
          <a:lstStyle/>
          <a:p>
            <a:pPr>
              <a:lnSpc>
                <a:spcPct val="100000"/>
              </a:lnSpc>
            </a:pPr>
            <a:r>
              <a:rPr sz="900" dirty="0">
                <a:latin typeface="標楷體" panose="03000509000000000000" pitchFamily="65" charset="-120"/>
                <a:ea typeface="標楷體" panose="03000509000000000000" pitchFamily="65" charset="-120"/>
                <a:cs typeface="微軟正黑體"/>
              </a:rPr>
              <a:t>要求美國通信與資料服務提供商，必須 依據法院認可之搜索證</a:t>
            </a:r>
            <a:r>
              <a:rPr sz="900" spc="-4" dirty="0">
                <a:latin typeface="標楷體" panose="03000509000000000000" pitchFamily="65" charset="-120"/>
                <a:ea typeface="標楷體" panose="03000509000000000000" pitchFamily="65" charset="-120"/>
                <a:cs typeface="Verdana"/>
              </a:rPr>
              <a:t>/</a:t>
            </a:r>
            <a:r>
              <a:rPr sz="900" dirty="0">
                <a:latin typeface="標楷體" panose="03000509000000000000" pitchFamily="65" charset="-120"/>
                <a:ea typeface="標楷體" panose="03000509000000000000" pitchFamily="65" charset="-120"/>
                <a:cs typeface="微軟正黑體"/>
              </a:rPr>
              <a:t>許可證將其運營 商所儲存在國內</a:t>
            </a:r>
            <a:r>
              <a:rPr sz="900" spc="-4" dirty="0">
                <a:latin typeface="標楷體" panose="03000509000000000000" pitchFamily="65" charset="-120"/>
                <a:ea typeface="標楷體" panose="03000509000000000000" pitchFamily="65" charset="-120"/>
                <a:cs typeface="Verdana"/>
              </a:rPr>
              <a:t>/</a:t>
            </a:r>
            <a:r>
              <a:rPr sz="900" dirty="0">
                <a:latin typeface="標楷體" panose="03000509000000000000" pitchFamily="65" charset="-120"/>
                <a:ea typeface="標楷體" panose="03000509000000000000" pitchFamily="65" charset="-120"/>
                <a:cs typeface="微軟正黑體"/>
              </a:rPr>
              <a:t>國外的資料，不論其管 轄權是否為美國政府轄下。</a:t>
            </a:r>
            <a:endParaRPr sz="900">
              <a:latin typeface="標楷體" panose="03000509000000000000" pitchFamily="65" charset="-120"/>
              <a:ea typeface="標楷體" panose="03000509000000000000" pitchFamily="65" charset="-120"/>
              <a:cs typeface="微軟正黑體"/>
            </a:endParaRPr>
          </a:p>
        </p:txBody>
      </p:sp>
      <p:sp>
        <p:nvSpPr>
          <p:cNvPr id="88" name="object 88"/>
          <p:cNvSpPr/>
          <p:nvPr/>
        </p:nvSpPr>
        <p:spPr>
          <a:xfrm>
            <a:off x="651053" y="2161908"/>
            <a:ext cx="308400" cy="308400"/>
          </a:xfrm>
          <a:prstGeom prst="rect">
            <a:avLst/>
          </a:prstGeom>
          <a:blipFill>
            <a:blip r:embed="rId5"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9" name="object 89"/>
          <p:cNvSpPr/>
          <p:nvPr/>
        </p:nvSpPr>
        <p:spPr>
          <a:xfrm>
            <a:off x="546763" y="3813181"/>
            <a:ext cx="3536633" cy="1683068"/>
          </a:xfrm>
          <a:custGeom>
            <a:avLst/>
            <a:gdLst/>
            <a:ahLst/>
            <a:cxnLst/>
            <a:rect l="l" t="t" r="r" b="b"/>
            <a:pathLst>
              <a:path w="4715510" h="2244090">
                <a:moveTo>
                  <a:pt x="0" y="2243582"/>
                </a:moveTo>
                <a:lnTo>
                  <a:pt x="4715129" y="2243582"/>
                </a:lnTo>
                <a:lnTo>
                  <a:pt x="4715129" y="0"/>
                </a:lnTo>
                <a:lnTo>
                  <a:pt x="0" y="0"/>
                </a:lnTo>
                <a:lnTo>
                  <a:pt x="0" y="2243582"/>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0" name="object 90"/>
          <p:cNvSpPr/>
          <p:nvPr/>
        </p:nvSpPr>
        <p:spPr>
          <a:xfrm>
            <a:off x="546763" y="3813181"/>
            <a:ext cx="3536633" cy="1683068"/>
          </a:xfrm>
          <a:custGeom>
            <a:avLst/>
            <a:gdLst/>
            <a:ahLst/>
            <a:cxnLst/>
            <a:rect l="l" t="t" r="r" b="b"/>
            <a:pathLst>
              <a:path w="4715510" h="2244090">
                <a:moveTo>
                  <a:pt x="0" y="2243582"/>
                </a:moveTo>
                <a:lnTo>
                  <a:pt x="4715129" y="2243582"/>
                </a:lnTo>
                <a:lnTo>
                  <a:pt x="4715129" y="0"/>
                </a:lnTo>
                <a:lnTo>
                  <a:pt x="0" y="0"/>
                </a:lnTo>
                <a:lnTo>
                  <a:pt x="0" y="2243582"/>
                </a:lnTo>
                <a:close/>
              </a:path>
            </a:pathLst>
          </a:custGeom>
          <a:ln w="9525">
            <a:solidFill>
              <a:srgbClr val="00768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1" name="object 91"/>
          <p:cNvSpPr txBox="1"/>
          <p:nvPr/>
        </p:nvSpPr>
        <p:spPr>
          <a:xfrm>
            <a:off x="612953" y="4257438"/>
            <a:ext cx="590550" cy="618118"/>
          </a:xfrm>
          <a:prstGeom prst="rect">
            <a:avLst/>
          </a:prstGeom>
        </p:spPr>
        <p:txBody>
          <a:bodyPr vert="horz" wrap="square" lIns="0" tIns="0" rIns="0" bIns="0" rtlCol="0">
            <a:spAutoFit/>
          </a:bodyPr>
          <a:lstStyle/>
          <a:p>
            <a:pPr marL="9525" marR="3810"/>
            <a:r>
              <a:rPr sz="900" b="1" dirty="0">
                <a:latin typeface="標楷體" panose="03000509000000000000" pitchFamily="65" charset="-120"/>
                <a:ea typeface="標楷體" panose="03000509000000000000" pitchFamily="65" charset="-120"/>
                <a:cs typeface="微軟正黑體"/>
              </a:rPr>
              <a:t>美國 </a:t>
            </a:r>
            <a:r>
              <a:rPr sz="900" dirty="0">
                <a:latin typeface="標楷體" panose="03000509000000000000" pitchFamily="65" charset="-120"/>
                <a:ea typeface="標楷體" panose="03000509000000000000" pitchFamily="65" charset="-120"/>
                <a:cs typeface="微軟正黑體"/>
              </a:rPr>
              <a:t>加州消費者 隱私法案</a:t>
            </a:r>
            <a:endParaRPr sz="900">
              <a:latin typeface="標楷體" panose="03000509000000000000" pitchFamily="65" charset="-120"/>
              <a:ea typeface="標楷體" panose="03000509000000000000" pitchFamily="65" charset="-120"/>
              <a:cs typeface="微軟正黑體"/>
            </a:endParaRPr>
          </a:p>
          <a:p>
            <a:pPr marL="9525">
              <a:spcBef>
                <a:spcPts val="469"/>
              </a:spcBef>
            </a:pPr>
            <a:r>
              <a:rPr sz="900" spc="-4" dirty="0">
                <a:latin typeface="標楷體" panose="03000509000000000000" pitchFamily="65" charset="-120"/>
                <a:ea typeface="標楷體" panose="03000509000000000000" pitchFamily="65" charset="-120"/>
                <a:cs typeface="Verdana"/>
              </a:rPr>
              <a:t>C</a:t>
            </a:r>
            <a:r>
              <a:rPr sz="900" dirty="0">
                <a:latin typeface="標楷體" panose="03000509000000000000" pitchFamily="65" charset="-120"/>
                <a:ea typeface="標楷體" panose="03000509000000000000" pitchFamily="65" charset="-120"/>
                <a:cs typeface="Verdana"/>
              </a:rPr>
              <a:t>C</a:t>
            </a:r>
            <a:r>
              <a:rPr sz="900" spc="-23" dirty="0">
                <a:latin typeface="標楷體" panose="03000509000000000000" pitchFamily="65" charset="-120"/>
                <a:ea typeface="標楷體" panose="03000509000000000000" pitchFamily="65" charset="-120"/>
                <a:cs typeface="Verdana"/>
              </a:rPr>
              <a:t>P</a:t>
            </a:r>
            <a:r>
              <a:rPr sz="900" spc="-8" dirty="0">
                <a:latin typeface="標楷體" panose="03000509000000000000" pitchFamily="65" charset="-120"/>
                <a:ea typeface="標楷體" panose="03000509000000000000" pitchFamily="65" charset="-120"/>
                <a:cs typeface="Verdana"/>
              </a:rPr>
              <a:t>A</a:t>
            </a:r>
            <a:endParaRPr sz="900">
              <a:latin typeface="標楷體" panose="03000509000000000000" pitchFamily="65" charset="-120"/>
              <a:ea typeface="標楷體" panose="03000509000000000000" pitchFamily="65" charset="-120"/>
              <a:cs typeface="Verdana"/>
            </a:endParaRPr>
          </a:p>
        </p:txBody>
      </p:sp>
      <p:sp>
        <p:nvSpPr>
          <p:cNvPr id="92" name="object 92"/>
          <p:cNvSpPr/>
          <p:nvPr/>
        </p:nvSpPr>
        <p:spPr>
          <a:xfrm>
            <a:off x="1242536" y="3924681"/>
            <a:ext cx="0" cy="1427798"/>
          </a:xfrm>
          <a:custGeom>
            <a:avLst/>
            <a:gdLst/>
            <a:ahLst/>
            <a:cxnLst/>
            <a:rect l="l" t="t" r="r" b="b"/>
            <a:pathLst>
              <a:path h="1903729">
                <a:moveTo>
                  <a:pt x="0" y="0"/>
                </a:moveTo>
                <a:lnTo>
                  <a:pt x="0" y="1903222"/>
                </a:lnTo>
              </a:path>
            </a:pathLst>
          </a:custGeom>
          <a:ln w="3175">
            <a:solidFill>
              <a:srgbClr val="BEBEBE"/>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3" name="object 93"/>
          <p:cNvSpPr txBox="1"/>
          <p:nvPr/>
        </p:nvSpPr>
        <p:spPr>
          <a:xfrm>
            <a:off x="1303115" y="3887087"/>
            <a:ext cx="2705100" cy="1577355"/>
          </a:xfrm>
          <a:prstGeom prst="rect">
            <a:avLst/>
          </a:prstGeom>
        </p:spPr>
        <p:txBody>
          <a:bodyPr vert="horz" wrap="square" lIns="0" tIns="0" rIns="0" bIns="0" rtlCol="0">
            <a:spAutoFit/>
          </a:bodyPr>
          <a:lstStyle/>
          <a:p>
            <a:pPr marL="9525"/>
            <a:r>
              <a:rPr sz="900" spc="-4" dirty="0">
                <a:latin typeface="標楷體" panose="03000509000000000000" pitchFamily="65" charset="-120"/>
                <a:ea typeface="標楷體" panose="03000509000000000000" pitchFamily="65" charset="-120"/>
                <a:cs typeface="Verdana"/>
              </a:rPr>
              <a:t>Cal</a:t>
            </a:r>
            <a:r>
              <a:rPr sz="900" spc="-8" dirty="0">
                <a:latin typeface="標楷體" panose="03000509000000000000" pitchFamily="65" charset="-120"/>
                <a:ea typeface="標楷體" panose="03000509000000000000" pitchFamily="65" charset="-120"/>
                <a:cs typeface="Verdana"/>
              </a:rPr>
              <a:t>ifor</a:t>
            </a:r>
            <a:r>
              <a:rPr sz="900" spc="-11" dirty="0">
                <a:latin typeface="標楷體" panose="03000509000000000000" pitchFamily="65" charset="-120"/>
                <a:ea typeface="標楷體" panose="03000509000000000000" pitchFamily="65" charset="-120"/>
                <a:cs typeface="Verdana"/>
              </a:rPr>
              <a:t>n</a:t>
            </a:r>
            <a:r>
              <a:rPr sz="900" spc="-8" dirty="0">
                <a:latin typeface="標楷體" panose="03000509000000000000" pitchFamily="65" charset="-120"/>
                <a:ea typeface="標楷體" panose="03000509000000000000" pitchFamily="65" charset="-120"/>
                <a:cs typeface="Verdana"/>
              </a:rPr>
              <a:t>ia</a:t>
            </a:r>
            <a:r>
              <a:rPr sz="900" spc="8" dirty="0">
                <a:latin typeface="標楷體" panose="03000509000000000000" pitchFamily="65" charset="-120"/>
                <a:ea typeface="標楷體" panose="03000509000000000000" pitchFamily="65" charset="-120"/>
                <a:cs typeface="Verdana"/>
              </a:rPr>
              <a:t> </a:t>
            </a:r>
            <a:r>
              <a:rPr sz="900" spc="-4" dirty="0">
                <a:latin typeface="標楷體" panose="03000509000000000000" pitchFamily="65" charset="-120"/>
                <a:ea typeface="標楷體" panose="03000509000000000000" pitchFamily="65" charset="-120"/>
                <a:cs typeface="Verdana"/>
              </a:rPr>
              <a:t>C</a:t>
            </a:r>
            <a:r>
              <a:rPr sz="900" dirty="0">
                <a:latin typeface="標楷體" panose="03000509000000000000" pitchFamily="65" charset="-120"/>
                <a:ea typeface="標楷體" panose="03000509000000000000" pitchFamily="65" charset="-120"/>
                <a:cs typeface="Verdana"/>
              </a:rPr>
              <a:t>o</a:t>
            </a:r>
            <a:r>
              <a:rPr sz="900" spc="-11" dirty="0">
                <a:latin typeface="標楷體" panose="03000509000000000000" pitchFamily="65" charset="-120"/>
                <a:ea typeface="標楷體" panose="03000509000000000000" pitchFamily="65" charset="-120"/>
                <a:cs typeface="Verdana"/>
              </a:rPr>
              <a:t>n</a:t>
            </a:r>
            <a:r>
              <a:rPr sz="900" spc="-8" dirty="0">
                <a:latin typeface="標楷體" panose="03000509000000000000" pitchFamily="65" charset="-120"/>
                <a:ea typeface="標楷體" panose="03000509000000000000" pitchFamily="65" charset="-120"/>
                <a:cs typeface="Verdana"/>
              </a:rPr>
              <a:t>s</a:t>
            </a:r>
            <a:r>
              <a:rPr sz="900" spc="-11" dirty="0">
                <a:latin typeface="標楷體" panose="03000509000000000000" pitchFamily="65" charset="-120"/>
                <a:ea typeface="標楷體" panose="03000509000000000000" pitchFamily="65" charset="-120"/>
                <a:cs typeface="Verdana"/>
              </a:rPr>
              <a:t>u</a:t>
            </a:r>
            <a:r>
              <a:rPr sz="900" spc="-8" dirty="0">
                <a:latin typeface="標楷體" panose="03000509000000000000" pitchFamily="65" charset="-120"/>
                <a:ea typeface="標楷體" panose="03000509000000000000" pitchFamily="65" charset="-120"/>
                <a:cs typeface="Verdana"/>
              </a:rPr>
              <a:t>mer</a:t>
            </a:r>
            <a:r>
              <a:rPr sz="900" dirty="0">
                <a:latin typeface="標楷體" panose="03000509000000000000" pitchFamily="65" charset="-120"/>
                <a:ea typeface="標楷體" panose="03000509000000000000" pitchFamily="65" charset="-120"/>
                <a:cs typeface="Verdana"/>
              </a:rPr>
              <a:t> </a:t>
            </a:r>
            <a:r>
              <a:rPr sz="900" spc="-8" dirty="0">
                <a:latin typeface="標楷體" panose="03000509000000000000" pitchFamily="65" charset="-120"/>
                <a:ea typeface="標楷體" panose="03000509000000000000" pitchFamily="65" charset="-120"/>
                <a:cs typeface="Verdana"/>
              </a:rPr>
              <a:t>P</a:t>
            </a:r>
            <a:r>
              <a:rPr sz="900" spc="-4" dirty="0">
                <a:latin typeface="標楷體" panose="03000509000000000000" pitchFamily="65" charset="-120"/>
                <a:ea typeface="標楷體" panose="03000509000000000000" pitchFamily="65" charset="-120"/>
                <a:cs typeface="Verdana"/>
              </a:rPr>
              <a:t>ri</a:t>
            </a:r>
            <a:r>
              <a:rPr sz="900" spc="-30" dirty="0">
                <a:latin typeface="標楷體" panose="03000509000000000000" pitchFamily="65" charset="-120"/>
                <a:ea typeface="標楷體" panose="03000509000000000000" pitchFamily="65" charset="-120"/>
                <a:cs typeface="Verdana"/>
              </a:rPr>
              <a:t>v</a:t>
            </a:r>
            <a:r>
              <a:rPr sz="900" spc="-8" dirty="0">
                <a:latin typeface="標楷體" panose="03000509000000000000" pitchFamily="65" charset="-120"/>
                <a:ea typeface="標楷體" panose="03000509000000000000" pitchFamily="65" charset="-120"/>
                <a:cs typeface="Verdana"/>
              </a:rPr>
              <a:t>acy</a:t>
            </a:r>
            <a:r>
              <a:rPr sz="900" spc="11" dirty="0">
                <a:latin typeface="標楷體" panose="03000509000000000000" pitchFamily="65" charset="-120"/>
                <a:ea typeface="標楷體" panose="03000509000000000000" pitchFamily="65" charset="-120"/>
                <a:cs typeface="Verdana"/>
              </a:rPr>
              <a:t> </a:t>
            </a:r>
            <a:r>
              <a:rPr sz="900" spc="-11" dirty="0">
                <a:latin typeface="標楷體" panose="03000509000000000000" pitchFamily="65" charset="-120"/>
                <a:ea typeface="標楷體" panose="03000509000000000000" pitchFamily="65" charset="-120"/>
                <a:cs typeface="Verdana"/>
              </a:rPr>
              <a:t>A</a:t>
            </a:r>
            <a:r>
              <a:rPr sz="900" dirty="0">
                <a:latin typeface="標楷體" panose="03000509000000000000" pitchFamily="65" charset="-120"/>
                <a:ea typeface="標楷體" panose="03000509000000000000" pitchFamily="65" charset="-120"/>
                <a:cs typeface="Verdana"/>
              </a:rPr>
              <a:t>c</a:t>
            </a:r>
            <a:r>
              <a:rPr sz="900" spc="-4" dirty="0">
                <a:latin typeface="標楷體" panose="03000509000000000000" pitchFamily="65" charset="-120"/>
                <a:ea typeface="標楷體" panose="03000509000000000000" pitchFamily="65" charset="-120"/>
                <a:cs typeface="Verdana"/>
              </a:rPr>
              <a:t>t</a:t>
            </a:r>
            <a:r>
              <a:rPr sz="900" dirty="0">
                <a:latin typeface="標楷體" panose="03000509000000000000" pitchFamily="65" charset="-120"/>
                <a:ea typeface="標楷體" panose="03000509000000000000" pitchFamily="65" charset="-120"/>
                <a:cs typeface="微軟正黑體"/>
              </a:rPr>
              <a:t>，俗稱加州消費</a:t>
            </a:r>
            <a:endParaRPr sz="900">
              <a:latin typeface="標楷體" panose="03000509000000000000" pitchFamily="65" charset="-120"/>
              <a:ea typeface="標楷體" panose="03000509000000000000" pitchFamily="65" charset="-120"/>
              <a:cs typeface="微軟正黑體"/>
            </a:endParaRPr>
          </a:p>
          <a:p>
            <a:pPr marL="9525"/>
            <a:r>
              <a:rPr sz="900" spc="-4" dirty="0">
                <a:latin typeface="標楷體" panose="03000509000000000000" pitchFamily="65" charset="-120"/>
                <a:ea typeface="標楷體" panose="03000509000000000000" pitchFamily="65" charset="-120"/>
                <a:cs typeface="微軟正黑體"/>
              </a:rPr>
              <a:t>者隱私法</a:t>
            </a:r>
            <a:r>
              <a:rPr sz="900" dirty="0">
                <a:latin typeface="標楷體" panose="03000509000000000000" pitchFamily="65" charset="-120"/>
                <a:ea typeface="標楷體" panose="03000509000000000000" pitchFamily="65" charset="-120"/>
                <a:cs typeface="微軟正黑體"/>
              </a:rPr>
              <a:t>案</a:t>
            </a:r>
            <a:r>
              <a:rPr sz="900" spc="86" dirty="0">
                <a:latin typeface="標楷體" panose="03000509000000000000" pitchFamily="65" charset="-120"/>
                <a:ea typeface="標楷體" panose="03000509000000000000" pitchFamily="65" charset="-120"/>
                <a:cs typeface="微軟正黑體"/>
              </a:rPr>
              <a:t> </a:t>
            </a:r>
            <a:r>
              <a:rPr sz="900" spc="-4" dirty="0">
                <a:latin typeface="標楷體" panose="03000509000000000000" pitchFamily="65" charset="-120"/>
                <a:ea typeface="標楷體" panose="03000509000000000000" pitchFamily="65" charset="-120"/>
                <a:cs typeface="Verdana"/>
              </a:rPr>
              <a:t>CC</a:t>
            </a:r>
            <a:r>
              <a:rPr sz="900" spc="-23" dirty="0">
                <a:latin typeface="標楷體" panose="03000509000000000000" pitchFamily="65" charset="-120"/>
                <a:ea typeface="標楷體" panose="03000509000000000000" pitchFamily="65" charset="-120"/>
                <a:cs typeface="Verdana"/>
              </a:rPr>
              <a:t>P</a:t>
            </a:r>
            <a:r>
              <a:rPr sz="900" spc="-8" dirty="0">
                <a:latin typeface="標楷體" panose="03000509000000000000" pitchFamily="65" charset="-120"/>
                <a:ea typeface="標楷體" panose="03000509000000000000" pitchFamily="65" charset="-120"/>
                <a:cs typeface="Verdana"/>
              </a:rPr>
              <a:t>A</a:t>
            </a:r>
            <a:r>
              <a:rPr sz="900" dirty="0">
                <a:latin typeface="標楷體" panose="03000509000000000000" pitchFamily="65" charset="-120"/>
                <a:ea typeface="標楷體" panose="03000509000000000000" pitchFamily="65" charset="-120"/>
                <a:cs typeface="微軟正黑體"/>
              </a:rPr>
              <a:t>。</a:t>
            </a:r>
            <a:endParaRPr sz="900">
              <a:latin typeface="標楷體" panose="03000509000000000000" pitchFamily="65" charset="-120"/>
              <a:ea typeface="標楷體" panose="03000509000000000000" pitchFamily="65" charset="-120"/>
              <a:cs typeface="微軟正黑體"/>
            </a:endParaRPr>
          </a:p>
          <a:p>
            <a:pPr marL="180975" marR="3810" indent="-171450">
              <a:spcBef>
                <a:spcPts val="450"/>
              </a:spcBef>
            </a:pPr>
            <a:r>
              <a:rPr sz="900" spc="-4" dirty="0">
                <a:latin typeface="標楷體" panose="03000509000000000000" pitchFamily="65" charset="-120"/>
                <a:ea typeface="標楷體" panose="03000509000000000000" pitchFamily="65" charset="-120"/>
                <a:cs typeface="Verdana"/>
              </a:rPr>
              <a:t>1.</a:t>
            </a:r>
            <a:r>
              <a:rPr sz="900" spc="127" dirty="0">
                <a:latin typeface="標楷體" panose="03000509000000000000" pitchFamily="65" charset="-120"/>
                <a:ea typeface="標楷體" panose="03000509000000000000" pitchFamily="65" charset="-120"/>
                <a:cs typeface="Verdana"/>
              </a:rPr>
              <a:t> </a:t>
            </a:r>
            <a:r>
              <a:rPr sz="900" dirty="0">
                <a:latin typeface="標楷體" panose="03000509000000000000" pitchFamily="65" charset="-120"/>
                <a:ea typeface="標楷體" panose="03000509000000000000" pitchFamily="65" charset="-120"/>
                <a:cs typeface="微軟正黑體"/>
              </a:rPr>
              <a:t>規定消費者對企業收集和管理其個人信息擁有更多 控制權；</a:t>
            </a:r>
            <a:endParaRPr sz="900">
              <a:latin typeface="標楷體" panose="03000509000000000000" pitchFamily="65" charset="-120"/>
              <a:ea typeface="標楷體" panose="03000509000000000000" pitchFamily="65" charset="-120"/>
              <a:cs typeface="微軟正黑體"/>
            </a:endParaRPr>
          </a:p>
          <a:p>
            <a:pPr marL="9525">
              <a:spcBef>
                <a:spcPts val="450"/>
              </a:spcBef>
            </a:pPr>
            <a:r>
              <a:rPr sz="900" spc="-4" dirty="0">
                <a:latin typeface="標楷體" panose="03000509000000000000" pitchFamily="65" charset="-120"/>
                <a:ea typeface="標楷體" panose="03000509000000000000" pitchFamily="65" charset="-120"/>
                <a:cs typeface="Verdana"/>
              </a:rPr>
              <a:t>2.</a:t>
            </a:r>
            <a:r>
              <a:rPr sz="900" spc="127" dirty="0">
                <a:latin typeface="標楷體" panose="03000509000000000000" pitchFamily="65" charset="-120"/>
                <a:ea typeface="標楷體" panose="03000509000000000000" pitchFamily="65" charset="-120"/>
                <a:cs typeface="Verdana"/>
              </a:rPr>
              <a:t> </a:t>
            </a:r>
            <a:r>
              <a:rPr sz="900" dirty="0">
                <a:latin typeface="標楷體" panose="03000509000000000000" pitchFamily="65" charset="-120"/>
                <a:ea typeface="標楷體" panose="03000509000000000000" pitchFamily="65" charset="-120"/>
                <a:cs typeface="微軟正黑體"/>
              </a:rPr>
              <a:t>對企業收集處理資料的方式劃定了紅線。</a:t>
            </a:r>
            <a:endParaRPr sz="900">
              <a:latin typeface="標楷體" panose="03000509000000000000" pitchFamily="65" charset="-120"/>
              <a:ea typeface="標楷體" panose="03000509000000000000" pitchFamily="65" charset="-120"/>
              <a:cs typeface="微軟正黑體"/>
            </a:endParaRPr>
          </a:p>
          <a:p>
            <a:pPr marL="9525" marR="60484">
              <a:spcBef>
                <a:spcPts val="450"/>
              </a:spcBef>
            </a:pPr>
            <a:r>
              <a:rPr sz="900" dirty="0">
                <a:latin typeface="標楷體" panose="03000509000000000000" pitchFamily="65" charset="-120"/>
                <a:ea typeface="標楷體" panose="03000509000000000000" pitchFamily="65" charset="-120"/>
                <a:cs typeface="微軟正黑體"/>
              </a:rPr>
              <a:t>法案規定，對於那些擁有</a:t>
            </a:r>
            <a:r>
              <a:rPr sz="900" spc="-4" dirty="0">
                <a:latin typeface="標楷體" panose="03000509000000000000" pitchFamily="65" charset="-120"/>
                <a:ea typeface="標楷體" panose="03000509000000000000" pitchFamily="65" charset="-120"/>
                <a:cs typeface="Verdana"/>
              </a:rPr>
              <a:t>5</a:t>
            </a:r>
            <a:r>
              <a:rPr sz="900" dirty="0">
                <a:latin typeface="標楷體" panose="03000509000000000000" pitchFamily="65" charset="-120"/>
                <a:ea typeface="標楷體" panose="03000509000000000000" pitchFamily="65" charset="-120"/>
                <a:cs typeface="微軟正黑體"/>
              </a:rPr>
              <a:t>萬名以上消費者信息的企 業，消費者有權要求該企業披露其收集的信息類別和 具體內容，包括企業收集哪些個人資料、收集目的、 </a:t>
            </a:r>
            <a:r>
              <a:rPr sz="900" spc="-4" dirty="0">
                <a:latin typeface="標楷體" panose="03000509000000000000" pitchFamily="65" charset="-120"/>
                <a:ea typeface="標楷體" panose="03000509000000000000" pitchFamily="65" charset="-120"/>
                <a:cs typeface="微軟正黑體"/>
              </a:rPr>
              <a:t>哪些第三方可獲得使用這些資料等。消費者還有權要 </a:t>
            </a:r>
            <a:r>
              <a:rPr sz="900" dirty="0">
                <a:latin typeface="標楷體" panose="03000509000000000000" pitchFamily="65" charset="-120"/>
                <a:ea typeface="標楷體" panose="03000509000000000000" pitchFamily="65" charset="-120"/>
                <a:cs typeface="微軟正黑體"/>
              </a:rPr>
              <a:t>求企業刪除所收集的個人信息。</a:t>
            </a:r>
            <a:endParaRPr sz="900">
              <a:latin typeface="標楷體" panose="03000509000000000000" pitchFamily="65" charset="-120"/>
              <a:ea typeface="標楷體" panose="03000509000000000000" pitchFamily="65" charset="-120"/>
              <a:cs typeface="微軟正黑體"/>
            </a:endParaRPr>
          </a:p>
        </p:txBody>
      </p:sp>
      <p:sp>
        <p:nvSpPr>
          <p:cNvPr id="94" name="object 94"/>
          <p:cNvSpPr/>
          <p:nvPr/>
        </p:nvSpPr>
        <p:spPr>
          <a:xfrm>
            <a:off x="652500" y="3910317"/>
            <a:ext cx="308400" cy="308400"/>
          </a:xfrm>
          <a:prstGeom prst="rect">
            <a:avLst/>
          </a:prstGeom>
          <a:blipFill>
            <a:blip r:embed="rId5"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5" name="object 95"/>
          <p:cNvSpPr/>
          <p:nvPr/>
        </p:nvSpPr>
        <p:spPr>
          <a:xfrm>
            <a:off x="2447925" y="3509360"/>
            <a:ext cx="102394" cy="108109"/>
          </a:xfrm>
          <a:custGeom>
            <a:avLst/>
            <a:gdLst/>
            <a:ahLst/>
            <a:cxnLst/>
            <a:rect l="l" t="t" r="r" b="b"/>
            <a:pathLst>
              <a:path w="136525" h="144145">
                <a:moveTo>
                  <a:pt x="56411" y="0"/>
                </a:moveTo>
                <a:lnTo>
                  <a:pt x="20755" y="19384"/>
                </a:lnTo>
                <a:lnTo>
                  <a:pt x="1443" y="56535"/>
                </a:lnTo>
                <a:lnTo>
                  <a:pt x="0" y="71416"/>
                </a:lnTo>
                <a:lnTo>
                  <a:pt x="13" y="72883"/>
                </a:lnTo>
                <a:lnTo>
                  <a:pt x="12379" y="112638"/>
                </a:lnTo>
                <a:lnTo>
                  <a:pt x="43947" y="138296"/>
                </a:lnTo>
                <a:lnTo>
                  <a:pt x="72796" y="143779"/>
                </a:lnTo>
                <a:lnTo>
                  <a:pt x="85770" y="141510"/>
                </a:lnTo>
                <a:lnTo>
                  <a:pt x="118030" y="119969"/>
                </a:lnTo>
                <a:lnTo>
                  <a:pt x="135091" y="80048"/>
                </a:lnTo>
                <a:lnTo>
                  <a:pt x="136243" y="63484"/>
                </a:lnTo>
                <a:lnTo>
                  <a:pt x="133627" y="50298"/>
                </a:lnTo>
                <a:lnTo>
                  <a:pt x="112276" y="17752"/>
                </a:lnTo>
                <a:lnTo>
                  <a:pt x="72982" y="944"/>
                </a:lnTo>
                <a:lnTo>
                  <a:pt x="56411" y="0"/>
                </a:lnTo>
                <a:close/>
              </a:path>
            </a:pathLst>
          </a:custGeom>
          <a:solidFill>
            <a:srgbClr val="00707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6" name="object 96"/>
          <p:cNvSpPr/>
          <p:nvPr/>
        </p:nvSpPr>
        <p:spPr>
          <a:xfrm>
            <a:off x="2447925" y="3509360"/>
            <a:ext cx="102394" cy="108109"/>
          </a:xfrm>
          <a:custGeom>
            <a:avLst/>
            <a:gdLst/>
            <a:ahLst/>
            <a:cxnLst/>
            <a:rect l="l" t="t" r="r" b="b"/>
            <a:pathLst>
              <a:path w="136525" h="144145">
                <a:moveTo>
                  <a:pt x="0" y="71416"/>
                </a:moveTo>
                <a:lnTo>
                  <a:pt x="12112" y="30208"/>
                </a:lnTo>
                <a:lnTo>
                  <a:pt x="43196" y="3969"/>
                </a:lnTo>
                <a:lnTo>
                  <a:pt x="56411" y="0"/>
                </a:lnTo>
                <a:lnTo>
                  <a:pt x="72982" y="944"/>
                </a:lnTo>
                <a:lnTo>
                  <a:pt x="112276" y="17752"/>
                </a:lnTo>
                <a:lnTo>
                  <a:pt x="133627" y="50298"/>
                </a:lnTo>
                <a:lnTo>
                  <a:pt x="136243" y="63484"/>
                </a:lnTo>
                <a:lnTo>
                  <a:pt x="135091" y="80048"/>
                </a:lnTo>
                <a:lnTo>
                  <a:pt x="118030" y="119969"/>
                </a:lnTo>
                <a:lnTo>
                  <a:pt x="85770" y="141510"/>
                </a:lnTo>
                <a:lnTo>
                  <a:pt x="72796" y="143779"/>
                </a:lnTo>
                <a:lnTo>
                  <a:pt x="57734" y="142389"/>
                </a:lnTo>
                <a:lnTo>
                  <a:pt x="21054" y="123136"/>
                </a:lnTo>
                <a:lnTo>
                  <a:pt x="1643" y="87227"/>
                </a:lnTo>
                <a:lnTo>
                  <a:pt x="0" y="71416"/>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7" name="object 97"/>
          <p:cNvSpPr/>
          <p:nvPr/>
        </p:nvSpPr>
        <p:spPr>
          <a:xfrm>
            <a:off x="2314955" y="3562921"/>
            <a:ext cx="133350" cy="250508"/>
          </a:xfrm>
          <a:custGeom>
            <a:avLst/>
            <a:gdLst/>
            <a:ahLst/>
            <a:cxnLst/>
            <a:rect l="l" t="t" r="r" b="b"/>
            <a:pathLst>
              <a:path w="177800" h="334010">
                <a:moveTo>
                  <a:pt x="0" y="333756"/>
                </a:moveTo>
                <a:lnTo>
                  <a:pt x="0" y="0"/>
                </a:lnTo>
                <a:lnTo>
                  <a:pt x="177292" y="0"/>
                </a:lnTo>
              </a:path>
            </a:pathLst>
          </a:custGeom>
          <a:ln w="3175">
            <a:solidFill>
              <a:srgbClr val="00768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8" name="object 98"/>
          <p:cNvSpPr/>
          <p:nvPr/>
        </p:nvSpPr>
        <p:spPr>
          <a:xfrm>
            <a:off x="5889878" y="2422398"/>
            <a:ext cx="2900363" cy="1014889"/>
          </a:xfrm>
          <a:custGeom>
            <a:avLst/>
            <a:gdLst/>
            <a:ahLst/>
            <a:cxnLst/>
            <a:rect l="l" t="t" r="r" b="b"/>
            <a:pathLst>
              <a:path w="3867150" h="1353185">
                <a:moveTo>
                  <a:pt x="0" y="1352803"/>
                </a:moveTo>
                <a:lnTo>
                  <a:pt x="3867023" y="1352803"/>
                </a:lnTo>
                <a:lnTo>
                  <a:pt x="3867023" y="0"/>
                </a:lnTo>
                <a:lnTo>
                  <a:pt x="0" y="0"/>
                </a:lnTo>
                <a:lnTo>
                  <a:pt x="0" y="1352803"/>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9" name="object 99"/>
          <p:cNvSpPr/>
          <p:nvPr/>
        </p:nvSpPr>
        <p:spPr>
          <a:xfrm>
            <a:off x="5889878" y="2422398"/>
            <a:ext cx="2900363" cy="1014889"/>
          </a:xfrm>
          <a:custGeom>
            <a:avLst/>
            <a:gdLst/>
            <a:ahLst/>
            <a:cxnLst/>
            <a:rect l="l" t="t" r="r" b="b"/>
            <a:pathLst>
              <a:path w="3867150" h="1353185">
                <a:moveTo>
                  <a:pt x="0" y="1352803"/>
                </a:moveTo>
                <a:lnTo>
                  <a:pt x="3867023" y="1352803"/>
                </a:lnTo>
                <a:lnTo>
                  <a:pt x="3867023" y="0"/>
                </a:lnTo>
                <a:lnTo>
                  <a:pt x="0" y="0"/>
                </a:lnTo>
                <a:lnTo>
                  <a:pt x="0" y="1352803"/>
                </a:lnTo>
                <a:close/>
              </a:path>
            </a:pathLst>
          </a:custGeom>
          <a:ln w="9525">
            <a:solidFill>
              <a:srgbClr val="00768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0" name="object 100"/>
          <p:cNvSpPr txBox="1"/>
          <p:nvPr/>
        </p:nvSpPr>
        <p:spPr>
          <a:xfrm>
            <a:off x="6023420" y="2919462"/>
            <a:ext cx="476250" cy="415498"/>
          </a:xfrm>
          <a:prstGeom prst="rect">
            <a:avLst/>
          </a:prstGeom>
        </p:spPr>
        <p:txBody>
          <a:bodyPr vert="horz" wrap="square" lIns="0" tIns="0" rIns="0" bIns="0" rtlCol="0">
            <a:spAutoFit/>
          </a:bodyPr>
          <a:lstStyle/>
          <a:p>
            <a:pPr marL="9525" marR="3810"/>
            <a:r>
              <a:rPr sz="900" b="1" dirty="0">
                <a:latin typeface="標楷體" panose="03000509000000000000" pitchFamily="65" charset="-120"/>
                <a:ea typeface="標楷體" panose="03000509000000000000" pitchFamily="65" charset="-120"/>
                <a:cs typeface="微軟正黑體"/>
              </a:rPr>
              <a:t>日本 </a:t>
            </a:r>
            <a:r>
              <a:rPr sz="900" dirty="0">
                <a:latin typeface="標楷體" panose="03000509000000000000" pitchFamily="65" charset="-120"/>
                <a:ea typeface="標楷體" panose="03000509000000000000" pitchFamily="65" charset="-120"/>
                <a:cs typeface="微軟正黑體"/>
              </a:rPr>
              <a:t>個人資訊 保護法</a:t>
            </a:r>
            <a:endParaRPr sz="900">
              <a:latin typeface="標楷體" panose="03000509000000000000" pitchFamily="65" charset="-120"/>
              <a:ea typeface="標楷體" panose="03000509000000000000" pitchFamily="65" charset="-120"/>
              <a:cs typeface="微軟正黑體"/>
            </a:endParaRPr>
          </a:p>
        </p:txBody>
      </p:sp>
      <p:sp>
        <p:nvSpPr>
          <p:cNvPr id="101" name="object 101"/>
          <p:cNvSpPr/>
          <p:nvPr/>
        </p:nvSpPr>
        <p:spPr>
          <a:xfrm>
            <a:off x="6523386" y="2519457"/>
            <a:ext cx="0" cy="807244"/>
          </a:xfrm>
          <a:custGeom>
            <a:avLst/>
            <a:gdLst/>
            <a:ahLst/>
            <a:cxnLst/>
            <a:rect l="l" t="t" r="r" b="b"/>
            <a:pathLst>
              <a:path h="1076325">
                <a:moveTo>
                  <a:pt x="0" y="0"/>
                </a:moveTo>
                <a:lnTo>
                  <a:pt x="0" y="1076198"/>
                </a:lnTo>
              </a:path>
            </a:pathLst>
          </a:custGeom>
          <a:ln w="3175">
            <a:solidFill>
              <a:srgbClr val="BEBEBE"/>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2" name="object 102"/>
          <p:cNvSpPr txBox="1"/>
          <p:nvPr/>
        </p:nvSpPr>
        <p:spPr>
          <a:xfrm>
            <a:off x="6646831" y="2498342"/>
            <a:ext cx="1989773" cy="748923"/>
          </a:xfrm>
          <a:prstGeom prst="rect">
            <a:avLst/>
          </a:prstGeom>
        </p:spPr>
        <p:txBody>
          <a:bodyPr vert="horz" wrap="square" lIns="0" tIns="0" rIns="0" bIns="0" rtlCol="0">
            <a:spAutoFit/>
          </a:bodyPr>
          <a:lstStyle/>
          <a:p>
            <a:pPr marL="9525" marR="167640">
              <a:lnSpc>
                <a:spcPts val="1065"/>
              </a:lnSpc>
            </a:pPr>
            <a:r>
              <a:rPr sz="900" dirty="0">
                <a:latin typeface="標楷體" panose="03000509000000000000" pitchFamily="65" charset="-120"/>
                <a:ea typeface="標楷體" panose="03000509000000000000" pitchFamily="65" charset="-120"/>
                <a:cs typeface="Verdana"/>
              </a:rPr>
              <a:t>T</a:t>
            </a:r>
            <a:r>
              <a:rPr sz="900" spc="-11" dirty="0">
                <a:latin typeface="標楷體" panose="03000509000000000000" pitchFamily="65" charset="-120"/>
                <a:ea typeface="標楷體" panose="03000509000000000000" pitchFamily="65" charset="-120"/>
                <a:cs typeface="Verdana"/>
              </a:rPr>
              <a:t>h</a:t>
            </a:r>
            <a:r>
              <a:rPr sz="900" spc="-8" dirty="0">
                <a:latin typeface="標楷體" panose="03000509000000000000" pitchFamily="65" charset="-120"/>
                <a:ea typeface="標楷體" panose="03000509000000000000" pitchFamily="65" charset="-120"/>
                <a:cs typeface="Verdana"/>
              </a:rPr>
              <a:t>e</a:t>
            </a:r>
            <a:r>
              <a:rPr sz="900" spc="4" dirty="0">
                <a:latin typeface="標楷體" panose="03000509000000000000" pitchFamily="65" charset="-120"/>
                <a:ea typeface="標楷體" panose="03000509000000000000" pitchFamily="65" charset="-120"/>
                <a:cs typeface="Verdana"/>
              </a:rPr>
              <a:t> </a:t>
            </a:r>
            <a:r>
              <a:rPr sz="900" spc="-8" dirty="0">
                <a:latin typeface="標楷體" panose="03000509000000000000" pitchFamily="65" charset="-120"/>
                <a:ea typeface="標楷體" panose="03000509000000000000" pitchFamily="65" charset="-120"/>
                <a:cs typeface="Verdana"/>
              </a:rPr>
              <a:t>act</a:t>
            </a:r>
            <a:r>
              <a:rPr sz="900" dirty="0">
                <a:latin typeface="標楷體" panose="03000509000000000000" pitchFamily="65" charset="-120"/>
                <a:ea typeface="標楷體" panose="03000509000000000000" pitchFamily="65" charset="-120"/>
                <a:cs typeface="Verdana"/>
              </a:rPr>
              <a:t> </a:t>
            </a:r>
            <a:r>
              <a:rPr sz="900" spc="-8" dirty="0">
                <a:latin typeface="標楷體" panose="03000509000000000000" pitchFamily="65" charset="-120"/>
                <a:ea typeface="標楷體" panose="03000509000000000000" pitchFamily="65" charset="-120"/>
                <a:cs typeface="Verdana"/>
              </a:rPr>
              <a:t>on</a:t>
            </a:r>
            <a:r>
              <a:rPr sz="900" spc="4" dirty="0">
                <a:latin typeface="標楷體" panose="03000509000000000000" pitchFamily="65" charset="-120"/>
                <a:ea typeface="標楷體" panose="03000509000000000000" pitchFamily="65" charset="-120"/>
                <a:cs typeface="Verdana"/>
              </a:rPr>
              <a:t> </a:t>
            </a:r>
            <a:r>
              <a:rPr sz="900" spc="-4" dirty="0">
                <a:latin typeface="標楷體" panose="03000509000000000000" pitchFamily="65" charset="-120"/>
                <a:ea typeface="標楷體" panose="03000509000000000000" pitchFamily="65" charset="-120"/>
                <a:cs typeface="Verdana"/>
              </a:rPr>
              <a:t>t</a:t>
            </a:r>
            <a:r>
              <a:rPr sz="900" spc="-11" dirty="0">
                <a:latin typeface="標楷體" panose="03000509000000000000" pitchFamily="65" charset="-120"/>
                <a:ea typeface="標楷體" panose="03000509000000000000" pitchFamily="65" charset="-120"/>
                <a:cs typeface="Verdana"/>
              </a:rPr>
              <a:t>h</a:t>
            </a:r>
            <a:r>
              <a:rPr sz="900" spc="-8" dirty="0">
                <a:latin typeface="標楷體" panose="03000509000000000000" pitchFamily="65" charset="-120"/>
                <a:ea typeface="標楷體" panose="03000509000000000000" pitchFamily="65" charset="-120"/>
                <a:cs typeface="Verdana"/>
              </a:rPr>
              <a:t>e</a:t>
            </a:r>
            <a:r>
              <a:rPr sz="900" spc="8" dirty="0">
                <a:latin typeface="標楷體" panose="03000509000000000000" pitchFamily="65" charset="-120"/>
                <a:ea typeface="標楷體" panose="03000509000000000000" pitchFamily="65" charset="-120"/>
                <a:cs typeface="Verdana"/>
              </a:rPr>
              <a:t> </a:t>
            </a:r>
            <a:r>
              <a:rPr sz="900" spc="-4" dirty="0">
                <a:latin typeface="標楷體" panose="03000509000000000000" pitchFamily="65" charset="-120"/>
                <a:ea typeface="標楷體" panose="03000509000000000000" pitchFamily="65" charset="-120"/>
                <a:cs typeface="Verdana"/>
              </a:rPr>
              <a:t>p</a:t>
            </a:r>
            <a:r>
              <a:rPr sz="900" spc="-8" dirty="0">
                <a:latin typeface="標楷體" panose="03000509000000000000" pitchFamily="65" charset="-120"/>
                <a:ea typeface="標楷體" panose="03000509000000000000" pitchFamily="65" charset="-120"/>
                <a:cs typeface="Verdana"/>
              </a:rPr>
              <a:t>r</a:t>
            </a:r>
            <a:r>
              <a:rPr sz="900" spc="-4" dirty="0">
                <a:latin typeface="標楷體" panose="03000509000000000000" pitchFamily="65" charset="-120"/>
                <a:ea typeface="標楷體" panose="03000509000000000000" pitchFamily="65" charset="-120"/>
                <a:cs typeface="Verdana"/>
              </a:rPr>
              <a:t>ot</a:t>
            </a:r>
            <a:r>
              <a:rPr sz="900" spc="-8" dirty="0">
                <a:latin typeface="標楷體" panose="03000509000000000000" pitchFamily="65" charset="-120"/>
                <a:ea typeface="標楷體" panose="03000509000000000000" pitchFamily="65" charset="-120"/>
                <a:cs typeface="Verdana"/>
              </a:rPr>
              <a:t>e</a:t>
            </a:r>
            <a:r>
              <a:rPr sz="900" dirty="0">
                <a:latin typeface="標楷體" panose="03000509000000000000" pitchFamily="65" charset="-120"/>
                <a:ea typeface="標楷體" panose="03000509000000000000" pitchFamily="65" charset="-120"/>
                <a:cs typeface="Verdana"/>
              </a:rPr>
              <a:t>c</a:t>
            </a:r>
            <a:r>
              <a:rPr sz="900" spc="-8" dirty="0">
                <a:latin typeface="標楷體" panose="03000509000000000000" pitchFamily="65" charset="-120"/>
                <a:ea typeface="標楷體" panose="03000509000000000000" pitchFamily="65" charset="-120"/>
                <a:cs typeface="Verdana"/>
              </a:rPr>
              <a:t>tion</a:t>
            </a:r>
            <a:r>
              <a:rPr sz="900" spc="-4" dirty="0">
                <a:latin typeface="標楷體" panose="03000509000000000000" pitchFamily="65" charset="-120"/>
                <a:ea typeface="標楷體" panose="03000509000000000000" pitchFamily="65" charset="-120"/>
                <a:cs typeface="Verdana"/>
              </a:rPr>
              <a:t> </a:t>
            </a:r>
            <a:r>
              <a:rPr sz="900" spc="-8" dirty="0">
                <a:latin typeface="標楷體" panose="03000509000000000000" pitchFamily="65" charset="-120"/>
                <a:ea typeface="標楷體" panose="03000509000000000000" pitchFamily="65" charset="-120"/>
                <a:cs typeface="Verdana"/>
              </a:rPr>
              <a:t>of</a:t>
            </a:r>
            <a:r>
              <a:rPr sz="900" spc="-4" dirty="0">
                <a:latin typeface="標楷體" panose="03000509000000000000" pitchFamily="65" charset="-120"/>
                <a:ea typeface="標楷體" panose="03000509000000000000" pitchFamily="65" charset="-120"/>
                <a:cs typeface="Verdana"/>
              </a:rPr>
              <a:t> </a:t>
            </a:r>
            <a:r>
              <a:rPr sz="900" spc="-23" dirty="0">
                <a:latin typeface="標楷體" panose="03000509000000000000" pitchFamily="65" charset="-120"/>
                <a:ea typeface="標楷體" panose="03000509000000000000" pitchFamily="65" charset="-120"/>
                <a:cs typeface="Verdana"/>
              </a:rPr>
              <a:t>P</a:t>
            </a:r>
            <a:r>
              <a:rPr sz="900" spc="-8" dirty="0">
                <a:latin typeface="標楷體" panose="03000509000000000000" pitchFamily="65" charset="-120"/>
                <a:ea typeface="標楷體" panose="03000509000000000000" pitchFamily="65" charset="-120"/>
                <a:cs typeface="Verdana"/>
              </a:rPr>
              <a:t>erso</a:t>
            </a:r>
            <a:r>
              <a:rPr sz="900" spc="-11" dirty="0">
                <a:latin typeface="標楷體" panose="03000509000000000000" pitchFamily="65" charset="-120"/>
                <a:ea typeface="標楷體" panose="03000509000000000000" pitchFamily="65" charset="-120"/>
                <a:cs typeface="Verdana"/>
              </a:rPr>
              <a:t>n</a:t>
            </a:r>
            <a:r>
              <a:rPr sz="900" dirty="0">
                <a:latin typeface="標楷體" panose="03000509000000000000" pitchFamily="65" charset="-120"/>
                <a:ea typeface="標楷體" panose="03000509000000000000" pitchFamily="65" charset="-120"/>
                <a:cs typeface="Verdana"/>
              </a:rPr>
              <a:t>al</a:t>
            </a:r>
            <a:r>
              <a:rPr sz="900" spc="-8" dirty="0">
                <a:latin typeface="標楷體" panose="03000509000000000000" pitchFamily="65" charset="-120"/>
                <a:ea typeface="標楷體" panose="03000509000000000000" pitchFamily="65" charset="-120"/>
                <a:cs typeface="Verdana"/>
              </a:rPr>
              <a:t> </a:t>
            </a:r>
            <a:r>
              <a:rPr sz="900" spc="-11" dirty="0">
                <a:latin typeface="標楷體" panose="03000509000000000000" pitchFamily="65" charset="-120"/>
                <a:ea typeface="標楷體" panose="03000509000000000000" pitchFamily="65" charset="-120"/>
                <a:cs typeface="Verdana"/>
              </a:rPr>
              <a:t>In</a:t>
            </a:r>
            <a:r>
              <a:rPr sz="900" spc="-8" dirty="0">
                <a:latin typeface="標楷體" panose="03000509000000000000" pitchFamily="65" charset="-120"/>
                <a:ea typeface="標楷體" panose="03000509000000000000" pitchFamily="65" charset="-120"/>
                <a:cs typeface="Verdana"/>
              </a:rPr>
              <a:t>forma</a:t>
            </a:r>
            <a:r>
              <a:rPr sz="900" spc="-11" dirty="0">
                <a:latin typeface="標楷體" panose="03000509000000000000" pitchFamily="65" charset="-120"/>
                <a:ea typeface="標楷體" panose="03000509000000000000" pitchFamily="65" charset="-120"/>
                <a:cs typeface="Verdana"/>
              </a:rPr>
              <a:t>t</a:t>
            </a:r>
            <a:r>
              <a:rPr sz="900" spc="-8" dirty="0">
                <a:latin typeface="標楷體" panose="03000509000000000000" pitchFamily="65" charset="-120"/>
                <a:ea typeface="標楷體" panose="03000509000000000000" pitchFamily="65" charset="-120"/>
                <a:cs typeface="Verdana"/>
              </a:rPr>
              <a:t>ion</a:t>
            </a:r>
            <a:r>
              <a:rPr sz="900" dirty="0">
                <a:latin typeface="標楷體" panose="03000509000000000000" pitchFamily="65" charset="-120"/>
                <a:ea typeface="標楷體" panose="03000509000000000000" pitchFamily="65" charset="-120"/>
                <a:cs typeface="微軟正黑體"/>
              </a:rPr>
              <a:t>，簡</a:t>
            </a:r>
            <a:r>
              <a:rPr sz="900" spc="-4" dirty="0">
                <a:latin typeface="標楷體" panose="03000509000000000000" pitchFamily="65" charset="-120"/>
                <a:ea typeface="標楷體" panose="03000509000000000000" pitchFamily="65" charset="-120"/>
                <a:cs typeface="微軟正黑體"/>
              </a:rPr>
              <a:t>稱</a:t>
            </a:r>
            <a:r>
              <a:rPr sz="900" spc="-11" dirty="0">
                <a:latin typeface="標楷體" panose="03000509000000000000" pitchFamily="65" charset="-120"/>
                <a:ea typeface="標楷體" panose="03000509000000000000" pitchFamily="65" charset="-120"/>
                <a:cs typeface="Verdana"/>
              </a:rPr>
              <a:t>A</a:t>
            </a:r>
            <a:r>
              <a:rPr sz="900" spc="-4" dirty="0">
                <a:latin typeface="標楷體" panose="03000509000000000000" pitchFamily="65" charset="-120"/>
                <a:ea typeface="標楷體" panose="03000509000000000000" pitchFamily="65" charset="-120"/>
                <a:cs typeface="Verdana"/>
              </a:rPr>
              <a:t>PPI</a:t>
            </a:r>
            <a:endParaRPr sz="900">
              <a:latin typeface="標楷體" panose="03000509000000000000" pitchFamily="65" charset="-120"/>
              <a:ea typeface="標楷體" panose="03000509000000000000" pitchFamily="65" charset="-120"/>
              <a:cs typeface="Verdana"/>
            </a:endParaRPr>
          </a:p>
          <a:p>
            <a:pPr marL="9525" marR="3810">
              <a:spcBef>
                <a:spcPts val="416"/>
              </a:spcBef>
            </a:pPr>
            <a:r>
              <a:rPr sz="900" dirty="0">
                <a:latin typeface="標楷體" panose="03000509000000000000" pitchFamily="65" charset="-120"/>
                <a:ea typeface="標楷體" panose="03000509000000000000" pitchFamily="65" charset="-120"/>
                <a:cs typeface="微軟正黑體"/>
              </a:rPr>
              <a:t>日本已</a:t>
            </a:r>
            <a:r>
              <a:rPr sz="900" spc="-4" dirty="0">
                <a:latin typeface="標楷體" panose="03000509000000000000" pitchFamily="65" charset="-120"/>
                <a:ea typeface="標楷體" panose="03000509000000000000" pitchFamily="65" charset="-120"/>
                <a:cs typeface="微軟正黑體"/>
              </a:rPr>
              <a:t>於</a:t>
            </a:r>
            <a:r>
              <a:rPr sz="900" spc="-4" dirty="0">
                <a:latin typeface="標楷體" panose="03000509000000000000" pitchFamily="65" charset="-120"/>
                <a:ea typeface="標楷體" panose="03000509000000000000" pitchFamily="65" charset="-120"/>
                <a:cs typeface="Verdana"/>
              </a:rPr>
              <a:t>2017</a:t>
            </a:r>
            <a:r>
              <a:rPr sz="900" dirty="0">
                <a:latin typeface="標楷體" panose="03000509000000000000" pitchFamily="65" charset="-120"/>
                <a:ea typeface="標楷體" panose="03000509000000000000" pitchFamily="65" charset="-120"/>
                <a:cs typeface="微軟正黑體"/>
              </a:rPr>
              <a:t>年底與歐盟協商對應 </a:t>
            </a:r>
            <a:r>
              <a:rPr sz="900" dirty="0">
                <a:latin typeface="標楷體" panose="03000509000000000000" pitchFamily="65" charset="-120"/>
                <a:ea typeface="標楷體" panose="03000509000000000000" pitchFamily="65" charset="-120"/>
                <a:cs typeface="Verdana"/>
              </a:rPr>
              <a:t>G</a:t>
            </a:r>
            <a:r>
              <a:rPr sz="900" spc="-8" dirty="0">
                <a:latin typeface="標楷體" panose="03000509000000000000" pitchFamily="65" charset="-120"/>
                <a:ea typeface="標楷體" panose="03000509000000000000" pitchFamily="65" charset="-120"/>
                <a:cs typeface="Verdana"/>
              </a:rPr>
              <a:t>D</a:t>
            </a:r>
            <a:r>
              <a:rPr sz="900" spc="-11" dirty="0">
                <a:latin typeface="標楷體" panose="03000509000000000000" pitchFamily="65" charset="-120"/>
                <a:ea typeface="標楷體" panose="03000509000000000000" pitchFamily="65" charset="-120"/>
                <a:cs typeface="Verdana"/>
              </a:rPr>
              <a:t>P</a:t>
            </a:r>
            <a:r>
              <a:rPr sz="900" spc="4" dirty="0">
                <a:latin typeface="標楷體" panose="03000509000000000000" pitchFamily="65" charset="-120"/>
                <a:ea typeface="標楷體" panose="03000509000000000000" pitchFamily="65" charset="-120"/>
                <a:cs typeface="Verdana"/>
              </a:rPr>
              <a:t>R</a:t>
            </a:r>
            <a:r>
              <a:rPr sz="900" dirty="0">
                <a:latin typeface="標楷體" panose="03000509000000000000" pitchFamily="65" charset="-120"/>
                <a:ea typeface="標楷體" panose="03000509000000000000" pitchFamily="65" charset="-120"/>
                <a:cs typeface="微軟正黑體"/>
              </a:rPr>
              <a:t>法規。並</a:t>
            </a:r>
            <a:r>
              <a:rPr sz="900" spc="-8" dirty="0">
                <a:latin typeface="標楷體" panose="03000509000000000000" pitchFamily="65" charset="-120"/>
                <a:ea typeface="標楷體" panose="03000509000000000000" pitchFamily="65" charset="-120"/>
                <a:cs typeface="微軟正黑體"/>
              </a:rPr>
              <a:t>於</a:t>
            </a:r>
            <a:r>
              <a:rPr sz="900" spc="-8" dirty="0">
                <a:latin typeface="標楷體" panose="03000509000000000000" pitchFamily="65" charset="-120"/>
                <a:ea typeface="標楷體" panose="03000509000000000000" pitchFamily="65" charset="-120"/>
                <a:cs typeface="Verdana"/>
              </a:rPr>
              <a:t>2018</a:t>
            </a:r>
            <a:r>
              <a:rPr sz="900" spc="-4" dirty="0">
                <a:latin typeface="標楷體" panose="03000509000000000000" pitchFamily="65" charset="-120"/>
                <a:ea typeface="標楷體" panose="03000509000000000000" pitchFamily="65" charset="-120"/>
                <a:cs typeface="Verdana"/>
              </a:rPr>
              <a:t>/</a:t>
            </a:r>
            <a:r>
              <a:rPr sz="900" spc="-8" dirty="0">
                <a:latin typeface="標楷體" panose="03000509000000000000" pitchFamily="65" charset="-120"/>
                <a:ea typeface="標楷體" panose="03000509000000000000" pitchFamily="65" charset="-120"/>
                <a:cs typeface="Verdana"/>
              </a:rPr>
              <a:t>7</a:t>
            </a:r>
            <a:r>
              <a:rPr sz="900" spc="-4" dirty="0">
                <a:latin typeface="標楷體" panose="03000509000000000000" pitchFamily="65" charset="-120"/>
                <a:ea typeface="標楷體" panose="03000509000000000000" pitchFamily="65" charset="-120"/>
                <a:cs typeface="Verdana"/>
              </a:rPr>
              <a:t>/</a:t>
            </a:r>
            <a:r>
              <a:rPr sz="900" spc="-8" dirty="0">
                <a:latin typeface="標楷體" panose="03000509000000000000" pitchFamily="65" charset="-120"/>
                <a:ea typeface="標楷體" panose="03000509000000000000" pitchFamily="65" charset="-120"/>
                <a:cs typeface="Verdana"/>
              </a:rPr>
              <a:t>1</a:t>
            </a:r>
            <a:r>
              <a:rPr sz="900" dirty="0">
                <a:latin typeface="標楷體" panose="03000509000000000000" pitchFamily="65" charset="-120"/>
                <a:ea typeface="標楷體" panose="03000509000000000000" pitchFamily="65" charset="-120"/>
                <a:cs typeface="Verdana"/>
              </a:rPr>
              <a:t>7</a:t>
            </a:r>
            <a:r>
              <a:rPr sz="900" dirty="0">
                <a:latin typeface="標楷體" panose="03000509000000000000" pitchFamily="65" charset="-120"/>
                <a:ea typeface="標楷體" panose="03000509000000000000" pitchFamily="65" charset="-120"/>
                <a:cs typeface="微軟正黑體"/>
              </a:rPr>
              <a:t>與雙方認 定彼此法規具備有足夠的保護。</a:t>
            </a:r>
            <a:endParaRPr sz="900">
              <a:latin typeface="標楷體" panose="03000509000000000000" pitchFamily="65" charset="-120"/>
              <a:ea typeface="標楷體" panose="03000509000000000000" pitchFamily="65" charset="-120"/>
              <a:cs typeface="微軟正黑體"/>
            </a:endParaRPr>
          </a:p>
        </p:txBody>
      </p:sp>
      <p:sp>
        <p:nvSpPr>
          <p:cNvPr id="103" name="object 103"/>
          <p:cNvSpPr/>
          <p:nvPr/>
        </p:nvSpPr>
        <p:spPr>
          <a:xfrm>
            <a:off x="6007798" y="2540375"/>
            <a:ext cx="358273" cy="358273"/>
          </a:xfrm>
          <a:prstGeom prst="rect">
            <a:avLst/>
          </a:prstGeom>
          <a:blipFill>
            <a:blip r:embed="rId6"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4" name="object 104"/>
          <p:cNvSpPr/>
          <p:nvPr/>
        </p:nvSpPr>
        <p:spPr>
          <a:xfrm>
            <a:off x="6756177" y="3557160"/>
            <a:ext cx="102394" cy="108109"/>
          </a:xfrm>
          <a:custGeom>
            <a:avLst/>
            <a:gdLst/>
            <a:ahLst/>
            <a:cxnLst/>
            <a:rect l="l" t="t" r="r" b="b"/>
            <a:pathLst>
              <a:path w="136525" h="144145">
                <a:moveTo>
                  <a:pt x="56500" y="0"/>
                </a:moveTo>
                <a:lnTo>
                  <a:pt x="20791" y="19307"/>
                </a:lnTo>
                <a:lnTo>
                  <a:pt x="1445" y="56421"/>
                </a:lnTo>
                <a:lnTo>
                  <a:pt x="0" y="71309"/>
                </a:lnTo>
                <a:lnTo>
                  <a:pt x="11" y="72655"/>
                </a:lnTo>
                <a:lnTo>
                  <a:pt x="12332" y="112474"/>
                </a:lnTo>
                <a:lnTo>
                  <a:pt x="43860" y="138183"/>
                </a:lnTo>
                <a:lnTo>
                  <a:pt x="72656" y="143682"/>
                </a:lnTo>
                <a:lnTo>
                  <a:pt x="85655" y="141437"/>
                </a:lnTo>
                <a:lnTo>
                  <a:pt x="117988" y="119941"/>
                </a:lnTo>
                <a:lnTo>
                  <a:pt x="135099" y="80077"/>
                </a:lnTo>
                <a:lnTo>
                  <a:pt x="136260" y="63545"/>
                </a:lnTo>
                <a:lnTo>
                  <a:pt x="133668" y="50338"/>
                </a:lnTo>
                <a:lnTo>
                  <a:pt x="112352" y="17765"/>
                </a:lnTo>
                <a:lnTo>
                  <a:pt x="73067" y="949"/>
                </a:lnTo>
                <a:lnTo>
                  <a:pt x="56500" y="0"/>
                </a:lnTo>
                <a:close/>
              </a:path>
            </a:pathLst>
          </a:custGeom>
          <a:solidFill>
            <a:srgbClr val="00707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5" name="object 105"/>
          <p:cNvSpPr/>
          <p:nvPr/>
        </p:nvSpPr>
        <p:spPr>
          <a:xfrm>
            <a:off x="6756177" y="3557160"/>
            <a:ext cx="102394" cy="108109"/>
          </a:xfrm>
          <a:custGeom>
            <a:avLst/>
            <a:gdLst/>
            <a:ahLst/>
            <a:cxnLst/>
            <a:rect l="l" t="t" r="r" b="b"/>
            <a:pathLst>
              <a:path w="136525" h="144145">
                <a:moveTo>
                  <a:pt x="0" y="71309"/>
                </a:moveTo>
                <a:lnTo>
                  <a:pt x="12134" y="30111"/>
                </a:lnTo>
                <a:lnTo>
                  <a:pt x="43266" y="3942"/>
                </a:lnTo>
                <a:lnTo>
                  <a:pt x="56500" y="0"/>
                </a:lnTo>
                <a:lnTo>
                  <a:pt x="73067" y="949"/>
                </a:lnTo>
                <a:lnTo>
                  <a:pt x="112352" y="17765"/>
                </a:lnTo>
                <a:lnTo>
                  <a:pt x="133668" y="50338"/>
                </a:lnTo>
                <a:lnTo>
                  <a:pt x="136260" y="63545"/>
                </a:lnTo>
                <a:lnTo>
                  <a:pt x="135099" y="80077"/>
                </a:lnTo>
                <a:lnTo>
                  <a:pt x="117988" y="119941"/>
                </a:lnTo>
                <a:lnTo>
                  <a:pt x="85655" y="141437"/>
                </a:lnTo>
                <a:lnTo>
                  <a:pt x="72656" y="143682"/>
                </a:lnTo>
                <a:lnTo>
                  <a:pt x="57625" y="142287"/>
                </a:lnTo>
                <a:lnTo>
                  <a:pt x="20996" y="122992"/>
                </a:lnTo>
                <a:lnTo>
                  <a:pt x="1622" y="87021"/>
                </a:lnTo>
                <a:lnTo>
                  <a:pt x="0" y="71309"/>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6" name="object 106"/>
          <p:cNvSpPr/>
          <p:nvPr/>
        </p:nvSpPr>
        <p:spPr>
          <a:xfrm>
            <a:off x="6858667" y="3437001"/>
            <a:ext cx="481489" cy="173831"/>
          </a:xfrm>
          <a:custGeom>
            <a:avLst/>
            <a:gdLst/>
            <a:ahLst/>
            <a:cxnLst/>
            <a:rect l="l" t="t" r="r" b="b"/>
            <a:pathLst>
              <a:path w="641984" h="231775">
                <a:moveTo>
                  <a:pt x="641730" y="0"/>
                </a:moveTo>
                <a:lnTo>
                  <a:pt x="641730" y="231521"/>
                </a:lnTo>
                <a:lnTo>
                  <a:pt x="0" y="231521"/>
                </a:lnTo>
              </a:path>
            </a:pathLst>
          </a:custGeom>
          <a:ln w="3175">
            <a:solidFill>
              <a:srgbClr val="00768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7" name="object 107"/>
          <p:cNvSpPr/>
          <p:nvPr/>
        </p:nvSpPr>
        <p:spPr>
          <a:xfrm>
            <a:off x="4501038" y="3974801"/>
            <a:ext cx="4289584" cy="1505903"/>
          </a:xfrm>
          <a:custGeom>
            <a:avLst/>
            <a:gdLst/>
            <a:ahLst/>
            <a:cxnLst/>
            <a:rect l="l" t="t" r="r" b="b"/>
            <a:pathLst>
              <a:path w="5719445" h="2007870">
                <a:moveTo>
                  <a:pt x="0" y="2007361"/>
                </a:moveTo>
                <a:lnTo>
                  <a:pt x="5718937" y="2007361"/>
                </a:lnTo>
                <a:lnTo>
                  <a:pt x="5718937" y="0"/>
                </a:lnTo>
                <a:lnTo>
                  <a:pt x="0" y="0"/>
                </a:lnTo>
                <a:lnTo>
                  <a:pt x="0" y="2007361"/>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8" name="object 108"/>
          <p:cNvSpPr/>
          <p:nvPr/>
        </p:nvSpPr>
        <p:spPr>
          <a:xfrm>
            <a:off x="4501038" y="3974801"/>
            <a:ext cx="4289584" cy="1505903"/>
          </a:xfrm>
          <a:custGeom>
            <a:avLst/>
            <a:gdLst/>
            <a:ahLst/>
            <a:cxnLst/>
            <a:rect l="l" t="t" r="r" b="b"/>
            <a:pathLst>
              <a:path w="5719445" h="2007870">
                <a:moveTo>
                  <a:pt x="0" y="2007361"/>
                </a:moveTo>
                <a:lnTo>
                  <a:pt x="5718937" y="2007361"/>
                </a:lnTo>
                <a:lnTo>
                  <a:pt x="5718937" y="0"/>
                </a:lnTo>
                <a:lnTo>
                  <a:pt x="0" y="0"/>
                </a:lnTo>
                <a:lnTo>
                  <a:pt x="0" y="2007361"/>
                </a:lnTo>
                <a:close/>
              </a:path>
            </a:pathLst>
          </a:custGeom>
          <a:ln w="9525">
            <a:solidFill>
              <a:srgbClr val="00768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9" name="object 109"/>
          <p:cNvSpPr txBox="1"/>
          <p:nvPr/>
        </p:nvSpPr>
        <p:spPr>
          <a:xfrm>
            <a:off x="4567713" y="4419077"/>
            <a:ext cx="590550" cy="553998"/>
          </a:xfrm>
          <a:prstGeom prst="rect">
            <a:avLst/>
          </a:prstGeom>
        </p:spPr>
        <p:txBody>
          <a:bodyPr vert="horz" wrap="square" lIns="0" tIns="0" rIns="0" bIns="0" rtlCol="0">
            <a:spAutoFit/>
          </a:bodyPr>
          <a:lstStyle/>
          <a:p>
            <a:pPr marL="9525" marR="3810"/>
            <a:r>
              <a:rPr sz="900" b="1" dirty="0">
                <a:latin typeface="標楷體" panose="03000509000000000000" pitchFamily="65" charset="-120"/>
                <a:ea typeface="標楷體" panose="03000509000000000000" pitchFamily="65" charset="-120"/>
                <a:cs typeface="微軟正黑體"/>
              </a:rPr>
              <a:t>中國 </a:t>
            </a:r>
            <a:r>
              <a:rPr sz="900" dirty="0">
                <a:latin typeface="標楷體" panose="03000509000000000000" pitchFamily="65" charset="-120"/>
                <a:ea typeface="標楷體" panose="03000509000000000000" pitchFamily="65" charset="-120"/>
                <a:cs typeface="微軟正黑體"/>
              </a:rPr>
              <a:t>中華人民共 和國個人資 訊保護法</a:t>
            </a:r>
            <a:endParaRPr sz="900">
              <a:latin typeface="標楷體" panose="03000509000000000000" pitchFamily="65" charset="-120"/>
              <a:ea typeface="標楷體" panose="03000509000000000000" pitchFamily="65" charset="-120"/>
              <a:cs typeface="微軟正黑體"/>
            </a:endParaRPr>
          </a:p>
        </p:txBody>
      </p:sp>
      <p:sp>
        <p:nvSpPr>
          <p:cNvPr id="110" name="object 110"/>
          <p:cNvSpPr/>
          <p:nvPr/>
        </p:nvSpPr>
        <p:spPr>
          <a:xfrm>
            <a:off x="5196745" y="4086321"/>
            <a:ext cx="0" cy="1234916"/>
          </a:xfrm>
          <a:custGeom>
            <a:avLst/>
            <a:gdLst/>
            <a:ahLst/>
            <a:cxnLst/>
            <a:rect l="l" t="t" r="r" b="b"/>
            <a:pathLst>
              <a:path h="1646554">
                <a:moveTo>
                  <a:pt x="0" y="0"/>
                </a:moveTo>
                <a:lnTo>
                  <a:pt x="0" y="1646059"/>
                </a:lnTo>
              </a:path>
            </a:pathLst>
          </a:custGeom>
          <a:ln w="3175">
            <a:solidFill>
              <a:srgbClr val="BEBEBE"/>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1" name="object 111"/>
          <p:cNvSpPr txBox="1"/>
          <p:nvPr/>
        </p:nvSpPr>
        <p:spPr>
          <a:xfrm>
            <a:off x="5257896" y="4048630"/>
            <a:ext cx="3448526" cy="884858"/>
          </a:xfrm>
          <a:prstGeom prst="rect">
            <a:avLst/>
          </a:prstGeom>
        </p:spPr>
        <p:txBody>
          <a:bodyPr vert="horz" wrap="square" lIns="0" tIns="0" rIns="0" bIns="0" rtlCol="0">
            <a:spAutoFit/>
          </a:bodyPr>
          <a:lstStyle/>
          <a:p>
            <a:pPr marL="9525"/>
            <a:r>
              <a:rPr sz="900" spc="-4" dirty="0">
                <a:latin typeface="標楷體" panose="03000509000000000000" pitchFamily="65" charset="-120"/>
                <a:ea typeface="標楷體" panose="03000509000000000000" pitchFamily="65" charset="-120"/>
                <a:cs typeface="Verdana"/>
              </a:rPr>
              <a:t>1.</a:t>
            </a:r>
            <a:r>
              <a:rPr sz="900" spc="127" dirty="0">
                <a:latin typeface="標楷體" panose="03000509000000000000" pitchFamily="65" charset="-120"/>
                <a:ea typeface="標楷體" panose="03000509000000000000" pitchFamily="65" charset="-120"/>
                <a:cs typeface="Verdana"/>
              </a:rPr>
              <a:t> </a:t>
            </a:r>
            <a:r>
              <a:rPr sz="900" dirty="0">
                <a:latin typeface="標楷體" panose="03000509000000000000" pitchFamily="65" charset="-120"/>
                <a:ea typeface="標楷體" panose="03000509000000000000" pitchFamily="65" charset="-120"/>
                <a:cs typeface="微軟正黑體"/>
              </a:rPr>
              <a:t>強調了個人資訊保護的基本原則</a:t>
            </a:r>
            <a:endParaRPr sz="900">
              <a:latin typeface="標楷體" panose="03000509000000000000" pitchFamily="65" charset="-120"/>
              <a:ea typeface="標楷體" panose="03000509000000000000" pitchFamily="65" charset="-120"/>
              <a:cs typeface="微軟正黑體"/>
            </a:endParaRPr>
          </a:p>
          <a:p>
            <a:pPr marL="9525">
              <a:spcBef>
                <a:spcPts val="450"/>
              </a:spcBef>
            </a:pPr>
            <a:r>
              <a:rPr sz="900" spc="-4" dirty="0">
                <a:latin typeface="標楷體" panose="03000509000000000000" pitchFamily="65" charset="-120"/>
                <a:ea typeface="標楷體" panose="03000509000000000000" pitchFamily="65" charset="-120"/>
                <a:cs typeface="Verdana"/>
              </a:rPr>
              <a:t>2.</a:t>
            </a:r>
            <a:r>
              <a:rPr sz="900" spc="127" dirty="0">
                <a:latin typeface="標楷體" panose="03000509000000000000" pitchFamily="65" charset="-120"/>
                <a:ea typeface="標楷體" panose="03000509000000000000" pitchFamily="65" charset="-120"/>
                <a:cs typeface="Verdana"/>
              </a:rPr>
              <a:t> </a:t>
            </a:r>
            <a:r>
              <a:rPr sz="900" dirty="0">
                <a:latin typeface="標楷體" panose="03000509000000000000" pitchFamily="65" charset="-120"/>
                <a:ea typeface="標楷體" panose="03000509000000000000" pitchFamily="65" charset="-120"/>
                <a:cs typeface="微軟正黑體"/>
              </a:rPr>
              <a:t>明確了個人資訊主體的基本權利</a:t>
            </a:r>
            <a:endParaRPr sz="900">
              <a:latin typeface="標楷體" panose="03000509000000000000" pitchFamily="65" charset="-120"/>
              <a:ea typeface="標楷體" panose="03000509000000000000" pitchFamily="65" charset="-120"/>
              <a:cs typeface="微軟正黑體"/>
            </a:endParaRPr>
          </a:p>
          <a:p>
            <a:pPr marL="9525">
              <a:spcBef>
                <a:spcPts val="450"/>
              </a:spcBef>
            </a:pPr>
            <a:r>
              <a:rPr sz="900" spc="-4" dirty="0">
                <a:latin typeface="標楷體" panose="03000509000000000000" pitchFamily="65" charset="-120"/>
                <a:ea typeface="標楷體" panose="03000509000000000000" pitchFamily="65" charset="-120"/>
                <a:cs typeface="Verdana"/>
              </a:rPr>
              <a:t>3.</a:t>
            </a:r>
            <a:r>
              <a:rPr sz="900" spc="127" dirty="0">
                <a:latin typeface="標楷體" panose="03000509000000000000" pitchFamily="65" charset="-120"/>
                <a:ea typeface="標楷體" panose="03000509000000000000" pitchFamily="65" charset="-120"/>
                <a:cs typeface="Verdana"/>
              </a:rPr>
              <a:t> </a:t>
            </a:r>
            <a:r>
              <a:rPr sz="900" dirty="0">
                <a:latin typeface="標楷體" panose="03000509000000000000" pitchFamily="65" charset="-120"/>
                <a:ea typeface="標楷體" panose="03000509000000000000" pitchFamily="65" charset="-120"/>
                <a:cs typeface="微軟正黑體"/>
              </a:rPr>
              <a:t>分類規範資訊處理主體相關活動</a:t>
            </a:r>
            <a:endParaRPr sz="900">
              <a:latin typeface="標楷體" panose="03000509000000000000" pitchFamily="65" charset="-120"/>
              <a:ea typeface="標楷體" panose="03000509000000000000" pitchFamily="65" charset="-120"/>
              <a:cs typeface="微軟正黑體"/>
            </a:endParaRPr>
          </a:p>
          <a:p>
            <a:pPr marL="9525" marR="3810">
              <a:spcBef>
                <a:spcPts val="450"/>
              </a:spcBef>
            </a:pPr>
            <a:r>
              <a:rPr sz="900" dirty="0">
                <a:latin typeface="標楷體" panose="03000509000000000000" pitchFamily="65" charset="-120"/>
                <a:ea typeface="標楷體" panose="03000509000000000000" pitchFamily="65" charset="-120"/>
                <a:cs typeface="微軟正黑體"/>
              </a:rPr>
              <a:t>將資訊處理主體統一分為了國家機關資訊處理主體和非國家機關資訊 處理主體，並分別提出了相應的個人資訊保護規定</a:t>
            </a:r>
            <a:r>
              <a:rPr sz="900" spc="4" dirty="0">
                <a:latin typeface="標楷體" panose="03000509000000000000" pitchFamily="65" charset="-120"/>
                <a:ea typeface="標楷體" panose="03000509000000000000" pitchFamily="65" charset="-120"/>
                <a:cs typeface="微軟正黑體"/>
              </a:rPr>
              <a:t>。</a:t>
            </a:r>
            <a:r>
              <a:rPr sz="900" dirty="0">
                <a:latin typeface="標楷體" panose="03000509000000000000" pitchFamily="65" charset="-120"/>
                <a:ea typeface="標楷體" panose="03000509000000000000" pitchFamily="65" charset="-120"/>
                <a:cs typeface="微軟正黑體"/>
              </a:rPr>
              <a:t>其中在個人資訊</a:t>
            </a:r>
            <a:endParaRPr sz="900">
              <a:latin typeface="標楷體" panose="03000509000000000000" pitchFamily="65" charset="-120"/>
              <a:ea typeface="標楷體" panose="03000509000000000000" pitchFamily="65" charset="-120"/>
              <a:cs typeface="微軟正黑體"/>
            </a:endParaRPr>
          </a:p>
        </p:txBody>
      </p:sp>
      <p:sp>
        <p:nvSpPr>
          <p:cNvPr id="112" name="object 112"/>
          <p:cNvSpPr txBox="1"/>
          <p:nvPr/>
        </p:nvSpPr>
        <p:spPr>
          <a:xfrm>
            <a:off x="5257895" y="4908282"/>
            <a:ext cx="3562350" cy="276999"/>
          </a:xfrm>
          <a:prstGeom prst="rect">
            <a:avLst/>
          </a:prstGeom>
        </p:spPr>
        <p:txBody>
          <a:bodyPr vert="horz" wrap="square" lIns="0" tIns="0" rIns="0" bIns="0" rtlCol="0">
            <a:spAutoFit/>
          </a:bodyPr>
          <a:lstStyle/>
          <a:p>
            <a:pPr marL="9525" marR="3810"/>
            <a:r>
              <a:rPr sz="900" dirty="0">
                <a:latin typeface="標楷體" panose="03000509000000000000" pitchFamily="65" charset="-120"/>
                <a:ea typeface="標楷體" panose="03000509000000000000" pitchFamily="65" charset="-120"/>
                <a:cs typeface="微軟正黑體"/>
              </a:rPr>
              <a:t>的處理和加工資格、資訊跨境傳輸、資訊特殊使用及政策披露等方面， 對國家機關所應承擔的義務、責任及操作情況做出了詳細的規定說明。</a:t>
            </a:r>
            <a:endParaRPr sz="900">
              <a:latin typeface="標楷體" panose="03000509000000000000" pitchFamily="65" charset="-120"/>
              <a:ea typeface="標楷體" panose="03000509000000000000" pitchFamily="65" charset="-120"/>
              <a:cs typeface="微軟正黑體"/>
            </a:endParaRPr>
          </a:p>
        </p:txBody>
      </p:sp>
      <p:sp>
        <p:nvSpPr>
          <p:cNvPr id="113" name="object 113"/>
          <p:cNvSpPr txBox="1"/>
          <p:nvPr/>
        </p:nvSpPr>
        <p:spPr>
          <a:xfrm>
            <a:off x="5257896" y="5182582"/>
            <a:ext cx="3448526" cy="276999"/>
          </a:xfrm>
          <a:prstGeom prst="rect">
            <a:avLst/>
          </a:prstGeom>
        </p:spPr>
        <p:txBody>
          <a:bodyPr vert="horz" wrap="square" lIns="0" tIns="0" rIns="0" bIns="0" rtlCol="0">
            <a:spAutoFit/>
          </a:bodyPr>
          <a:lstStyle/>
          <a:p>
            <a:pPr marL="9525"/>
            <a:r>
              <a:rPr sz="900" dirty="0">
                <a:latin typeface="標楷體" panose="03000509000000000000" pitchFamily="65" charset="-120"/>
                <a:ea typeface="標楷體" panose="03000509000000000000" pitchFamily="65" charset="-120"/>
                <a:cs typeface="微軟正黑體"/>
              </a:rPr>
              <a:t>針對商業或商業目的的非國家機關資訊處理主體，提出了資訊披露、</a:t>
            </a:r>
            <a:endParaRPr sz="900">
              <a:latin typeface="標楷體" panose="03000509000000000000" pitchFamily="65" charset="-120"/>
              <a:ea typeface="標楷體" panose="03000509000000000000" pitchFamily="65" charset="-120"/>
              <a:cs typeface="微軟正黑體"/>
            </a:endParaRPr>
          </a:p>
          <a:p>
            <a:pPr marL="9525"/>
            <a:r>
              <a:rPr sz="900" spc="-4" dirty="0">
                <a:latin typeface="標楷體" panose="03000509000000000000" pitchFamily="65" charset="-120"/>
                <a:ea typeface="標楷體" panose="03000509000000000000" pitchFamily="65" charset="-120"/>
                <a:cs typeface="微軟正黑體"/>
              </a:rPr>
              <a:t>收集和處理資格、義務及規範等方面的要求。</a:t>
            </a:r>
            <a:endParaRPr sz="900">
              <a:latin typeface="標楷體" panose="03000509000000000000" pitchFamily="65" charset="-120"/>
              <a:ea typeface="標楷體" panose="03000509000000000000" pitchFamily="65" charset="-120"/>
              <a:cs typeface="微軟正黑體"/>
            </a:endParaRPr>
          </a:p>
        </p:txBody>
      </p:sp>
      <p:sp>
        <p:nvSpPr>
          <p:cNvPr id="114" name="object 114"/>
          <p:cNvSpPr/>
          <p:nvPr/>
        </p:nvSpPr>
        <p:spPr>
          <a:xfrm>
            <a:off x="6100667" y="3586797"/>
            <a:ext cx="102394" cy="108109"/>
          </a:xfrm>
          <a:custGeom>
            <a:avLst/>
            <a:gdLst/>
            <a:ahLst/>
            <a:cxnLst/>
            <a:rect l="l" t="t" r="r" b="b"/>
            <a:pathLst>
              <a:path w="136525" h="144145">
                <a:moveTo>
                  <a:pt x="56411" y="0"/>
                </a:moveTo>
                <a:lnTo>
                  <a:pt x="20755" y="19384"/>
                </a:lnTo>
                <a:lnTo>
                  <a:pt x="1443" y="56535"/>
                </a:lnTo>
                <a:lnTo>
                  <a:pt x="0" y="71416"/>
                </a:lnTo>
                <a:lnTo>
                  <a:pt x="13" y="72883"/>
                </a:lnTo>
                <a:lnTo>
                  <a:pt x="12379" y="112638"/>
                </a:lnTo>
                <a:lnTo>
                  <a:pt x="43947" y="138296"/>
                </a:lnTo>
                <a:lnTo>
                  <a:pt x="72796" y="143779"/>
                </a:lnTo>
                <a:lnTo>
                  <a:pt x="85770" y="141510"/>
                </a:lnTo>
                <a:lnTo>
                  <a:pt x="118030" y="119969"/>
                </a:lnTo>
                <a:lnTo>
                  <a:pt x="135091" y="80048"/>
                </a:lnTo>
                <a:lnTo>
                  <a:pt x="136243" y="63484"/>
                </a:lnTo>
                <a:lnTo>
                  <a:pt x="133627" y="50298"/>
                </a:lnTo>
                <a:lnTo>
                  <a:pt x="112276" y="17752"/>
                </a:lnTo>
                <a:lnTo>
                  <a:pt x="72982" y="944"/>
                </a:lnTo>
                <a:lnTo>
                  <a:pt x="56411" y="0"/>
                </a:lnTo>
                <a:close/>
              </a:path>
            </a:pathLst>
          </a:custGeom>
          <a:solidFill>
            <a:srgbClr val="00707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5" name="object 115"/>
          <p:cNvSpPr/>
          <p:nvPr/>
        </p:nvSpPr>
        <p:spPr>
          <a:xfrm>
            <a:off x="6100667" y="3586797"/>
            <a:ext cx="102394" cy="108109"/>
          </a:xfrm>
          <a:custGeom>
            <a:avLst/>
            <a:gdLst/>
            <a:ahLst/>
            <a:cxnLst/>
            <a:rect l="l" t="t" r="r" b="b"/>
            <a:pathLst>
              <a:path w="136525" h="144145">
                <a:moveTo>
                  <a:pt x="0" y="71416"/>
                </a:moveTo>
                <a:lnTo>
                  <a:pt x="12112" y="30208"/>
                </a:lnTo>
                <a:lnTo>
                  <a:pt x="43196" y="3969"/>
                </a:lnTo>
                <a:lnTo>
                  <a:pt x="56411" y="0"/>
                </a:lnTo>
                <a:lnTo>
                  <a:pt x="72982" y="944"/>
                </a:lnTo>
                <a:lnTo>
                  <a:pt x="112276" y="17752"/>
                </a:lnTo>
                <a:lnTo>
                  <a:pt x="133627" y="50298"/>
                </a:lnTo>
                <a:lnTo>
                  <a:pt x="136243" y="63484"/>
                </a:lnTo>
                <a:lnTo>
                  <a:pt x="135091" y="80048"/>
                </a:lnTo>
                <a:lnTo>
                  <a:pt x="118030" y="119969"/>
                </a:lnTo>
                <a:lnTo>
                  <a:pt x="85770" y="141510"/>
                </a:lnTo>
                <a:lnTo>
                  <a:pt x="72796" y="143779"/>
                </a:lnTo>
                <a:lnTo>
                  <a:pt x="57734" y="142389"/>
                </a:lnTo>
                <a:lnTo>
                  <a:pt x="21054" y="123136"/>
                </a:lnTo>
                <a:lnTo>
                  <a:pt x="1643" y="87227"/>
                </a:lnTo>
                <a:lnTo>
                  <a:pt x="0" y="71416"/>
                </a:lnTo>
                <a:close/>
              </a:path>
            </a:pathLst>
          </a:custGeom>
          <a:ln w="9524">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6" name="object 116"/>
          <p:cNvSpPr/>
          <p:nvPr/>
        </p:nvSpPr>
        <p:spPr>
          <a:xfrm>
            <a:off x="6151912" y="3694747"/>
            <a:ext cx="493871" cy="280035"/>
          </a:xfrm>
          <a:custGeom>
            <a:avLst/>
            <a:gdLst/>
            <a:ahLst/>
            <a:cxnLst/>
            <a:rect l="l" t="t" r="r" b="b"/>
            <a:pathLst>
              <a:path w="658495" h="373379">
                <a:moveTo>
                  <a:pt x="658241" y="373380"/>
                </a:moveTo>
                <a:lnTo>
                  <a:pt x="658241" y="186690"/>
                </a:lnTo>
                <a:lnTo>
                  <a:pt x="0" y="186690"/>
                </a:lnTo>
                <a:lnTo>
                  <a:pt x="0" y="0"/>
                </a:lnTo>
              </a:path>
            </a:pathLst>
          </a:custGeom>
          <a:ln w="3175">
            <a:solidFill>
              <a:srgbClr val="00768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7" name="object 117"/>
          <p:cNvSpPr/>
          <p:nvPr/>
        </p:nvSpPr>
        <p:spPr>
          <a:xfrm>
            <a:off x="4662488" y="4049030"/>
            <a:ext cx="307800" cy="307800"/>
          </a:xfrm>
          <a:prstGeom prst="rect">
            <a:avLst/>
          </a:prstGeom>
          <a:blipFill>
            <a:blip r:embed="rId7"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8" name="object 118"/>
          <p:cNvSpPr/>
          <p:nvPr/>
        </p:nvSpPr>
        <p:spPr>
          <a:xfrm>
            <a:off x="4241577" y="1469593"/>
            <a:ext cx="2900363" cy="810101"/>
          </a:xfrm>
          <a:custGeom>
            <a:avLst/>
            <a:gdLst/>
            <a:ahLst/>
            <a:cxnLst/>
            <a:rect l="l" t="t" r="r" b="b"/>
            <a:pathLst>
              <a:path w="3867150" h="1080135">
                <a:moveTo>
                  <a:pt x="0" y="1079525"/>
                </a:moveTo>
                <a:lnTo>
                  <a:pt x="3867022" y="1079525"/>
                </a:lnTo>
                <a:lnTo>
                  <a:pt x="3867022" y="0"/>
                </a:lnTo>
                <a:lnTo>
                  <a:pt x="0" y="0"/>
                </a:lnTo>
                <a:lnTo>
                  <a:pt x="0" y="1079525"/>
                </a:lnTo>
                <a:close/>
              </a:path>
            </a:pathLst>
          </a:custGeom>
          <a:ln w="9525">
            <a:solidFill>
              <a:srgbClr val="00768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9" name="object 119"/>
          <p:cNvSpPr txBox="1"/>
          <p:nvPr/>
        </p:nvSpPr>
        <p:spPr>
          <a:xfrm>
            <a:off x="5377910" y="1608631"/>
            <a:ext cx="1619250" cy="553998"/>
          </a:xfrm>
          <a:prstGeom prst="rect">
            <a:avLst/>
          </a:prstGeom>
        </p:spPr>
        <p:txBody>
          <a:bodyPr vert="horz" wrap="square" lIns="0" tIns="0" rIns="0" bIns="0" rtlCol="0">
            <a:spAutoFit/>
          </a:bodyPr>
          <a:lstStyle/>
          <a:p>
            <a:pPr marL="9525" marR="3810" algn="just"/>
            <a:r>
              <a:rPr sz="900" dirty="0">
                <a:latin typeface="標楷體" panose="03000509000000000000" pitchFamily="65" charset="-120"/>
                <a:ea typeface="標楷體" panose="03000509000000000000" pitchFamily="65" charset="-120"/>
                <a:cs typeface="微軟正黑體"/>
              </a:rPr>
              <a:t>由歐洲雲服務提供商自行建置關 於雲服務應遵循之準則，期許透 過此方式建立足以符合</a:t>
            </a:r>
            <a:r>
              <a:rPr sz="900" dirty="0">
                <a:latin typeface="標楷體" panose="03000509000000000000" pitchFamily="65" charset="-120"/>
                <a:ea typeface="標楷體" panose="03000509000000000000" pitchFamily="65" charset="-120"/>
                <a:cs typeface="Verdana"/>
              </a:rPr>
              <a:t>G</a:t>
            </a:r>
            <a:r>
              <a:rPr sz="900" spc="-8" dirty="0">
                <a:latin typeface="標楷體" panose="03000509000000000000" pitchFamily="65" charset="-120"/>
                <a:ea typeface="標楷體" panose="03000509000000000000" pitchFamily="65" charset="-120"/>
                <a:cs typeface="Verdana"/>
              </a:rPr>
              <a:t>D</a:t>
            </a:r>
            <a:r>
              <a:rPr sz="900" spc="-11" dirty="0">
                <a:latin typeface="標楷體" panose="03000509000000000000" pitchFamily="65" charset="-120"/>
                <a:ea typeface="標楷體" panose="03000509000000000000" pitchFamily="65" charset="-120"/>
                <a:cs typeface="Verdana"/>
              </a:rPr>
              <a:t>P</a:t>
            </a:r>
            <a:r>
              <a:rPr sz="900" spc="4" dirty="0">
                <a:latin typeface="標楷體" panose="03000509000000000000" pitchFamily="65" charset="-120"/>
                <a:ea typeface="標楷體" panose="03000509000000000000" pitchFamily="65" charset="-120"/>
                <a:cs typeface="Verdana"/>
              </a:rPr>
              <a:t>R</a:t>
            </a:r>
            <a:r>
              <a:rPr sz="900" dirty="0">
                <a:latin typeface="標楷體" panose="03000509000000000000" pitchFamily="65" charset="-120"/>
                <a:ea typeface="標楷體" panose="03000509000000000000" pitchFamily="65" charset="-120"/>
                <a:cs typeface="微軟正黑體"/>
              </a:rPr>
              <a:t>控 </a:t>
            </a:r>
            <a:r>
              <a:rPr sz="900" spc="-4" dirty="0">
                <a:latin typeface="標楷體" panose="03000509000000000000" pitchFamily="65" charset="-120"/>
                <a:ea typeface="標楷體" panose="03000509000000000000" pitchFamily="65" charset="-120"/>
                <a:cs typeface="微軟正黑體"/>
              </a:rPr>
              <a:t>管要求之</a:t>
            </a:r>
            <a:r>
              <a:rPr sz="900" spc="-4" dirty="0">
                <a:latin typeface="標楷體" panose="03000509000000000000" pitchFamily="65" charset="-120"/>
                <a:ea typeface="標楷體" panose="03000509000000000000" pitchFamily="65" charset="-120"/>
                <a:cs typeface="Verdana"/>
              </a:rPr>
              <a:t>Cod</a:t>
            </a:r>
            <a:r>
              <a:rPr sz="900" dirty="0">
                <a:latin typeface="標楷體" panose="03000509000000000000" pitchFamily="65" charset="-120"/>
                <a:ea typeface="標楷體" panose="03000509000000000000" pitchFamily="65" charset="-120"/>
                <a:cs typeface="Verdana"/>
              </a:rPr>
              <a:t>e</a:t>
            </a:r>
            <a:r>
              <a:rPr sz="900" spc="-11" dirty="0">
                <a:latin typeface="標楷體" panose="03000509000000000000" pitchFamily="65" charset="-120"/>
                <a:ea typeface="標楷體" panose="03000509000000000000" pitchFamily="65" charset="-120"/>
                <a:cs typeface="Verdana"/>
              </a:rPr>
              <a:t> </a:t>
            </a:r>
            <a:r>
              <a:rPr sz="900" dirty="0">
                <a:latin typeface="標楷體" panose="03000509000000000000" pitchFamily="65" charset="-120"/>
                <a:ea typeface="標楷體" panose="03000509000000000000" pitchFamily="65" charset="-120"/>
                <a:cs typeface="Verdana"/>
              </a:rPr>
              <a:t>of</a:t>
            </a:r>
            <a:r>
              <a:rPr sz="900" spc="4" dirty="0">
                <a:latin typeface="標楷體" panose="03000509000000000000" pitchFamily="65" charset="-120"/>
                <a:ea typeface="標楷體" panose="03000509000000000000" pitchFamily="65" charset="-120"/>
                <a:cs typeface="Verdana"/>
              </a:rPr>
              <a:t> </a:t>
            </a:r>
            <a:r>
              <a:rPr sz="900" dirty="0">
                <a:latin typeface="標楷體" panose="03000509000000000000" pitchFamily="65" charset="-120"/>
                <a:ea typeface="標楷體" panose="03000509000000000000" pitchFamily="65" charset="-120"/>
                <a:cs typeface="Verdana"/>
              </a:rPr>
              <a:t>co</a:t>
            </a:r>
            <a:r>
              <a:rPr sz="900" spc="-8" dirty="0">
                <a:latin typeface="標楷體" panose="03000509000000000000" pitchFamily="65" charset="-120"/>
                <a:ea typeface="標楷體" panose="03000509000000000000" pitchFamily="65" charset="-120"/>
                <a:cs typeface="Verdana"/>
              </a:rPr>
              <a:t>n</a:t>
            </a:r>
            <a:r>
              <a:rPr sz="900" spc="-4" dirty="0">
                <a:latin typeface="標楷體" panose="03000509000000000000" pitchFamily="65" charset="-120"/>
                <a:ea typeface="標楷體" panose="03000509000000000000" pitchFamily="65" charset="-120"/>
                <a:cs typeface="Verdana"/>
              </a:rPr>
              <a:t>du</a:t>
            </a:r>
            <a:r>
              <a:rPr sz="900" dirty="0">
                <a:latin typeface="標楷體" panose="03000509000000000000" pitchFamily="65" charset="-120"/>
                <a:ea typeface="標楷體" panose="03000509000000000000" pitchFamily="65" charset="-120"/>
                <a:cs typeface="Verdana"/>
              </a:rPr>
              <a:t>c</a:t>
            </a:r>
            <a:r>
              <a:rPr sz="900" spc="-4" dirty="0">
                <a:latin typeface="標楷體" panose="03000509000000000000" pitchFamily="65" charset="-120"/>
                <a:ea typeface="標楷體" panose="03000509000000000000" pitchFamily="65" charset="-120"/>
                <a:cs typeface="Verdana"/>
              </a:rPr>
              <a:t>t</a:t>
            </a:r>
            <a:r>
              <a:rPr sz="900" dirty="0">
                <a:latin typeface="標楷體" panose="03000509000000000000" pitchFamily="65" charset="-120"/>
                <a:ea typeface="標楷體" panose="03000509000000000000" pitchFamily="65" charset="-120"/>
                <a:cs typeface="微軟正黑體"/>
              </a:rPr>
              <a:t>。</a:t>
            </a:r>
            <a:endParaRPr sz="900">
              <a:latin typeface="標楷體" panose="03000509000000000000" pitchFamily="65" charset="-120"/>
              <a:ea typeface="標楷體" panose="03000509000000000000" pitchFamily="65" charset="-120"/>
              <a:cs typeface="微軟正黑體"/>
            </a:endParaRPr>
          </a:p>
        </p:txBody>
      </p:sp>
      <p:sp>
        <p:nvSpPr>
          <p:cNvPr id="120" name="object 120"/>
          <p:cNvSpPr/>
          <p:nvPr/>
        </p:nvSpPr>
        <p:spPr>
          <a:xfrm>
            <a:off x="4314349" y="1604171"/>
            <a:ext cx="892759" cy="399507"/>
          </a:xfrm>
          <a:prstGeom prst="rect">
            <a:avLst/>
          </a:prstGeom>
          <a:blipFill>
            <a:blip r:embed="rId8"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1" name="object 121"/>
          <p:cNvSpPr/>
          <p:nvPr/>
        </p:nvSpPr>
        <p:spPr>
          <a:xfrm>
            <a:off x="5301614" y="1516379"/>
            <a:ext cx="0" cy="701993"/>
          </a:xfrm>
          <a:custGeom>
            <a:avLst/>
            <a:gdLst/>
            <a:ahLst/>
            <a:cxnLst/>
            <a:rect l="l" t="t" r="r" b="b"/>
            <a:pathLst>
              <a:path h="935989">
                <a:moveTo>
                  <a:pt x="0" y="0"/>
                </a:moveTo>
                <a:lnTo>
                  <a:pt x="0" y="935989"/>
                </a:lnTo>
              </a:path>
            </a:pathLst>
          </a:custGeom>
          <a:ln w="3175">
            <a:solidFill>
              <a:srgbClr val="BEBEBE"/>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2" name="object 122"/>
          <p:cNvSpPr/>
          <p:nvPr/>
        </p:nvSpPr>
        <p:spPr>
          <a:xfrm>
            <a:off x="4679061" y="3275315"/>
            <a:ext cx="102394" cy="108109"/>
          </a:xfrm>
          <a:custGeom>
            <a:avLst/>
            <a:gdLst/>
            <a:ahLst/>
            <a:cxnLst/>
            <a:rect l="l" t="t" r="r" b="b"/>
            <a:pathLst>
              <a:path w="136525" h="144145">
                <a:moveTo>
                  <a:pt x="56500" y="0"/>
                </a:moveTo>
                <a:lnTo>
                  <a:pt x="20791" y="19307"/>
                </a:lnTo>
                <a:lnTo>
                  <a:pt x="1445" y="56421"/>
                </a:lnTo>
                <a:lnTo>
                  <a:pt x="0" y="71309"/>
                </a:lnTo>
                <a:lnTo>
                  <a:pt x="11" y="72655"/>
                </a:lnTo>
                <a:lnTo>
                  <a:pt x="12332" y="112474"/>
                </a:lnTo>
                <a:lnTo>
                  <a:pt x="43860" y="138183"/>
                </a:lnTo>
                <a:lnTo>
                  <a:pt x="72656" y="143682"/>
                </a:lnTo>
                <a:lnTo>
                  <a:pt x="85655" y="141437"/>
                </a:lnTo>
                <a:lnTo>
                  <a:pt x="117988" y="119941"/>
                </a:lnTo>
                <a:lnTo>
                  <a:pt x="135099" y="80077"/>
                </a:lnTo>
                <a:lnTo>
                  <a:pt x="136260" y="63545"/>
                </a:lnTo>
                <a:lnTo>
                  <a:pt x="133668" y="50338"/>
                </a:lnTo>
                <a:lnTo>
                  <a:pt x="112352" y="17765"/>
                </a:lnTo>
                <a:lnTo>
                  <a:pt x="73067" y="949"/>
                </a:lnTo>
                <a:lnTo>
                  <a:pt x="56500" y="0"/>
                </a:lnTo>
                <a:close/>
              </a:path>
            </a:pathLst>
          </a:custGeom>
          <a:solidFill>
            <a:srgbClr val="00707E"/>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3" name="object 123"/>
          <p:cNvSpPr/>
          <p:nvPr/>
        </p:nvSpPr>
        <p:spPr>
          <a:xfrm>
            <a:off x="4679061" y="3275315"/>
            <a:ext cx="102394" cy="108109"/>
          </a:xfrm>
          <a:custGeom>
            <a:avLst/>
            <a:gdLst/>
            <a:ahLst/>
            <a:cxnLst/>
            <a:rect l="l" t="t" r="r" b="b"/>
            <a:pathLst>
              <a:path w="136525" h="144145">
                <a:moveTo>
                  <a:pt x="0" y="71309"/>
                </a:moveTo>
                <a:lnTo>
                  <a:pt x="12134" y="30111"/>
                </a:lnTo>
                <a:lnTo>
                  <a:pt x="43266" y="3942"/>
                </a:lnTo>
                <a:lnTo>
                  <a:pt x="56500" y="0"/>
                </a:lnTo>
                <a:lnTo>
                  <a:pt x="73067" y="949"/>
                </a:lnTo>
                <a:lnTo>
                  <a:pt x="112352" y="17765"/>
                </a:lnTo>
                <a:lnTo>
                  <a:pt x="133668" y="50338"/>
                </a:lnTo>
                <a:lnTo>
                  <a:pt x="136260" y="63545"/>
                </a:lnTo>
                <a:lnTo>
                  <a:pt x="135099" y="80077"/>
                </a:lnTo>
                <a:lnTo>
                  <a:pt x="117988" y="119941"/>
                </a:lnTo>
                <a:lnTo>
                  <a:pt x="85655" y="141437"/>
                </a:lnTo>
                <a:lnTo>
                  <a:pt x="72656" y="143682"/>
                </a:lnTo>
                <a:lnTo>
                  <a:pt x="57625" y="142287"/>
                </a:lnTo>
                <a:lnTo>
                  <a:pt x="20996" y="122992"/>
                </a:lnTo>
                <a:lnTo>
                  <a:pt x="1622" y="87021"/>
                </a:lnTo>
                <a:lnTo>
                  <a:pt x="0" y="71309"/>
                </a:lnTo>
                <a:close/>
              </a:path>
            </a:pathLst>
          </a:custGeom>
          <a:ln w="9525">
            <a:solidFill>
              <a:srgbClr val="FFFFFF"/>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4" name="object 124"/>
          <p:cNvSpPr/>
          <p:nvPr/>
        </p:nvSpPr>
        <p:spPr>
          <a:xfrm>
            <a:off x="4781550" y="2280094"/>
            <a:ext cx="520065" cy="1048703"/>
          </a:xfrm>
          <a:custGeom>
            <a:avLst/>
            <a:gdLst/>
            <a:ahLst/>
            <a:cxnLst/>
            <a:rect l="l" t="t" r="r" b="b"/>
            <a:pathLst>
              <a:path w="693420" h="1398270">
                <a:moveTo>
                  <a:pt x="693420" y="0"/>
                </a:moveTo>
                <a:lnTo>
                  <a:pt x="693420" y="1398270"/>
                </a:lnTo>
                <a:lnTo>
                  <a:pt x="0" y="1398270"/>
                </a:lnTo>
              </a:path>
            </a:pathLst>
          </a:custGeom>
          <a:ln w="3175">
            <a:solidFill>
              <a:srgbClr val="007680"/>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8" name="投影片編號版面配置區 3"/>
          <p:cNvSpPr>
            <a:spLocks noGrp="1"/>
          </p:cNvSpPr>
          <p:nvPr>
            <p:ph type="sldNum" sz="quarter" idx="4294967295"/>
          </p:nvPr>
        </p:nvSpPr>
        <p:spPr>
          <a:xfrm>
            <a:off x="7013575" y="6597352"/>
            <a:ext cx="2133600" cy="215900"/>
          </a:xfrm>
          <a:prstGeom prst="rect">
            <a:avLst/>
          </a:prstGeom>
        </p:spPr>
        <p:txBody>
          <a:bodyPr/>
          <a:lstStyle/>
          <a:p>
            <a:pPr algn="r"/>
            <a:fld id="{1D79D9C9-1E4F-4E91-BD47-8FAAE515FF0F}" type="slidenum">
              <a:rPr lang="en-US" altLang="zh-TW" sz="1200" smtClean="0"/>
              <a:pPr algn="r"/>
              <a:t>83</a:t>
            </a:fld>
            <a:endParaRPr lang="en-US" altLang="zh-TW" sz="1200" dirty="0"/>
          </a:p>
        </p:txBody>
      </p:sp>
    </p:spTree>
    <p:extLst>
      <p:ext uri="{BB962C8B-B14F-4D97-AF65-F5344CB8AC3E}">
        <p14:creationId xmlns:p14="http://schemas.microsoft.com/office/powerpoint/2010/main" val="36136752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703088" y="5825701"/>
            <a:ext cx="97154" cy="75085"/>
          </a:xfrm>
          <a:prstGeom prst="rect">
            <a:avLst/>
          </a:prstGeom>
        </p:spPr>
        <p:txBody>
          <a:bodyPr vert="horz" wrap="square" lIns="0" tIns="0" rIns="0" bIns="0" rtlCol="0">
            <a:spAutoFit/>
          </a:bodyPr>
          <a:lstStyle/>
          <a:p>
            <a:pPr marL="9525"/>
            <a:r>
              <a:rPr sz="488" spc="-8" dirty="0">
                <a:latin typeface="標楷體" panose="03000509000000000000" pitchFamily="65" charset="-120"/>
                <a:ea typeface="標楷體" panose="03000509000000000000" pitchFamily="65" charset="-120"/>
                <a:cs typeface="Verdana"/>
              </a:rPr>
              <a:t>14</a:t>
            </a:r>
            <a:endParaRPr sz="488">
              <a:latin typeface="標楷體" panose="03000509000000000000" pitchFamily="65" charset="-120"/>
              <a:ea typeface="標楷體" panose="03000509000000000000" pitchFamily="65" charset="-120"/>
              <a:cs typeface="Verdana"/>
            </a:endParaRPr>
          </a:p>
        </p:txBody>
      </p:sp>
      <p:sp>
        <p:nvSpPr>
          <p:cNvPr id="4" name="object 4"/>
          <p:cNvSpPr/>
          <p:nvPr/>
        </p:nvSpPr>
        <p:spPr>
          <a:xfrm>
            <a:off x="824341" y="4016566"/>
            <a:ext cx="7495699" cy="15716"/>
          </a:xfrm>
          <a:custGeom>
            <a:avLst/>
            <a:gdLst/>
            <a:ahLst/>
            <a:cxnLst/>
            <a:rect l="l" t="t" r="r" b="b"/>
            <a:pathLst>
              <a:path w="9994265" h="20954">
                <a:moveTo>
                  <a:pt x="0" y="0"/>
                </a:moveTo>
                <a:lnTo>
                  <a:pt x="9993693" y="20701"/>
                </a:lnTo>
              </a:path>
            </a:pathLst>
          </a:custGeom>
          <a:ln w="6350">
            <a:solidFill>
              <a:srgbClr val="52555A"/>
            </a:solidFill>
            <a:prstDash val="dash"/>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5" name="object 5"/>
          <p:cNvSpPr/>
          <p:nvPr/>
        </p:nvSpPr>
        <p:spPr>
          <a:xfrm>
            <a:off x="4199225" y="3693097"/>
            <a:ext cx="1001078" cy="1755934"/>
          </a:xfrm>
          <a:custGeom>
            <a:avLst/>
            <a:gdLst/>
            <a:ahLst/>
            <a:cxnLst/>
            <a:rect l="l" t="t" r="r" b="b"/>
            <a:pathLst>
              <a:path w="1334770" h="2341245">
                <a:moveTo>
                  <a:pt x="624413" y="0"/>
                </a:moveTo>
                <a:lnTo>
                  <a:pt x="550490" y="203611"/>
                </a:lnTo>
                <a:lnTo>
                  <a:pt x="481299" y="392022"/>
                </a:lnTo>
                <a:lnTo>
                  <a:pt x="301954" y="876199"/>
                </a:lnTo>
                <a:lnTo>
                  <a:pt x="251527" y="1013955"/>
                </a:lnTo>
                <a:lnTo>
                  <a:pt x="205748" y="1141583"/>
                </a:lnTo>
                <a:lnTo>
                  <a:pt x="164602" y="1260100"/>
                </a:lnTo>
                <a:lnTo>
                  <a:pt x="128072" y="1370519"/>
                </a:lnTo>
                <a:lnTo>
                  <a:pt x="96141" y="1473855"/>
                </a:lnTo>
                <a:lnTo>
                  <a:pt x="68792" y="1571123"/>
                </a:lnTo>
                <a:lnTo>
                  <a:pt x="46010" y="1663338"/>
                </a:lnTo>
                <a:lnTo>
                  <a:pt x="27776" y="1751514"/>
                </a:lnTo>
                <a:lnTo>
                  <a:pt x="14075" y="1836666"/>
                </a:lnTo>
                <a:lnTo>
                  <a:pt x="4889" y="1919809"/>
                </a:lnTo>
                <a:lnTo>
                  <a:pt x="203" y="2001958"/>
                </a:lnTo>
                <a:lnTo>
                  <a:pt x="0" y="2084126"/>
                </a:lnTo>
                <a:lnTo>
                  <a:pt x="4262" y="2167330"/>
                </a:lnTo>
                <a:lnTo>
                  <a:pt x="12973" y="2252584"/>
                </a:lnTo>
                <a:lnTo>
                  <a:pt x="26116" y="2340902"/>
                </a:lnTo>
                <a:lnTo>
                  <a:pt x="1334470" y="2340902"/>
                </a:lnTo>
                <a:lnTo>
                  <a:pt x="1284676" y="2238317"/>
                </a:lnTo>
                <a:lnTo>
                  <a:pt x="1233493" y="2136586"/>
                </a:lnTo>
                <a:lnTo>
                  <a:pt x="1181403" y="2035311"/>
                </a:lnTo>
                <a:lnTo>
                  <a:pt x="1076434" y="1832548"/>
                </a:lnTo>
                <a:lnTo>
                  <a:pt x="1024518" y="1730269"/>
                </a:lnTo>
                <a:lnTo>
                  <a:pt x="973625" y="1626863"/>
                </a:lnTo>
                <a:lnTo>
                  <a:pt x="924236" y="1521935"/>
                </a:lnTo>
                <a:lnTo>
                  <a:pt x="876833" y="1415089"/>
                </a:lnTo>
                <a:lnTo>
                  <a:pt x="831900" y="1305929"/>
                </a:lnTo>
                <a:lnTo>
                  <a:pt x="789917" y="1194060"/>
                </a:lnTo>
                <a:lnTo>
                  <a:pt x="751367" y="1079085"/>
                </a:lnTo>
                <a:lnTo>
                  <a:pt x="716732" y="960610"/>
                </a:lnTo>
                <a:lnTo>
                  <a:pt x="686494" y="838237"/>
                </a:lnTo>
                <a:lnTo>
                  <a:pt x="661136" y="711571"/>
                </a:lnTo>
                <a:lnTo>
                  <a:pt x="641140" y="580217"/>
                </a:lnTo>
                <a:lnTo>
                  <a:pt x="626987" y="443779"/>
                </a:lnTo>
                <a:lnTo>
                  <a:pt x="619160" y="301860"/>
                </a:lnTo>
                <a:lnTo>
                  <a:pt x="618142" y="154066"/>
                </a:lnTo>
                <a:lnTo>
                  <a:pt x="624413"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6" name="object 6"/>
          <p:cNvSpPr txBox="1"/>
          <p:nvPr/>
        </p:nvSpPr>
        <p:spPr>
          <a:xfrm>
            <a:off x="4265961" y="5109322"/>
            <a:ext cx="810578" cy="276999"/>
          </a:xfrm>
          <a:prstGeom prst="rect">
            <a:avLst/>
          </a:prstGeom>
        </p:spPr>
        <p:txBody>
          <a:bodyPr vert="horz" wrap="square" lIns="0" tIns="0" rIns="0" bIns="0" rtlCol="0">
            <a:spAutoFit/>
          </a:bodyPr>
          <a:lstStyle/>
          <a:p>
            <a:pPr marL="476" algn="ctr"/>
            <a:r>
              <a:rPr sz="600" dirty="0">
                <a:solidFill>
                  <a:srgbClr val="FFFFFF"/>
                </a:solidFill>
                <a:latin typeface="標楷體" panose="03000509000000000000" pitchFamily="65" charset="-120"/>
                <a:ea typeface="標楷體" panose="03000509000000000000" pitchFamily="65" charset="-120"/>
                <a:cs typeface="Verdana"/>
              </a:rPr>
              <a:t>SB</a:t>
            </a:r>
            <a:r>
              <a:rPr sz="600" spc="-4" dirty="0">
                <a:solidFill>
                  <a:srgbClr val="FFFFFF"/>
                </a:solidFill>
                <a:latin typeface="標楷體" panose="03000509000000000000" pitchFamily="65" charset="-120"/>
                <a:ea typeface="標楷體" panose="03000509000000000000" pitchFamily="65" charset="-120"/>
                <a:cs typeface="Verdana"/>
              </a:rPr>
              <a:t>-</a:t>
            </a:r>
            <a:r>
              <a:rPr sz="600" spc="4" dirty="0">
                <a:solidFill>
                  <a:srgbClr val="FFFFFF"/>
                </a:solidFill>
                <a:latin typeface="標楷體" panose="03000509000000000000" pitchFamily="65" charset="-120"/>
                <a:ea typeface="標楷體" panose="03000509000000000000" pitchFamily="65" charset="-120"/>
                <a:cs typeface="Verdana"/>
              </a:rPr>
              <a:t>327</a:t>
            </a:r>
            <a:endParaRPr sz="600">
              <a:latin typeface="標楷體" panose="03000509000000000000" pitchFamily="65" charset="-120"/>
              <a:ea typeface="標楷體" panose="03000509000000000000" pitchFamily="65" charset="-120"/>
              <a:cs typeface="Verdana"/>
            </a:endParaRPr>
          </a:p>
          <a:p>
            <a:pPr marL="9525" marR="3810" algn="ctr"/>
            <a:r>
              <a:rPr sz="600" spc="4" dirty="0">
                <a:solidFill>
                  <a:srgbClr val="FFFFFF"/>
                </a:solidFill>
                <a:latin typeface="標楷體" panose="03000509000000000000" pitchFamily="65" charset="-120"/>
                <a:ea typeface="標楷體" panose="03000509000000000000" pitchFamily="65" charset="-120"/>
                <a:cs typeface="Verdana"/>
              </a:rPr>
              <a:t>I</a:t>
            </a:r>
            <a:r>
              <a:rPr sz="600" spc="-4" dirty="0">
                <a:solidFill>
                  <a:srgbClr val="FFFFFF"/>
                </a:solidFill>
                <a:latin typeface="標楷體" panose="03000509000000000000" pitchFamily="65" charset="-120"/>
                <a:ea typeface="標楷體" panose="03000509000000000000" pitchFamily="65" charset="-120"/>
                <a:cs typeface="Verdana"/>
              </a:rPr>
              <a:t>n</a:t>
            </a:r>
            <a:r>
              <a:rPr sz="600" dirty="0">
                <a:solidFill>
                  <a:srgbClr val="FFFFFF"/>
                </a:solidFill>
                <a:latin typeface="標楷體" panose="03000509000000000000" pitchFamily="65" charset="-120"/>
                <a:ea typeface="標楷體" panose="03000509000000000000" pitchFamily="65" charset="-120"/>
                <a:cs typeface="Verdana"/>
              </a:rPr>
              <a:t>form</a:t>
            </a:r>
            <a:r>
              <a:rPr sz="600" spc="-8" dirty="0">
                <a:solidFill>
                  <a:srgbClr val="FFFFFF"/>
                </a:solidFill>
                <a:latin typeface="標楷體" panose="03000509000000000000" pitchFamily="65" charset="-120"/>
                <a:ea typeface="標楷體" panose="03000509000000000000" pitchFamily="65" charset="-120"/>
                <a:cs typeface="Verdana"/>
              </a:rPr>
              <a:t>a</a:t>
            </a:r>
            <a:r>
              <a:rPr sz="600" spc="-4" dirty="0">
                <a:solidFill>
                  <a:srgbClr val="FFFFFF"/>
                </a:solidFill>
                <a:latin typeface="標楷體" panose="03000509000000000000" pitchFamily="65" charset="-120"/>
                <a:ea typeface="標楷體" panose="03000509000000000000" pitchFamily="65" charset="-120"/>
                <a:cs typeface="Verdana"/>
              </a:rPr>
              <a:t>ti</a:t>
            </a:r>
            <a:r>
              <a:rPr sz="600" dirty="0">
                <a:solidFill>
                  <a:srgbClr val="FFFFFF"/>
                </a:solidFill>
                <a:latin typeface="標楷體" panose="03000509000000000000" pitchFamily="65" charset="-120"/>
                <a:ea typeface="標楷體" panose="03000509000000000000" pitchFamily="65" charset="-120"/>
                <a:cs typeface="Verdana"/>
              </a:rPr>
              <a:t>on</a:t>
            </a:r>
            <a:r>
              <a:rPr sz="600" spc="-8" dirty="0">
                <a:solidFill>
                  <a:srgbClr val="FFFFFF"/>
                </a:solidFill>
                <a:latin typeface="標楷體" panose="03000509000000000000" pitchFamily="65" charset="-120"/>
                <a:ea typeface="標楷體" panose="03000509000000000000" pitchFamily="65" charset="-120"/>
                <a:cs typeface="Verdana"/>
              </a:rPr>
              <a:t> </a:t>
            </a:r>
            <a:r>
              <a:rPr sz="600" spc="-4" dirty="0">
                <a:solidFill>
                  <a:srgbClr val="FFFFFF"/>
                </a:solidFill>
                <a:latin typeface="標楷體" panose="03000509000000000000" pitchFamily="65" charset="-120"/>
                <a:ea typeface="標楷體" panose="03000509000000000000" pitchFamily="65" charset="-120"/>
                <a:cs typeface="Verdana"/>
              </a:rPr>
              <a:t>P</a:t>
            </a:r>
            <a:r>
              <a:rPr sz="600" dirty="0">
                <a:solidFill>
                  <a:srgbClr val="FFFFFF"/>
                </a:solidFill>
                <a:latin typeface="標楷體" panose="03000509000000000000" pitchFamily="65" charset="-120"/>
                <a:ea typeface="標楷體" panose="03000509000000000000" pitchFamily="65" charset="-120"/>
                <a:cs typeface="Verdana"/>
              </a:rPr>
              <a:t>r</a:t>
            </a:r>
            <a:r>
              <a:rPr sz="600" spc="-4" dirty="0">
                <a:solidFill>
                  <a:srgbClr val="FFFFFF"/>
                </a:solidFill>
                <a:latin typeface="標楷體" panose="03000509000000000000" pitchFamily="65" charset="-120"/>
                <a:ea typeface="標楷體" panose="03000509000000000000" pitchFamily="65" charset="-120"/>
                <a:cs typeface="Verdana"/>
              </a:rPr>
              <a:t>i</a:t>
            </a:r>
            <a:r>
              <a:rPr sz="600" dirty="0">
                <a:solidFill>
                  <a:srgbClr val="FFFFFF"/>
                </a:solidFill>
                <a:latin typeface="標楷體" panose="03000509000000000000" pitchFamily="65" charset="-120"/>
                <a:ea typeface="標楷體" panose="03000509000000000000" pitchFamily="65" charset="-120"/>
                <a:cs typeface="Verdana"/>
              </a:rPr>
              <a:t>v</a:t>
            </a:r>
            <a:r>
              <a:rPr sz="600" spc="-4" dirty="0">
                <a:solidFill>
                  <a:srgbClr val="FFFFFF"/>
                </a:solidFill>
                <a:latin typeface="標楷體" panose="03000509000000000000" pitchFamily="65" charset="-120"/>
                <a:ea typeface="標楷體" panose="03000509000000000000" pitchFamily="65" charset="-120"/>
                <a:cs typeface="Verdana"/>
              </a:rPr>
              <a:t>a</a:t>
            </a:r>
            <a:r>
              <a:rPr sz="600" dirty="0">
                <a:solidFill>
                  <a:srgbClr val="FFFFFF"/>
                </a:solidFill>
                <a:latin typeface="標楷體" panose="03000509000000000000" pitchFamily="65" charset="-120"/>
                <a:ea typeface="標楷體" panose="03000509000000000000" pitchFamily="65" charset="-120"/>
                <a:cs typeface="Verdana"/>
              </a:rPr>
              <a:t>cy: Co</a:t>
            </a:r>
            <a:r>
              <a:rPr sz="600" spc="-4" dirty="0">
                <a:solidFill>
                  <a:srgbClr val="FFFFFF"/>
                </a:solidFill>
                <a:latin typeface="標楷體" panose="03000509000000000000" pitchFamily="65" charset="-120"/>
                <a:ea typeface="標楷體" panose="03000509000000000000" pitchFamily="65" charset="-120"/>
                <a:cs typeface="Verdana"/>
              </a:rPr>
              <a:t>nn</a:t>
            </a:r>
            <a:r>
              <a:rPr sz="600" dirty="0">
                <a:solidFill>
                  <a:srgbClr val="FFFFFF"/>
                </a:solidFill>
                <a:latin typeface="標楷體" panose="03000509000000000000" pitchFamily="65" charset="-120"/>
                <a:ea typeface="標楷體" panose="03000509000000000000" pitchFamily="65" charset="-120"/>
                <a:cs typeface="Verdana"/>
              </a:rPr>
              <a:t>ec</a:t>
            </a:r>
            <a:r>
              <a:rPr sz="600" spc="-4" dirty="0">
                <a:solidFill>
                  <a:srgbClr val="FFFFFF"/>
                </a:solidFill>
                <a:latin typeface="標楷體" panose="03000509000000000000" pitchFamily="65" charset="-120"/>
                <a:ea typeface="標楷體" panose="03000509000000000000" pitchFamily="65" charset="-120"/>
                <a:cs typeface="Verdana"/>
              </a:rPr>
              <a:t>t</a:t>
            </a:r>
            <a:r>
              <a:rPr sz="600" dirty="0">
                <a:solidFill>
                  <a:srgbClr val="FFFFFF"/>
                </a:solidFill>
                <a:latin typeface="標楷體" panose="03000509000000000000" pitchFamily="65" charset="-120"/>
                <a:ea typeface="標楷體" panose="03000509000000000000" pitchFamily="65" charset="-120"/>
                <a:cs typeface="Verdana"/>
              </a:rPr>
              <a:t>ed</a:t>
            </a:r>
            <a:r>
              <a:rPr sz="600" spc="-4" dirty="0">
                <a:solidFill>
                  <a:srgbClr val="FFFFFF"/>
                </a:solidFill>
                <a:latin typeface="標楷體" panose="03000509000000000000" pitchFamily="65" charset="-120"/>
                <a:ea typeface="標楷體" panose="03000509000000000000" pitchFamily="65" charset="-120"/>
                <a:cs typeface="Verdana"/>
              </a:rPr>
              <a:t> </a:t>
            </a:r>
            <a:r>
              <a:rPr sz="600" dirty="0">
                <a:solidFill>
                  <a:srgbClr val="FFFFFF"/>
                </a:solidFill>
                <a:latin typeface="標楷體" panose="03000509000000000000" pitchFamily="65" charset="-120"/>
                <a:ea typeface="標楷體" panose="03000509000000000000" pitchFamily="65" charset="-120"/>
                <a:cs typeface="Verdana"/>
              </a:rPr>
              <a:t>Dev</a:t>
            </a:r>
            <a:r>
              <a:rPr sz="600" spc="-4" dirty="0">
                <a:solidFill>
                  <a:srgbClr val="FFFFFF"/>
                </a:solidFill>
                <a:latin typeface="標楷體" panose="03000509000000000000" pitchFamily="65" charset="-120"/>
                <a:ea typeface="標楷體" panose="03000509000000000000" pitchFamily="65" charset="-120"/>
                <a:cs typeface="Verdana"/>
              </a:rPr>
              <a:t>i</a:t>
            </a:r>
            <a:r>
              <a:rPr sz="600" dirty="0">
                <a:solidFill>
                  <a:srgbClr val="FFFFFF"/>
                </a:solidFill>
                <a:latin typeface="標楷體" panose="03000509000000000000" pitchFamily="65" charset="-120"/>
                <a:ea typeface="標楷體" panose="03000509000000000000" pitchFamily="65" charset="-120"/>
                <a:cs typeface="Verdana"/>
              </a:rPr>
              <a:t>ces</a:t>
            </a:r>
            <a:endParaRPr sz="600">
              <a:latin typeface="標楷體" panose="03000509000000000000" pitchFamily="65" charset="-120"/>
              <a:ea typeface="標楷體" panose="03000509000000000000" pitchFamily="65" charset="-120"/>
              <a:cs typeface="Verdana"/>
            </a:endParaRPr>
          </a:p>
        </p:txBody>
      </p:sp>
      <p:sp>
        <p:nvSpPr>
          <p:cNvPr id="7" name="object 7"/>
          <p:cNvSpPr/>
          <p:nvPr/>
        </p:nvSpPr>
        <p:spPr>
          <a:xfrm>
            <a:off x="4166712" y="3673570"/>
            <a:ext cx="815816" cy="703421"/>
          </a:xfrm>
          <a:custGeom>
            <a:avLst/>
            <a:gdLst/>
            <a:ahLst/>
            <a:cxnLst/>
            <a:rect l="l" t="t" r="r" b="b"/>
            <a:pathLst>
              <a:path w="1087754" h="937895">
                <a:moveTo>
                  <a:pt x="853186" y="0"/>
                </a:moveTo>
                <a:lnTo>
                  <a:pt x="234314" y="0"/>
                </a:lnTo>
                <a:lnTo>
                  <a:pt x="0" y="468757"/>
                </a:lnTo>
                <a:lnTo>
                  <a:pt x="234314" y="937514"/>
                </a:lnTo>
                <a:lnTo>
                  <a:pt x="853186" y="937514"/>
                </a:lnTo>
                <a:lnTo>
                  <a:pt x="1087501" y="468757"/>
                </a:lnTo>
                <a:lnTo>
                  <a:pt x="853186" y="0"/>
                </a:lnTo>
                <a:close/>
              </a:path>
            </a:pathLst>
          </a:custGeom>
          <a:solidFill>
            <a:srgbClr val="0096A9"/>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8" name="object 8"/>
          <p:cNvSpPr/>
          <p:nvPr/>
        </p:nvSpPr>
        <p:spPr>
          <a:xfrm>
            <a:off x="4166712" y="2935669"/>
            <a:ext cx="815816" cy="703421"/>
          </a:xfrm>
          <a:custGeom>
            <a:avLst/>
            <a:gdLst/>
            <a:ahLst/>
            <a:cxnLst/>
            <a:rect l="l" t="t" r="r" b="b"/>
            <a:pathLst>
              <a:path w="1087754" h="937895">
                <a:moveTo>
                  <a:pt x="853186" y="0"/>
                </a:moveTo>
                <a:lnTo>
                  <a:pt x="234314" y="0"/>
                </a:lnTo>
                <a:lnTo>
                  <a:pt x="0" y="468756"/>
                </a:lnTo>
                <a:lnTo>
                  <a:pt x="234314" y="937513"/>
                </a:lnTo>
                <a:lnTo>
                  <a:pt x="853186" y="937513"/>
                </a:lnTo>
                <a:lnTo>
                  <a:pt x="1087501" y="468756"/>
                </a:lnTo>
                <a:lnTo>
                  <a:pt x="853186"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9" name="object 9"/>
          <p:cNvSpPr/>
          <p:nvPr/>
        </p:nvSpPr>
        <p:spPr>
          <a:xfrm>
            <a:off x="4842796" y="4040568"/>
            <a:ext cx="815816" cy="703421"/>
          </a:xfrm>
          <a:custGeom>
            <a:avLst/>
            <a:gdLst/>
            <a:ahLst/>
            <a:cxnLst/>
            <a:rect l="l" t="t" r="r" b="b"/>
            <a:pathLst>
              <a:path w="1087754" h="937895">
                <a:moveTo>
                  <a:pt x="853059" y="0"/>
                </a:moveTo>
                <a:lnTo>
                  <a:pt x="234314" y="0"/>
                </a:lnTo>
                <a:lnTo>
                  <a:pt x="0" y="468756"/>
                </a:lnTo>
                <a:lnTo>
                  <a:pt x="234314" y="937513"/>
                </a:lnTo>
                <a:lnTo>
                  <a:pt x="853059" y="937513"/>
                </a:lnTo>
                <a:lnTo>
                  <a:pt x="1087500" y="468756"/>
                </a:lnTo>
                <a:lnTo>
                  <a:pt x="853059"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0" name="object 10"/>
          <p:cNvSpPr/>
          <p:nvPr/>
        </p:nvSpPr>
        <p:spPr>
          <a:xfrm>
            <a:off x="4842796" y="3306572"/>
            <a:ext cx="815816" cy="703421"/>
          </a:xfrm>
          <a:custGeom>
            <a:avLst/>
            <a:gdLst/>
            <a:ahLst/>
            <a:cxnLst/>
            <a:rect l="l" t="t" r="r" b="b"/>
            <a:pathLst>
              <a:path w="1087754" h="937895">
                <a:moveTo>
                  <a:pt x="853059" y="0"/>
                </a:moveTo>
                <a:lnTo>
                  <a:pt x="234314" y="0"/>
                </a:lnTo>
                <a:lnTo>
                  <a:pt x="0" y="468756"/>
                </a:lnTo>
                <a:lnTo>
                  <a:pt x="234314" y="937513"/>
                </a:lnTo>
                <a:lnTo>
                  <a:pt x="853059" y="937513"/>
                </a:lnTo>
                <a:lnTo>
                  <a:pt x="1087500" y="468756"/>
                </a:lnTo>
                <a:lnTo>
                  <a:pt x="853059"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1" name="object 11"/>
          <p:cNvSpPr/>
          <p:nvPr/>
        </p:nvSpPr>
        <p:spPr>
          <a:xfrm>
            <a:off x="3490627" y="4040568"/>
            <a:ext cx="815816" cy="703421"/>
          </a:xfrm>
          <a:custGeom>
            <a:avLst/>
            <a:gdLst/>
            <a:ahLst/>
            <a:cxnLst/>
            <a:rect l="l" t="t" r="r" b="b"/>
            <a:pathLst>
              <a:path w="1087754" h="937895">
                <a:moveTo>
                  <a:pt x="853185" y="0"/>
                </a:moveTo>
                <a:lnTo>
                  <a:pt x="234314" y="0"/>
                </a:lnTo>
                <a:lnTo>
                  <a:pt x="0" y="468756"/>
                </a:lnTo>
                <a:lnTo>
                  <a:pt x="234314" y="937513"/>
                </a:lnTo>
                <a:lnTo>
                  <a:pt x="853185" y="937513"/>
                </a:lnTo>
                <a:lnTo>
                  <a:pt x="1087501" y="468756"/>
                </a:lnTo>
                <a:lnTo>
                  <a:pt x="853185"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2" name="object 12"/>
          <p:cNvSpPr/>
          <p:nvPr/>
        </p:nvSpPr>
        <p:spPr>
          <a:xfrm>
            <a:off x="3490627" y="3306572"/>
            <a:ext cx="815816" cy="703421"/>
          </a:xfrm>
          <a:custGeom>
            <a:avLst/>
            <a:gdLst/>
            <a:ahLst/>
            <a:cxnLst/>
            <a:rect l="l" t="t" r="r" b="b"/>
            <a:pathLst>
              <a:path w="1087754" h="937895">
                <a:moveTo>
                  <a:pt x="853185" y="0"/>
                </a:moveTo>
                <a:lnTo>
                  <a:pt x="234314" y="0"/>
                </a:lnTo>
                <a:lnTo>
                  <a:pt x="0" y="468756"/>
                </a:lnTo>
                <a:lnTo>
                  <a:pt x="234314" y="937513"/>
                </a:lnTo>
                <a:lnTo>
                  <a:pt x="853185" y="937513"/>
                </a:lnTo>
                <a:lnTo>
                  <a:pt x="1087501" y="468756"/>
                </a:lnTo>
                <a:lnTo>
                  <a:pt x="853185" y="0"/>
                </a:lnTo>
                <a:close/>
              </a:path>
            </a:pathLst>
          </a:custGeom>
          <a:solidFill>
            <a:srgbClr val="75787A"/>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3" name="object 13"/>
          <p:cNvSpPr txBox="1"/>
          <p:nvPr/>
        </p:nvSpPr>
        <p:spPr>
          <a:xfrm>
            <a:off x="5959888" y="5069219"/>
            <a:ext cx="704850" cy="207749"/>
          </a:xfrm>
          <a:prstGeom prst="rect">
            <a:avLst/>
          </a:prstGeom>
        </p:spPr>
        <p:txBody>
          <a:bodyPr vert="horz" wrap="square" lIns="0" tIns="0" rIns="0" bIns="0" rtlCol="0">
            <a:spAutoFit/>
          </a:bodyPr>
          <a:lstStyle/>
          <a:p>
            <a:pPr marL="9525"/>
            <a:r>
              <a:rPr sz="1350" b="1" dirty="0">
                <a:solidFill>
                  <a:srgbClr val="52555A"/>
                </a:solidFill>
                <a:latin typeface="標楷體" panose="03000509000000000000" pitchFamily="65" charset="-120"/>
                <a:ea typeface="標楷體" panose="03000509000000000000" pitchFamily="65" charset="-120"/>
                <a:cs typeface="微軟正黑體"/>
              </a:rPr>
              <a:t>安全性能</a:t>
            </a:r>
            <a:endParaRPr sz="1350">
              <a:latin typeface="標楷體" panose="03000509000000000000" pitchFamily="65" charset="-120"/>
              <a:ea typeface="標楷體" panose="03000509000000000000" pitchFamily="65" charset="-120"/>
              <a:cs typeface="微軟正黑體"/>
            </a:endParaRPr>
          </a:p>
        </p:txBody>
      </p:sp>
      <p:sp>
        <p:nvSpPr>
          <p:cNvPr id="14" name="object 14"/>
          <p:cNvSpPr txBox="1"/>
          <p:nvPr/>
        </p:nvSpPr>
        <p:spPr>
          <a:xfrm>
            <a:off x="5951695" y="5302949"/>
            <a:ext cx="1490186" cy="484748"/>
          </a:xfrm>
          <a:prstGeom prst="rect">
            <a:avLst/>
          </a:prstGeom>
        </p:spPr>
        <p:txBody>
          <a:bodyPr vert="horz" wrap="square" lIns="0" tIns="0" rIns="0" bIns="0" rtlCol="0">
            <a:spAutoFit/>
          </a:bodyPr>
          <a:lstStyle/>
          <a:p>
            <a:pPr marL="9525" marR="3810" algn="just">
              <a:lnSpc>
                <a:spcPct val="100400"/>
              </a:lnSpc>
            </a:pPr>
            <a:r>
              <a:rPr sz="1050" dirty="0">
                <a:latin typeface="標楷體" panose="03000509000000000000" pitchFamily="65" charset="-120"/>
                <a:ea typeface="標楷體" panose="03000509000000000000" pitchFamily="65" charset="-120"/>
                <a:cs typeface="微軟正黑體"/>
              </a:rPr>
              <a:t>用戶在首次設定該互聯裝 置時，必須提醒用戶設定 自己的密碼。</a:t>
            </a:r>
            <a:endParaRPr sz="1050">
              <a:latin typeface="標楷體" panose="03000509000000000000" pitchFamily="65" charset="-120"/>
              <a:ea typeface="標楷體" panose="03000509000000000000" pitchFamily="65" charset="-120"/>
              <a:cs typeface="微軟正黑體"/>
            </a:endParaRPr>
          </a:p>
        </p:txBody>
      </p:sp>
      <p:sp>
        <p:nvSpPr>
          <p:cNvPr id="15" name="object 15"/>
          <p:cNvSpPr/>
          <p:nvPr/>
        </p:nvSpPr>
        <p:spPr>
          <a:xfrm>
            <a:off x="5458016" y="4715320"/>
            <a:ext cx="2019300" cy="548640"/>
          </a:xfrm>
          <a:custGeom>
            <a:avLst/>
            <a:gdLst/>
            <a:ahLst/>
            <a:cxnLst/>
            <a:rect l="l" t="t" r="r" b="b"/>
            <a:pathLst>
              <a:path w="2692400" h="731520">
                <a:moveTo>
                  <a:pt x="0" y="0"/>
                </a:moveTo>
                <a:lnTo>
                  <a:pt x="647700" y="731469"/>
                </a:lnTo>
                <a:lnTo>
                  <a:pt x="2692400" y="731469"/>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6" name="object 16"/>
          <p:cNvSpPr/>
          <p:nvPr/>
        </p:nvSpPr>
        <p:spPr>
          <a:xfrm>
            <a:off x="1676400" y="4715320"/>
            <a:ext cx="2019300" cy="548640"/>
          </a:xfrm>
          <a:custGeom>
            <a:avLst/>
            <a:gdLst/>
            <a:ahLst/>
            <a:cxnLst/>
            <a:rect l="l" t="t" r="r" b="b"/>
            <a:pathLst>
              <a:path w="2692400" h="731520">
                <a:moveTo>
                  <a:pt x="2692400" y="0"/>
                </a:moveTo>
                <a:lnTo>
                  <a:pt x="2044700" y="731469"/>
                </a:lnTo>
                <a:lnTo>
                  <a:pt x="0" y="731469"/>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17" name="object 17"/>
          <p:cNvSpPr txBox="1"/>
          <p:nvPr/>
        </p:nvSpPr>
        <p:spPr>
          <a:xfrm>
            <a:off x="1667066" y="5069219"/>
            <a:ext cx="704850" cy="207749"/>
          </a:xfrm>
          <a:prstGeom prst="rect">
            <a:avLst/>
          </a:prstGeom>
        </p:spPr>
        <p:txBody>
          <a:bodyPr vert="horz" wrap="square" lIns="0" tIns="0" rIns="0" bIns="0" rtlCol="0">
            <a:spAutoFit/>
          </a:bodyPr>
          <a:lstStyle/>
          <a:p>
            <a:pPr marL="9525"/>
            <a:r>
              <a:rPr sz="1350" b="1" dirty="0">
                <a:solidFill>
                  <a:srgbClr val="52555A"/>
                </a:solidFill>
                <a:latin typeface="標楷體" panose="03000509000000000000" pitchFamily="65" charset="-120"/>
                <a:ea typeface="標楷體" panose="03000509000000000000" pitchFamily="65" charset="-120"/>
                <a:cs typeface="微軟正黑體"/>
              </a:rPr>
              <a:t>安全性能</a:t>
            </a:r>
            <a:endParaRPr sz="1350">
              <a:latin typeface="標楷體" panose="03000509000000000000" pitchFamily="65" charset="-120"/>
              <a:ea typeface="標楷體" panose="03000509000000000000" pitchFamily="65" charset="-120"/>
              <a:cs typeface="微軟正黑體"/>
            </a:endParaRPr>
          </a:p>
        </p:txBody>
      </p:sp>
      <p:sp>
        <p:nvSpPr>
          <p:cNvPr id="18" name="object 18"/>
          <p:cNvSpPr txBox="1"/>
          <p:nvPr/>
        </p:nvSpPr>
        <p:spPr>
          <a:xfrm>
            <a:off x="1667066" y="5302949"/>
            <a:ext cx="2023110" cy="646331"/>
          </a:xfrm>
          <a:prstGeom prst="rect">
            <a:avLst/>
          </a:prstGeom>
        </p:spPr>
        <p:txBody>
          <a:bodyPr vert="horz" wrap="square" lIns="0" tIns="0" rIns="0" bIns="0" rtlCol="0">
            <a:spAutoFit/>
          </a:bodyPr>
          <a:lstStyle/>
          <a:p>
            <a:pPr marL="9525" marR="3810">
              <a:lnSpc>
                <a:spcPct val="100200"/>
              </a:lnSpc>
            </a:pPr>
            <a:r>
              <a:rPr sz="1050" dirty="0">
                <a:latin typeface="標楷體" panose="03000509000000000000" pitchFamily="65" charset="-120"/>
                <a:ea typeface="標楷體" panose="03000509000000000000" pitchFamily="65" charset="-120"/>
                <a:cs typeface="微軟正黑體"/>
              </a:rPr>
              <a:t>每個互聯設備都需要一</a:t>
            </a:r>
            <a:r>
              <a:rPr sz="1050" spc="-11" dirty="0">
                <a:latin typeface="標楷體" panose="03000509000000000000" pitchFamily="65" charset="-120"/>
                <a:ea typeface="標楷體" panose="03000509000000000000" pitchFamily="65" charset="-120"/>
                <a:cs typeface="微軟正黑體"/>
              </a:rPr>
              <a:t>個</a:t>
            </a:r>
            <a:r>
              <a:rPr sz="1050" dirty="0">
                <a:latin typeface="標楷體" panose="03000509000000000000" pitchFamily="65" charset="-120"/>
                <a:ea typeface="標楷體" panose="03000509000000000000" pitchFamily="65" charset="-120"/>
                <a:cs typeface="微軟正黑體"/>
              </a:rPr>
              <a:t>獨特</a:t>
            </a:r>
            <a:r>
              <a:rPr sz="1050" spc="-11" dirty="0">
                <a:latin typeface="標楷體" panose="03000509000000000000" pitchFamily="65" charset="-120"/>
                <a:ea typeface="標楷體" panose="03000509000000000000" pitchFamily="65" charset="-120"/>
                <a:cs typeface="微軟正黑體"/>
              </a:rPr>
              <a:t>的</a:t>
            </a:r>
            <a:r>
              <a:rPr sz="1050" dirty="0">
                <a:latin typeface="標楷體" panose="03000509000000000000" pitchFamily="65" charset="-120"/>
                <a:ea typeface="標楷體" panose="03000509000000000000" pitchFamily="65" charset="-120"/>
                <a:cs typeface="微軟正黑體"/>
              </a:rPr>
              <a:t>預 設密碼。 要求該措施可以達到使</a:t>
            </a:r>
            <a:r>
              <a:rPr sz="1050" spc="-11" dirty="0">
                <a:latin typeface="標楷體" panose="03000509000000000000" pitchFamily="65" charset="-120"/>
                <a:ea typeface="標楷體" panose="03000509000000000000" pitchFamily="65" charset="-120"/>
                <a:cs typeface="微軟正黑體"/>
              </a:rPr>
              <a:t>用</a:t>
            </a:r>
            <a:r>
              <a:rPr sz="1050" dirty="0">
                <a:latin typeface="標楷體" panose="03000509000000000000" pitchFamily="65" charset="-120"/>
                <a:ea typeface="標楷體" panose="03000509000000000000" pitchFamily="65" charset="-120"/>
                <a:cs typeface="微軟正黑體"/>
              </a:rPr>
              <a:t>者在</a:t>
            </a:r>
            <a:r>
              <a:rPr sz="1050" spc="-11" dirty="0">
                <a:latin typeface="標楷體" panose="03000509000000000000" pitchFamily="65" charset="-120"/>
                <a:ea typeface="標楷體" panose="03000509000000000000" pitchFamily="65" charset="-120"/>
                <a:cs typeface="微軟正黑體"/>
              </a:rPr>
              <a:t>首</a:t>
            </a:r>
            <a:r>
              <a:rPr sz="1050" dirty="0">
                <a:latin typeface="標楷體" panose="03000509000000000000" pitchFamily="65" charset="-120"/>
                <a:ea typeface="標楷體" panose="03000509000000000000" pitchFamily="65" charset="-120"/>
                <a:cs typeface="微軟正黑體"/>
              </a:rPr>
              <a:t>次 </a:t>
            </a:r>
            <a:r>
              <a:rPr sz="1050" spc="-4" dirty="0">
                <a:latin typeface="標楷體" panose="03000509000000000000" pitchFamily="65" charset="-120"/>
                <a:ea typeface="標楷體" panose="03000509000000000000" pitchFamily="65" charset="-120"/>
                <a:cs typeface="微軟正黑體"/>
              </a:rPr>
              <a:t>使用該設備之前生成新</a:t>
            </a:r>
            <a:r>
              <a:rPr sz="1050" spc="-11" dirty="0">
                <a:latin typeface="標楷體" panose="03000509000000000000" pitchFamily="65" charset="-120"/>
                <a:ea typeface="標楷體" panose="03000509000000000000" pitchFamily="65" charset="-120"/>
                <a:cs typeface="微軟正黑體"/>
              </a:rPr>
              <a:t>的</a:t>
            </a:r>
            <a:r>
              <a:rPr sz="1050" spc="-4" dirty="0">
                <a:latin typeface="標楷體" panose="03000509000000000000" pitchFamily="65" charset="-120"/>
                <a:ea typeface="標楷體" panose="03000509000000000000" pitchFamily="65" charset="-120"/>
                <a:cs typeface="微軟正黑體"/>
              </a:rPr>
              <a:t>身份</a:t>
            </a:r>
            <a:r>
              <a:rPr sz="1050" spc="-11" dirty="0">
                <a:latin typeface="標楷體" panose="03000509000000000000" pitchFamily="65" charset="-120"/>
                <a:ea typeface="標楷體" panose="03000509000000000000" pitchFamily="65" charset="-120"/>
                <a:cs typeface="微軟正黑體"/>
              </a:rPr>
              <a:t>驗</a:t>
            </a:r>
            <a:r>
              <a:rPr sz="1050" dirty="0">
                <a:latin typeface="標楷體" panose="03000509000000000000" pitchFamily="65" charset="-120"/>
                <a:ea typeface="標楷體" panose="03000509000000000000" pitchFamily="65" charset="-120"/>
                <a:cs typeface="微軟正黑體"/>
              </a:rPr>
              <a:t>證 方法。</a:t>
            </a:r>
            <a:endParaRPr sz="1050">
              <a:latin typeface="標楷體" panose="03000509000000000000" pitchFamily="65" charset="-120"/>
              <a:ea typeface="標楷體" panose="03000509000000000000" pitchFamily="65" charset="-120"/>
              <a:cs typeface="微軟正黑體"/>
            </a:endParaRPr>
          </a:p>
        </p:txBody>
      </p:sp>
      <p:sp>
        <p:nvSpPr>
          <p:cNvPr id="19" name="object 19"/>
          <p:cNvSpPr/>
          <p:nvPr/>
        </p:nvSpPr>
        <p:spPr>
          <a:xfrm>
            <a:off x="1676400" y="2786507"/>
            <a:ext cx="2019300" cy="548640"/>
          </a:xfrm>
          <a:custGeom>
            <a:avLst/>
            <a:gdLst/>
            <a:ahLst/>
            <a:cxnLst/>
            <a:rect l="l" t="t" r="r" b="b"/>
            <a:pathLst>
              <a:path w="2692400" h="731519">
                <a:moveTo>
                  <a:pt x="2692400" y="731520"/>
                </a:moveTo>
                <a:lnTo>
                  <a:pt x="2044700" y="0"/>
                </a:lnTo>
                <a:lnTo>
                  <a:pt x="0" y="0"/>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0" name="object 20"/>
          <p:cNvSpPr txBox="1"/>
          <p:nvPr/>
        </p:nvSpPr>
        <p:spPr>
          <a:xfrm>
            <a:off x="1667065" y="2269728"/>
            <a:ext cx="1490186" cy="941925"/>
          </a:xfrm>
          <a:prstGeom prst="rect">
            <a:avLst/>
          </a:prstGeom>
        </p:spPr>
        <p:txBody>
          <a:bodyPr vert="horz" wrap="square" lIns="0" tIns="0" rIns="0" bIns="0" rtlCol="0">
            <a:spAutoFit/>
          </a:bodyPr>
          <a:lstStyle/>
          <a:p>
            <a:pPr marL="446246">
              <a:lnSpc>
                <a:spcPts val="3735"/>
              </a:lnSpc>
            </a:pPr>
            <a:r>
              <a:rPr sz="3750" spc="-4" dirty="0">
                <a:solidFill>
                  <a:srgbClr val="61B5E4"/>
                </a:solidFill>
                <a:latin typeface="標楷體" panose="03000509000000000000" pitchFamily="65" charset="-120"/>
                <a:ea typeface="標楷體" panose="03000509000000000000" pitchFamily="65" charset="-120"/>
                <a:cs typeface="Verdana"/>
              </a:rPr>
              <a:t>01</a:t>
            </a:r>
            <a:endParaRPr sz="3750">
              <a:latin typeface="標楷體" panose="03000509000000000000" pitchFamily="65" charset="-120"/>
              <a:ea typeface="標楷體" panose="03000509000000000000" pitchFamily="65" charset="-120"/>
              <a:cs typeface="Verdana"/>
            </a:endParaRPr>
          </a:p>
          <a:p>
            <a:pPr marL="9525">
              <a:lnSpc>
                <a:spcPts val="855"/>
              </a:lnSpc>
            </a:pPr>
            <a:r>
              <a:rPr sz="1350" b="1" dirty="0">
                <a:solidFill>
                  <a:srgbClr val="52555A"/>
                </a:solidFill>
                <a:latin typeface="標楷體" panose="03000509000000000000" pitchFamily="65" charset="-120"/>
                <a:ea typeface="標楷體" panose="03000509000000000000" pitchFamily="65" charset="-120"/>
                <a:cs typeface="微軟正黑體"/>
              </a:rPr>
              <a:t>目的</a:t>
            </a:r>
            <a:endParaRPr sz="1350">
              <a:latin typeface="標楷體" panose="03000509000000000000" pitchFamily="65" charset="-120"/>
              <a:ea typeface="標楷體" panose="03000509000000000000" pitchFamily="65" charset="-120"/>
              <a:cs typeface="微軟正黑體"/>
            </a:endParaRPr>
          </a:p>
          <a:p>
            <a:pPr marL="9525" marR="3810">
              <a:lnSpc>
                <a:spcPct val="100699"/>
              </a:lnSpc>
              <a:spcBef>
                <a:spcPts val="199"/>
              </a:spcBef>
            </a:pPr>
            <a:r>
              <a:rPr sz="1050" dirty="0">
                <a:latin typeface="標楷體" panose="03000509000000000000" pitchFamily="65" charset="-120"/>
                <a:ea typeface="標楷體" panose="03000509000000000000" pitchFamily="65" charset="-120"/>
                <a:cs typeface="微軟正黑體"/>
              </a:rPr>
              <a:t>互聯設備的製造商應為設 備配備合理的安全性能</a:t>
            </a:r>
            <a:endParaRPr sz="1050">
              <a:latin typeface="標楷體" panose="03000509000000000000" pitchFamily="65" charset="-120"/>
              <a:ea typeface="標楷體" panose="03000509000000000000" pitchFamily="65" charset="-120"/>
              <a:cs typeface="微軟正黑體"/>
            </a:endParaRPr>
          </a:p>
        </p:txBody>
      </p:sp>
      <p:sp>
        <p:nvSpPr>
          <p:cNvPr id="21" name="object 21"/>
          <p:cNvSpPr txBox="1"/>
          <p:nvPr/>
        </p:nvSpPr>
        <p:spPr>
          <a:xfrm>
            <a:off x="4866514" y="1714453"/>
            <a:ext cx="624839" cy="577081"/>
          </a:xfrm>
          <a:prstGeom prst="rect">
            <a:avLst/>
          </a:prstGeom>
        </p:spPr>
        <p:txBody>
          <a:bodyPr vert="horz" wrap="square" lIns="0" tIns="0" rIns="0" bIns="0" rtlCol="0">
            <a:spAutoFit/>
          </a:bodyPr>
          <a:lstStyle/>
          <a:p>
            <a:pPr marL="9525">
              <a:lnSpc>
                <a:spcPts val="4474"/>
              </a:lnSpc>
            </a:pPr>
            <a:r>
              <a:rPr sz="3750" spc="-4" dirty="0">
                <a:solidFill>
                  <a:srgbClr val="046A38"/>
                </a:solidFill>
                <a:latin typeface="標楷體" panose="03000509000000000000" pitchFamily="65" charset="-120"/>
                <a:ea typeface="標楷體" panose="03000509000000000000" pitchFamily="65" charset="-120"/>
                <a:cs typeface="Verdana"/>
              </a:rPr>
              <a:t>02</a:t>
            </a:r>
            <a:endParaRPr sz="3750">
              <a:latin typeface="標楷體" panose="03000509000000000000" pitchFamily="65" charset="-120"/>
              <a:ea typeface="標楷體" panose="03000509000000000000" pitchFamily="65" charset="-120"/>
              <a:cs typeface="Verdana"/>
            </a:endParaRPr>
          </a:p>
        </p:txBody>
      </p:sp>
      <p:sp>
        <p:nvSpPr>
          <p:cNvPr id="22" name="object 22"/>
          <p:cNvSpPr txBox="1"/>
          <p:nvPr/>
        </p:nvSpPr>
        <p:spPr>
          <a:xfrm>
            <a:off x="6402895" y="2295541"/>
            <a:ext cx="624839" cy="577081"/>
          </a:xfrm>
          <a:prstGeom prst="rect">
            <a:avLst/>
          </a:prstGeom>
        </p:spPr>
        <p:txBody>
          <a:bodyPr vert="horz" wrap="square" lIns="0" tIns="0" rIns="0" bIns="0" rtlCol="0">
            <a:spAutoFit/>
          </a:bodyPr>
          <a:lstStyle/>
          <a:p>
            <a:pPr marL="9525">
              <a:lnSpc>
                <a:spcPts val="4474"/>
              </a:lnSpc>
            </a:pPr>
            <a:r>
              <a:rPr sz="3750" spc="-4" dirty="0">
                <a:solidFill>
                  <a:srgbClr val="85BB24"/>
                </a:solidFill>
                <a:latin typeface="標楷體" panose="03000509000000000000" pitchFamily="65" charset="-120"/>
                <a:ea typeface="標楷體" panose="03000509000000000000" pitchFamily="65" charset="-120"/>
                <a:cs typeface="Verdana"/>
              </a:rPr>
              <a:t>03</a:t>
            </a:r>
            <a:endParaRPr sz="3750">
              <a:latin typeface="標楷體" panose="03000509000000000000" pitchFamily="65" charset="-120"/>
              <a:ea typeface="標楷體" panose="03000509000000000000" pitchFamily="65" charset="-120"/>
              <a:cs typeface="Verdana"/>
            </a:endParaRPr>
          </a:p>
        </p:txBody>
      </p:sp>
      <p:sp>
        <p:nvSpPr>
          <p:cNvPr id="23" name="object 23"/>
          <p:cNvSpPr txBox="1"/>
          <p:nvPr/>
        </p:nvSpPr>
        <p:spPr>
          <a:xfrm>
            <a:off x="2561749" y="4733180"/>
            <a:ext cx="345281" cy="577081"/>
          </a:xfrm>
          <a:prstGeom prst="rect">
            <a:avLst/>
          </a:prstGeom>
        </p:spPr>
        <p:txBody>
          <a:bodyPr vert="horz" wrap="square" lIns="0" tIns="0" rIns="0" bIns="0" rtlCol="0">
            <a:spAutoFit/>
          </a:bodyPr>
          <a:lstStyle/>
          <a:p>
            <a:pPr marL="9525">
              <a:lnSpc>
                <a:spcPts val="4474"/>
              </a:lnSpc>
            </a:pPr>
            <a:r>
              <a:rPr sz="3750" dirty="0">
                <a:solidFill>
                  <a:srgbClr val="52555A"/>
                </a:solidFill>
                <a:latin typeface="標楷體" panose="03000509000000000000" pitchFamily="65" charset="-120"/>
                <a:ea typeface="標楷體" panose="03000509000000000000" pitchFamily="65" charset="-120"/>
                <a:cs typeface="Verdana"/>
              </a:rPr>
              <a:t>A</a:t>
            </a:r>
            <a:endParaRPr sz="3750">
              <a:latin typeface="標楷體" panose="03000509000000000000" pitchFamily="65" charset="-120"/>
              <a:ea typeface="標楷體" panose="03000509000000000000" pitchFamily="65" charset="-120"/>
              <a:cs typeface="Verdana"/>
            </a:endParaRPr>
          </a:p>
        </p:txBody>
      </p:sp>
      <p:sp>
        <p:nvSpPr>
          <p:cNvPr id="24" name="object 24"/>
          <p:cNvSpPr txBox="1"/>
          <p:nvPr/>
        </p:nvSpPr>
        <p:spPr>
          <a:xfrm>
            <a:off x="6830187" y="4770383"/>
            <a:ext cx="346234" cy="577081"/>
          </a:xfrm>
          <a:prstGeom prst="rect">
            <a:avLst/>
          </a:prstGeom>
        </p:spPr>
        <p:txBody>
          <a:bodyPr vert="horz" wrap="square" lIns="0" tIns="0" rIns="0" bIns="0" rtlCol="0">
            <a:spAutoFit/>
          </a:bodyPr>
          <a:lstStyle/>
          <a:p>
            <a:pPr marL="9525">
              <a:lnSpc>
                <a:spcPts val="4474"/>
              </a:lnSpc>
            </a:pPr>
            <a:r>
              <a:rPr sz="3750" dirty="0">
                <a:solidFill>
                  <a:srgbClr val="0096A9"/>
                </a:solidFill>
                <a:latin typeface="標楷體" panose="03000509000000000000" pitchFamily="65" charset="-120"/>
                <a:ea typeface="標楷體" panose="03000509000000000000" pitchFamily="65" charset="-120"/>
                <a:cs typeface="Verdana"/>
              </a:rPr>
              <a:t>B</a:t>
            </a:r>
            <a:endParaRPr sz="3750">
              <a:latin typeface="標楷體" panose="03000509000000000000" pitchFamily="65" charset="-120"/>
              <a:ea typeface="標楷體" panose="03000509000000000000" pitchFamily="65" charset="-120"/>
              <a:cs typeface="Verdana"/>
            </a:endParaRPr>
          </a:p>
        </p:txBody>
      </p:sp>
      <p:sp>
        <p:nvSpPr>
          <p:cNvPr id="25" name="object 25"/>
          <p:cNvSpPr txBox="1">
            <a:spLocks noGrp="1"/>
          </p:cNvSpPr>
          <p:nvPr>
            <p:ph type="title"/>
          </p:nvPr>
        </p:nvSpPr>
        <p:spPr>
          <a:xfrm>
            <a:off x="769656" y="86915"/>
            <a:ext cx="7402744" cy="74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sz="3500"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加州</a:t>
            </a:r>
            <a:r>
              <a:rPr sz="3500"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SB-327</a:t>
            </a:r>
            <a:endParaRPr sz="3500"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object 26"/>
          <p:cNvSpPr txBox="1"/>
          <p:nvPr/>
        </p:nvSpPr>
        <p:spPr>
          <a:xfrm>
            <a:off x="4413409" y="3857808"/>
            <a:ext cx="323374" cy="184666"/>
          </a:xfrm>
          <a:prstGeom prst="rect">
            <a:avLst/>
          </a:prstGeom>
        </p:spPr>
        <p:txBody>
          <a:bodyPr vert="horz" wrap="square" lIns="0" tIns="0" rIns="0" bIns="0" rtlCol="0">
            <a:spAutoFit/>
          </a:bodyPr>
          <a:lstStyle/>
          <a:p>
            <a:pPr marL="9525"/>
            <a:r>
              <a:rPr sz="1200" b="1" spc="-15" dirty="0">
                <a:solidFill>
                  <a:srgbClr val="FFFFFF"/>
                </a:solidFill>
                <a:latin typeface="標楷體" panose="03000509000000000000" pitchFamily="65" charset="-120"/>
                <a:ea typeface="標楷體" panose="03000509000000000000" pitchFamily="65" charset="-120"/>
                <a:cs typeface="微軟正黑體"/>
              </a:rPr>
              <a:t>聯網</a:t>
            </a:r>
            <a:endParaRPr sz="1200">
              <a:latin typeface="標楷體" panose="03000509000000000000" pitchFamily="65" charset="-120"/>
              <a:ea typeface="標楷體" panose="03000509000000000000" pitchFamily="65" charset="-120"/>
              <a:cs typeface="微軟正黑體"/>
            </a:endParaRPr>
          </a:p>
        </p:txBody>
      </p:sp>
      <p:sp>
        <p:nvSpPr>
          <p:cNvPr id="27" name="object 27"/>
          <p:cNvSpPr txBox="1"/>
          <p:nvPr/>
        </p:nvSpPr>
        <p:spPr>
          <a:xfrm>
            <a:off x="4413409" y="4041831"/>
            <a:ext cx="323374" cy="184666"/>
          </a:xfrm>
          <a:prstGeom prst="rect">
            <a:avLst/>
          </a:prstGeom>
        </p:spPr>
        <p:txBody>
          <a:bodyPr vert="horz" wrap="square" lIns="0" tIns="0" rIns="0" bIns="0" rtlCol="0">
            <a:spAutoFit/>
          </a:bodyPr>
          <a:lstStyle/>
          <a:p>
            <a:pPr marL="9525"/>
            <a:r>
              <a:rPr sz="1200" b="1" spc="-15" dirty="0">
                <a:solidFill>
                  <a:srgbClr val="FFFFFF"/>
                </a:solidFill>
                <a:latin typeface="標楷體" panose="03000509000000000000" pitchFamily="65" charset="-120"/>
                <a:ea typeface="標楷體" panose="03000509000000000000" pitchFamily="65" charset="-120"/>
                <a:cs typeface="微軟正黑體"/>
              </a:rPr>
              <a:t>裝置</a:t>
            </a:r>
            <a:endParaRPr sz="1200">
              <a:latin typeface="標楷體" panose="03000509000000000000" pitchFamily="65" charset="-120"/>
              <a:ea typeface="標楷體" panose="03000509000000000000" pitchFamily="65" charset="-120"/>
              <a:cs typeface="微軟正黑體"/>
            </a:endParaRPr>
          </a:p>
        </p:txBody>
      </p:sp>
      <p:sp>
        <p:nvSpPr>
          <p:cNvPr id="28" name="object 28"/>
          <p:cNvSpPr/>
          <p:nvPr/>
        </p:nvSpPr>
        <p:spPr>
          <a:xfrm>
            <a:off x="5458016" y="2786507"/>
            <a:ext cx="2019300" cy="548640"/>
          </a:xfrm>
          <a:custGeom>
            <a:avLst/>
            <a:gdLst/>
            <a:ahLst/>
            <a:cxnLst/>
            <a:rect l="l" t="t" r="r" b="b"/>
            <a:pathLst>
              <a:path w="2692400" h="731519">
                <a:moveTo>
                  <a:pt x="0" y="731520"/>
                </a:moveTo>
                <a:lnTo>
                  <a:pt x="647700" y="0"/>
                </a:lnTo>
                <a:lnTo>
                  <a:pt x="2692400" y="0"/>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29" name="object 29"/>
          <p:cNvSpPr txBox="1"/>
          <p:nvPr/>
        </p:nvSpPr>
        <p:spPr>
          <a:xfrm>
            <a:off x="5951696" y="2611750"/>
            <a:ext cx="361950" cy="207749"/>
          </a:xfrm>
          <a:prstGeom prst="rect">
            <a:avLst/>
          </a:prstGeom>
        </p:spPr>
        <p:txBody>
          <a:bodyPr vert="horz" wrap="square" lIns="0" tIns="0" rIns="0" bIns="0" rtlCol="0">
            <a:spAutoFit/>
          </a:bodyPr>
          <a:lstStyle/>
          <a:p>
            <a:pPr marL="9525"/>
            <a:r>
              <a:rPr sz="1350" b="1" dirty="0">
                <a:solidFill>
                  <a:srgbClr val="52555A"/>
                </a:solidFill>
                <a:latin typeface="標楷體" panose="03000509000000000000" pitchFamily="65" charset="-120"/>
                <a:ea typeface="標楷體" panose="03000509000000000000" pitchFamily="65" charset="-120"/>
                <a:cs typeface="微軟正黑體"/>
              </a:rPr>
              <a:t>目的</a:t>
            </a:r>
            <a:endParaRPr sz="1350">
              <a:latin typeface="標楷體" panose="03000509000000000000" pitchFamily="65" charset="-120"/>
              <a:ea typeface="標楷體" panose="03000509000000000000" pitchFamily="65" charset="-120"/>
              <a:cs typeface="微軟正黑體"/>
            </a:endParaRPr>
          </a:p>
        </p:txBody>
      </p:sp>
      <p:sp>
        <p:nvSpPr>
          <p:cNvPr id="31" name="object 31"/>
          <p:cNvSpPr txBox="1"/>
          <p:nvPr/>
        </p:nvSpPr>
        <p:spPr>
          <a:xfrm>
            <a:off x="5951695" y="2983345"/>
            <a:ext cx="1490663" cy="484748"/>
          </a:xfrm>
          <a:prstGeom prst="rect">
            <a:avLst/>
          </a:prstGeom>
        </p:spPr>
        <p:txBody>
          <a:bodyPr vert="horz" wrap="square" lIns="0" tIns="0" rIns="0" bIns="0" rtlCol="0">
            <a:spAutoFit/>
          </a:bodyPr>
          <a:lstStyle/>
          <a:p>
            <a:pPr marL="9525" marR="3810"/>
            <a:r>
              <a:rPr sz="1050" dirty="0">
                <a:latin typeface="標楷體" panose="03000509000000000000" pitchFamily="65" charset="-120"/>
                <a:ea typeface="標楷體" panose="03000509000000000000" pitchFamily="65" charset="-120"/>
                <a:cs typeface="微軟正黑體"/>
              </a:rPr>
              <a:t>信息，免於未經授權的 訪問、銷毀、使用、修改 或披露。</a:t>
            </a:r>
            <a:endParaRPr sz="1050">
              <a:latin typeface="標楷體" panose="03000509000000000000" pitchFamily="65" charset="-120"/>
              <a:ea typeface="標楷體" panose="03000509000000000000" pitchFamily="65" charset="-120"/>
              <a:cs typeface="微軟正黑體"/>
            </a:endParaRPr>
          </a:p>
        </p:txBody>
      </p:sp>
      <p:sp>
        <p:nvSpPr>
          <p:cNvPr id="32" name="object 32"/>
          <p:cNvSpPr txBox="1"/>
          <p:nvPr/>
        </p:nvSpPr>
        <p:spPr>
          <a:xfrm>
            <a:off x="4466939" y="2155978"/>
            <a:ext cx="361950" cy="207749"/>
          </a:xfrm>
          <a:prstGeom prst="rect">
            <a:avLst/>
          </a:prstGeom>
        </p:spPr>
        <p:txBody>
          <a:bodyPr vert="horz" wrap="square" lIns="0" tIns="0" rIns="0" bIns="0" rtlCol="0">
            <a:spAutoFit/>
          </a:bodyPr>
          <a:lstStyle/>
          <a:p>
            <a:pPr marL="9525"/>
            <a:r>
              <a:rPr sz="1350" b="1" dirty="0">
                <a:solidFill>
                  <a:srgbClr val="52555A"/>
                </a:solidFill>
                <a:latin typeface="標楷體" panose="03000509000000000000" pitchFamily="65" charset="-120"/>
                <a:ea typeface="標楷體" panose="03000509000000000000" pitchFamily="65" charset="-120"/>
                <a:cs typeface="微軟正黑體"/>
              </a:rPr>
              <a:t>目的</a:t>
            </a:r>
            <a:endParaRPr sz="1350">
              <a:latin typeface="標楷體" panose="03000509000000000000" pitchFamily="65" charset="-120"/>
              <a:ea typeface="標楷體" panose="03000509000000000000" pitchFamily="65" charset="-120"/>
              <a:cs typeface="微軟正黑體"/>
            </a:endParaRPr>
          </a:p>
        </p:txBody>
      </p:sp>
      <p:sp>
        <p:nvSpPr>
          <p:cNvPr id="33" name="object 33"/>
          <p:cNvSpPr txBox="1"/>
          <p:nvPr/>
        </p:nvSpPr>
        <p:spPr>
          <a:xfrm>
            <a:off x="4466939" y="2378031"/>
            <a:ext cx="1356360" cy="326371"/>
          </a:xfrm>
          <a:prstGeom prst="rect">
            <a:avLst/>
          </a:prstGeom>
        </p:spPr>
        <p:txBody>
          <a:bodyPr vert="horz" wrap="square" lIns="0" tIns="0" rIns="0" bIns="0" rtlCol="0">
            <a:spAutoFit/>
          </a:bodyPr>
          <a:lstStyle/>
          <a:p>
            <a:pPr marL="9525" marR="3810">
              <a:lnSpc>
                <a:spcPct val="100699"/>
              </a:lnSpc>
            </a:pPr>
            <a:r>
              <a:rPr sz="1050" dirty="0">
                <a:latin typeface="標楷體" panose="03000509000000000000" pitchFamily="65" charset="-120"/>
                <a:ea typeface="標楷體" panose="03000509000000000000" pitchFamily="65" charset="-120"/>
                <a:cs typeface="微軟正黑體"/>
              </a:rPr>
              <a:t>設備所收集、容納或傳 輸的信息的適當性；</a:t>
            </a:r>
            <a:endParaRPr sz="1050">
              <a:latin typeface="標楷體" panose="03000509000000000000" pitchFamily="65" charset="-120"/>
              <a:ea typeface="標楷體" panose="03000509000000000000" pitchFamily="65" charset="-120"/>
              <a:cs typeface="微軟正黑體"/>
            </a:endParaRPr>
          </a:p>
        </p:txBody>
      </p:sp>
      <p:sp>
        <p:nvSpPr>
          <p:cNvPr id="34" name="object 34"/>
          <p:cNvSpPr/>
          <p:nvPr/>
        </p:nvSpPr>
        <p:spPr>
          <a:xfrm>
            <a:off x="4349019" y="2334069"/>
            <a:ext cx="1508760" cy="614363"/>
          </a:xfrm>
          <a:custGeom>
            <a:avLst/>
            <a:gdLst/>
            <a:ahLst/>
            <a:cxnLst/>
            <a:rect l="l" t="t" r="r" b="b"/>
            <a:pathLst>
              <a:path w="2011679" h="819150">
                <a:moveTo>
                  <a:pt x="0" y="819150"/>
                </a:moveTo>
                <a:lnTo>
                  <a:pt x="148209" y="0"/>
                </a:lnTo>
                <a:lnTo>
                  <a:pt x="2011680" y="0"/>
                </a:lnTo>
              </a:path>
            </a:pathLst>
          </a:custGeom>
          <a:ln w="9525">
            <a:solidFill>
              <a:srgbClr val="75787A"/>
            </a:solidFill>
          </a:ln>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5" name="object 35"/>
          <p:cNvSpPr/>
          <p:nvPr/>
        </p:nvSpPr>
        <p:spPr>
          <a:xfrm>
            <a:off x="4322922" y="3053778"/>
            <a:ext cx="509111" cy="507683"/>
          </a:xfrm>
          <a:custGeom>
            <a:avLst/>
            <a:gdLst/>
            <a:ahLst/>
            <a:cxnLst/>
            <a:rect l="l" t="t" r="r" b="b"/>
            <a:pathLst>
              <a:path w="678814" h="676910">
                <a:moveTo>
                  <a:pt x="339216" y="0"/>
                </a:moveTo>
                <a:lnTo>
                  <a:pt x="283982" y="4404"/>
                </a:lnTo>
                <a:lnTo>
                  <a:pt x="231664" y="17165"/>
                </a:lnTo>
                <a:lnTo>
                  <a:pt x="182943" y="37598"/>
                </a:lnTo>
                <a:lnTo>
                  <a:pt x="138504" y="65024"/>
                </a:lnTo>
                <a:lnTo>
                  <a:pt x="99028" y="98758"/>
                </a:lnTo>
                <a:lnTo>
                  <a:pt x="65198" y="138120"/>
                </a:lnTo>
                <a:lnTo>
                  <a:pt x="37639" y="182553"/>
                </a:lnTo>
                <a:lnTo>
                  <a:pt x="17210" y="230997"/>
                </a:lnTo>
                <a:lnTo>
                  <a:pt x="4416" y="283149"/>
                </a:lnTo>
                <a:lnTo>
                  <a:pt x="0" y="338200"/>
                </a:lnTo>
                <a:lnTo>
                  <a:pt x="1118" y="365874"/>
                </a:lnTo>
                <a:lnTo>
                  <a:pt x="9808" y="419320"/>
                </a:lnTo>
                <a:lnTo>
                  <a:pt x="26535" y="469644"/>
                </a:lnTo>
                <a:lnTo>
                  <a:pt x="50614" y="516140"/>
                </a:lnTo>
                <a:lnTo>
                  <a:pt x="81365" y="558104"/>
                </a:lnTo>
                <a:lnTo>
                  <a:pt x="118103" y="594832"/>
                </a:lnTo>
                <a:lnTo>
                  <a:pt x="160146" y="625618"/>
                </a:lnTo>
                <a:lnTo>
                  <a:pt x="206811" y="649757"/>
                </a:lnTo>
                <a:lnTo>
                  <a:pt x="257416" y="666545"/>
                </a:lnTo>
                <a:lnTo>
                  <a:pt x="311278" y="675277"/>
                </a:lnTo>
                <a:lnTo>
                  <a:pt x="339216" y="676401"/>
                </a:lnTo>
                <a:lnTo>
                  <a:pt x="366966" y="675277"/>
                </a:lnTo>
                <a:lnTo>
                  <a:pt x="420563" y="666545"/>
                </a:lnTo>
                <a:lnTo>
                  <a:pt x="471033" y="649757"/>
                </a:lnTo>
                <a:lnTo>
                  <a:pt x="517668" y="625618"/>
                </a:lnTo>
                <a:lnTo>
                  <a:pt x="559760" y="594832"/>
                </a:lnTo>
                <a:lnTo>
                  <a:pt x="596602" y="558104"/>
                </a:lnTo>
                <a:lnTo>
                  <a:pt x="624477" y="520573"/>
                </a:lnTo>
                <a:lnTo>
                  <a:pt x="204088" y="520573"/>
                </a:lnTo>
                <a:lnTo>
                  <a:pt x="197484" y="515238"/>
                </a:lnTo>
                <a:lnTo>
                  <a:pt x="197484" y="465074"/>
                </a:lnTo>
                <a:lnTo>
                  <a:pt x="177545" y="465074"/>
                </a:lnTo>
                <a:lnTo>
                  <a:pt x="170941" y="459739"/>
                </a:lnTo>
                <a:lnTo>
                  <a:pt x="170845" y="450924"/>
                </a:lnTo>
                <a:lnTo>
                  <a:pt x="155066" y="297307"/>
                </a:lnTo>
                <a:lnTo>
                  <a:pt x="155066" y="293243"/>
                </a:lnTo>
                <a:lnTo>
                  <a:pt x="156337" y="289306"/>
                </a:lnTo>
                <a:lnTo>
                  <a:pt x="159003" y="286638"/>
                </a:lnTo>
                <a:lnTo>
                  <a:pt x="161670" y="282701"/>
                </a:lnTo>
                <a:lnTo>
                  <a:pt x="165607" y="281432"/>
                </a:lnTo>
                <a:lnTo>
                  <a:pt x="180189" y="281330"/>
                </a:lnTo>
                <a:lnTo>
                  <a:pt x="155088" y="171798"/>
                </a:lnTo>
                <a:lnTo>
                  <a:pt x="155066" y="163830"/>
                </a:lnTo>
                <a:lnTo>
                  <a:pt x="157733" y="159893"/>
                </a:lnTo>
                <a:lnTo>
                  <a:pt x="160400" y="155829"/>
                </a:lnTo>
                <a:lnTo>
                  <a:pt x="164337" y="154559"/>
                </a:lnTo>
                <a:lnTo>
                  <a:pt x="623995" y="154559"/>
                </a:lnTo>
                <a:lnTo>
                  <a:pt x="612832" y="138120"/>
                </a:lnTo>
                <a:lnTo>
                  <a:pt x="578881" y="98758"/>
                </a:lnTo>
                <a:lnTo>
                  <a:pt x="539326" y="65023"/>
                </a:lnTo>
                <a:lnTo>
                  <a:pt x="494874" y="37598"/>
                </a:lnTo>
                <a:lnTo>
                  <a:pt x="446233" y="17165"/>
                </a:lnTo>
                <a:lnTo>
                  <a:pt x="394111" y="4404"/>
                </a:lnTo>
                <a:lnTo>
                  <a:pt x="366966" y="1115"/>
                </a:lnTo>
                <a:lnTo>
                  <a:pt x="339216" y="0"/>
                </a:lnTo>
                <a:close/>
              </a:path>
              <a:path w="678814" h="676910">
                <a:moveTo>
                  <a:pt x="352406" y="435990"/>
                </a:moveTo>
                <a:lnTo>
                  <a:pt x="324612" y="435990"/>
                </a:lnTo>
                <a:lnTo>
                  <a:pt x="324604" y="465074"/>
                </a:lnTo>
                <a:lnTo>
                  <a:pt x="310133" y="465115"/>
                </a:lnTo>
                <a:lnTo>
                  <a:pt x="310133" y="515238"/>
                </a:lnTo>
                <a:lnTo>
                  <a:pt x="304800" y="520573"/>
                </a:lnTo>
                <a:lnTo>
                  <a:pt x="373633" y="520573"/>
                </a:lnTo>
                <a:lnTo>
                  <a:pt x="367029" y="515238"/>
                </a:lnTo>
                <a:lnTo>
                  <a:pt x="367029" y="465074"/>
                </a:lnTo>
                <a:lnTo>
                  <a:pt x="352425" y="465074"/>
                </a:lnTo>
                <a:lnTo>
                  <a:pt x="352406" y="435990"/>
                </a:lnTo>
                <a:close/>
              </a:path>
              <a:path w="678814" h="676910">
                <a:moveTo>
                  <a:pt x="623995" y="154559"/>
                </a:moveTo>
                <a:lnTo>
                  <a:pt x="512825" y="154559"/>
                </a:lnTo>
                <a:lnTo>
                  <a:pt x="516763" y="155829"/>
                </a:lnTo>
                <a:lnTo>
                  <a:pt x="519429" y="159893"/>
                </a:lnTo>
                <a:lnTo>
                  <a:pt x="522096" y="163830"/>
                </a:lnTo>
                <a:lnTo>
                  <a:pt x="523366" y="167767"/>
                </a:lnTo>
                <a:lnTo>
                  <a:pt x="522076" y="171798"/>
                </a:lnTo>
                <a:lnTo>
                  <a:pt x="498220" y="281432"/>
                </a:lnTo>
                <a:lnTo>
                  <a:pt x="512825" y="281432"/>
                </a:lnTo>
                <a:lnTo>
                  <a:pt x="516763" y="282701"/>
                </a:lnTo>
                <a:lnTo>
                  <a:pt x="519429" y="286638"/>
                </a:lnTo>
                <a:lnTo>
                  <a:pt x="522096" y="289306"/>
                </a:lnTo>
                <a:lnTo>
                  <a:pt x="523366" y="293243"/>
                </a:lnTo>
                <a:lnTo>
                  <a:pt x="522096" y="297307"/>
                </a:lnTo>
                <a:lnTo>
                  <a:pt x="507491" y="451865"/>
                </a:lnTo>
                <a:lnTo>
                  <a:pt x="506221" y="459739"/>
                </a:lnTo>
                <a:lnTo>
                  <a:pt x="499608" y="465074"/>
                </a:lnTo>
                <a:lnTo>
                  <a:pt x="479678" y="465115"/>
                </a:lnTo>
                <a:lnTo>
                  <a:pt x="479678" y="515238"/>
                </a:lnTo>
                <a:lnTo>
                  <a:pt x="474344" y="520573"/>
                </a:lnTo>
                <a:lnTo>
                  <a:pt x="624477" y="520573"/>
                </a:lnTo>
                <a:lnTo>
                  <a:pt x="651702" y="469644"/>
                </a:lnTo>
                <a:lnTo>
                  <a:pt x="668545" y="419320"/>
                </a:lnTo>
                <a:lnTo>
                  <a:pt x="677305" y="365874"/>
                </a:lnTo>
                <a:lnTo>
                  <a:pt x="678433" y="338200"/>
                </a:lnTo>
                <a:lnTo>
                  <a:pt x="677305" y="310355"/>
                </a:lnTo>
                <a:lnTo>
                  <a:pt x="668545" y="256668"/>
                </a:lnTo>
                <a:lnTo>
                  <a:pt x="651702" y="206222"/>
                </a:lnTo>
                <a:lnTo>
                  <a:pt x="627485" y="159698"/>
                </a:lnTo>
                <a:lnTo>
                  <a:pt x="623995" y="154559"/>
                </a:lnTo>
                <a:close/>
              </a:path>
              <a:path w="678814" h="676910">
                <a:moveTo>
                  <a:pt x="225367" y="465074"/>
                </a:moveTo>
                <a:lnTo>
                  <a:pt x="225297" y="492760"/>
                </a:lnTo>
                <a:lnTo>
                  <a:pt x="282124" y="492760"/>
                </a:lnTo>
                <a:lnTo>
                  <a:pt x="282193" y="465089"/>
                </a:lnTo>
                <a:lnTo>
                  <a:pt x="225367" y="465074"/>
                </a:lnTo>
                <a:close/>
              </a:path>
              <a:path w="678814" h="676910">
                <a:moveTo>
                  <a:pt x="394917" y="465074"/>
                </a:moveTo>
                <a:lnTo>
                  <a:pt x="394842" y="492760"/>
                </a:lnTo>
                <a:lnTo>
                  <a:pt x="451791" y="492760"/>
                </a:lnTo>
                <a:lnTo>
                  <a:pt x="451865" y="465089"/>
                </a:lnTo>
                <a:lnTo>
                  <a:pt x="394917" y="465074"/>
                </a:lnTo>
                <a:close/>
              </a:path>
              <a:path w="678814" h="676910">
                <a:moveTo>
                  <a:pt x="184256" y="309118"/>
                </a:moveTo>
                <a:lnTo>
                  <a:pt x="197484" y="435990"/>
                </a:lnTo>
                <a:lnTo>
                  <a:pt x="296684" y="435990"/>
                </a:lnTo>
                <a:lnTo>
                  <a:pt x="296798" y="309241"/>
                </a:lnTo>
                <a:lnTo>
                  <a:pt x="184256" y="309118"/>
                </a:lnTo>
                <a:close/>
              </a:path>
              <a:path w="678814" h="676910">
                <a:moveTo>
                  <a:pt x="381707" y="309118"/>
                </a:moveTo>
                <a:lnTo>
                  <a:pt x="381634" y="435990"/>
                </a:lnTo>
                <a:lnTo>
                  <a:pt x="479599" y="435990"/>
                </a:lnTo>
                <a:lnTo>
                  <a:pt x="492886" y="309118"/>
                </a:lnTo>
                <a:lnTo>
                  <a:pt x="381707" y="309118"/>
                </a:lnTo>
                <a:close/>
              </a:path>
              <a:path w="678814" h="676910">
                <a:moveTo>
                  <a:pt x="324630" y="351409"/>
                </a:moveTo>
                <a:lnTo>
                  <a:pt x="324612" y="408305"/>
                </a:lnTo>
                <a:lnTo>
                  <a:pt x="352406" y="408305"/>
                </a:lnTo>
                <a:lnTo>
                  <a:pt x="352424" y="351478"/>
                </a:lnTo>
                <a:lnTo>
                  <a:pt x="324630" y="351409"/>
                </a:lnTo>
                <a:close/>
              </a:path>
              <a:path w="678814" h="676910">
                <a:moveTo>
                  <a:pt x="377697" y="154559"/>
                </a:moveTo>
                <a:lnTo>
                  <a:pt x="300863" y="154559"/>
                </a:lnTo>
                <a:lnTo>
                  <a:pt x="304800" y="155829"/>
                </a:lnTo>
                <a:lnTo>
                  <a:pt x="307466" y="159893"/>
                </a:lnTo>
                <a:lnTo>
                  <a:pt x="310133" y="162433"/>
                </a:lnTo>
                <a:lnTo>
                  <a:pt x="311403" y="166497"/>
                </a:lnTo>
                <a:lnTo>
                  <a:pt x="310125" y="170514"/>
                </a:lnTo>
                <a:lnTo>
                  <a:pt x="298195" y="281432"/>
                </a:lnTo>
                <a:lnTo>
                  <a:pt x="318007" y="281432"/>
                </a:lnTo>
                <a:lnTo>
                  <a:pt x="324612" y="288036"/>
                </a:lnTo>
                <a:lnTo>
                  <a:pt x="324630" y="323722"/>
                </a:lnTo>
                <a:lnTo>
                  <a:pt x="352425" y="323704"/>
                </a:lnTo>
                <a:lnTo>
                  <a:pt x="352425" y="288036"/>
                </a:lnTo>
                <a:lnTo>
                  <a:pt x="359155" y="281432"/>
                </a:lnTo>
                <a:lnTo>
                  <a:pt x="378959" y="281351"/>
                </a:lnTo>
                <a:lnTo>
                  <a:pt x="367038" y="170514"/>
                </a:lnTo>
                <a:lnTo>
                  <a:pt x="367029" y="166497"/>
                </a:lnTo>
                <a:lnTo>
                  <a:pt x="368426" y="162433"/>
                </a:lnTo>
                <a:lnTo>
                  <a:pt x="371093" y="159893"/>
                </a:lnTo>
                <a:lnTo>
                  <a:pt x="373633" y="155829"/>
                </a:lnTo>
                <a:lnTo>
                  <a:pt x="377697" y="154559"/>
                </a:lnTo>
                <a:close/>
              </a:path>
              <a:path w="678814" h="676910">
                <a:moveTo>
                  <a:pt x="280908" y="182372"/>
                </a:moveTo>
                <a:lnTo>
                  <a:pt x="186817" y="182372"/>
                </a:lnTo>
                <a:lnTo>
                  <a:pt x="209422" y="281432"/>
                </a:lnTo>
                <a:lnTo>
                  <a:pt x="269001" y="281303"/>
                </a:lnTo>
                <a:lnTo>
                  <a:pt x="280908" y="182372"/>
                </a:lnTo>
                <a:close/>
              </a:path>
              <a:path w="678814" h="676910">
                <a:moveTo>
                  <a:pt x="397516" y="182372"/>
                </a:moveTo>
                <a:lnTo>
                  <a:pt x="408164" y="281308"/>
                </a:lnTo>
                <a:lnTo>
                  <a:pt x="469138" y="281432"/>
                </a:lnTo>
                <a:lnTo>
                  <a:pt x="490308" y="182553"/>
                </a:lnTo>
                <a:lnTo>
                  <a:pt x="397516" y="182372"/>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6" name="object 36"/>
          <p:cNvSpPr/>
          <p:nvPr/>
        </p:nvSpPr>
        <p:spPr>
          <a:xfrm>
            <a:off x="3638455" y="4116483"/>
            <a:ext cx="524351" cy="524351"/>
          </a:xfrm>
          <a:custGeom>
            <a:avLst/>
            <a:gdLst/>
            <a:ahLst/>
            <a:cxnLst/>
            <a:rect l="l" t="t" r="r" b="b"/>
            <a:pathLst>
              <a:path w="699135" h="699135">
                <a:moveTo>
                  <a:pt x="349630" y="0"/>
                </a:moveTo>
                <a:lnTo>
                  <a:pt x="292716" y="4553"/>
                </a:lnTo>
                <a:lnTo>
                  <a:pt x="238800" y="17743"/>
                </a:lnTo>
                <a:lnTo>
                  <a:pt x="188588" y="38864"/>
                </a:lnTo>
                <a:lnTo>
                  <a:pt x="142783" y="67210"/>
                </a:lnTo>
                <a:lnTo>
                  <a:pt x="102092" y="102076"/>
                </a:lnTo>
                <a:lnTo>
                  <a:pt x="67218" y="142756"/>
                </a:lnTo>
                <a:lnTo>
                  <a:pt x="38867" y="188544"/>
                </a:lnTo>
                <a:lnTo>
                  <a:pt x="17744" y="238735"/>
                </a:lnTo>
                <a:lnTo>
                  <a:pt x="4553" y="292624"/>
                </a:lnTo>
                <a:lnTo>
                  <a:pt x="0" y="349504"/>
                </a:lnTo>
                <a:lnTo>
                  <a:pt x="1153" y="378102"/>
                </a:lnTo>
                <a:lnTo>
                  <a:pt x="10113" y="433341"/>
                </a:lnTo>
                <a:lnTo>
                  <a:pt x="27358" y="485358"/>
                </a:lnTo>
                <a:lnTo>
                  <a:pt x="52183" y="533424"/>
                </a:lnTo>
                <a:lnTo>
                  <a:pt x="83884" y="576809"/>
                </a:lnTo>
                <a:lnTo>
                  <a:pt x="121754" y="614784"/>
                </a:lnTo>
                <a:lnTo>
                  <a:pt x="165090" y="646617"/>
                </a:lnTo>
                <a:lnTo>
                  <a:pt x="213187" y="671579"/>
                </a:lnTo>
                <a:lnTo>
                  <a:pt x="265339" y="688941"/>
                </a:lnTo>
                <a:lnTo>
                  <a:pt x="320843" y="697971"/>
                </a:lnTo>
                <a:lnTo>
                  <a:pt x="349630" y="699135"/>
                </a:lnTo>
                <a:lnTo>
                  <a:pt x="378228" y="697971"/>
                </a:lnTo>
                <a:lnTo>
                  <a:pt x="433460" y="688941"/>
                </a:lnTo>
                <a:lnTo>
                  <a:pt x="485465" y="671579"/>
                </a:lnTo>
                <a:lnTo>
                  <a:pt x="533515" y="646617"/>
                </a:lnTo>
                <a:lnTo>
                  <a:pt x="576882" y="614784"/>
                </a:lnTo>
                <a:lnTo>
                  <a:pt x="614838" y="576809"/>
                </a:lnTo>
                <a:lnTo>
                  <a:pt x="643578" y="537972"/>
                </a:lnTo>
                <a:lnTo>
                  <a:pt x="196596" y="537972"/>
                </a:lnTo>
                <a:lnTo>
                  <a:pt x="189864" y="533908"/>
                </a:lnTo>
                <a:lnTo>
                  <a:pt x="189862" y="527035"/>
                </a:lnTo>
                <a:lnTo>
                  <a:pt x="147450" y="305831"/>
                </a:lnTo>
                <a:lnTo>
                  <a:pt x="136525" y="305816"/>
                </a:lnTo>
                <a:lnTo>
                  <a:pt x="131063" y="299085"/>
                </a:lnTo>
                <a:lnTo>
                  <a:pt x="131063" y="282702"/>
                </a:lnTo>
                <a:lnTo>
                  <a:pt x="136525" y="275844"/>
                </a:lnTo>
                <a:lnTo>
                  <a:pt x="194571" y="275844"/>
                </a:lnTo>
                <a:lnTo>
                  <a:pt x="278635" y="151511"/>
                </a:lnTo>
                <a:lnTo>
                  <a:pt x="282701" y="144780"/>
                </a:lnTo>
                <a:lnTo>
                  <a:pt x="292226" y="143383"/>
                </a:lnTo>
                <a:lnTo>
                  <a:pt x="631983" y="143383"/>
                </a:lnTo>
                <a:lnTo>
                  <a:pt x="631558" y="142756"/>
                </a:lnTo>
                <a:lnTo>
                  <a:pt x="596582" y="102076"/>
                </a:lnTo>
                <a:lnTo>
                  <a:pt x="555830" y="67210"/>
                </a:lnTo>
                <a:lnTo>
                  <a:pt x="510030" y="38864"/>
                </a:lnTo>
                <a:lnTo>
                  <a:pt x="459911" y="17743"/>
                </a:lnTo>
                <a:lnTo>
                  <a:pt x="406202" y="4553"/>
                </a:lnTo>
                <a:lnTo>
                  <a:pt x="378228" y="1153"/>
                </a:lnTo>
                <a:lnTo>
                  <a:pt x="349630" y="0"/>
                </a:lnTo>
                <a:close/>
              </a:path>
              <a:path w="699135" h="699135">
                <a:moveTo>
                  <a:pt x="631983" y="143383"/>
                </a:moveTo>
                <a:lnTo>
                  <a:pt x="405511" y="143383"/>
                </a:lnTo>
                <a:lnTo>
                  <a:pt x="415163" y="144780"/>
                </a:lnTo>
                <a:lnTo>
                  <a:pt x="419254" y="151552"/>
                </a:lnTo>
                <a:lnTo>
                  <a:pt x="502514" y="275807"/>
                </a:lnTo>
                <a:lnTo>
                  <a:pt x="561213" y="275844"/>
                </a:lnTo>
                <a:lnTo>
                  <a:pt x="568071" y="282702"/>
                </a:lnTo>
                <a:lnTo>
                  <a:pt x="568071" y="299085"/>
                </a:lnTo>
                <a:lnTo>
                  <a:pt x="561213" y="305816"/>
                </a:lnTo>
                <a:lnTo>
                  <a:pt x="550290" y="305816"/>
                </a:lnTo>
                <a:lnTo>
                  <a:pt x="509396" y="527050"/>
                </a:lnTo>
                <a:lnTo>
                  <a:pt x="508000" y="533908"/>
                </a:lnTo>
                <a:lnTo>
                  <a:pt x="501141" y="537972"/>
                </a:lnTo>
                <a:lnTo>
                  <a:pt x="643578" y="537972"/>
                </a:lnTo>
                <a:lnTo>
                  <a:pt x="671599" y="485358"/>
                </a:lnTo>
                <a:lnTo>
                  <a:pt x="688949" y="433341"/>
                </a:lnTo>
                <a:lnTo>
                  <a:pt x="697972" y="378102"/>
                </a:lnTo>
                <a:lnTo>
                  <a:pt x="699135" y="349504"/>
                </a:lnTo>
                <a:lnTo>
                  <a:pt x="697972" y="320734"/>
                </a:lnTo>
                <a:lnTo>
                  <a:pt x="688949" y="265261"/>
                </a:lnTo>
                <a:lnTo>
                  <a:pt x="671599" y="213133"/>
                </a:lnTo>
                <a:lnTo>
                  <a:pt x="646653" y="165055"/>
                </a:lnTo>
                <a:lnTo>
                  <a:pt x="631983" y="143383"/>
                </a:lnTo>
                <a:close/>
              </a:path>
              <a:path w="699135" h="699135">
                <a:moveTo>
                  <a:pt x="177588" y="305816"/>
                </a:moveTo>
                <a:lnTo>
                  <a:pt x="215773" y="509270"/>
                </a:lnTo>
                <a:lnTo>
                  <a:pt x="482058" y="509270"/>
                </a:lnTo>
                <a:lnTo>
                  <a:pt x="487432" y="480695"/>
                </a:lnTo>
                <a:lnTo>
                  <a:pt x="254000" y="480695"/>
                </a:lnTo>
                <a:lnTo>
                  <a:pt x="247141" y="473837"/>
                </a:lnTo>
                <a:lnTo>
                  <a:pt x="247141" y="341376"/>
                </a:lnTo>
                <a:lnTo>
                  <a:pt x="254000" y="334518"/>
                </a:lnTo>
                <a:lnTo>
                  <a:pt x="514921" y="334518"/>
                </a:lnTo>
                <a:lnTo>
                  <a:pt x="520299" y="305919"/>
                </a:lnTo>
                <a:lnTo>
                  <a:pt x="177588" y="305816"/>
                </a:lnTo>
                <a:close/>
              </a:path>
              <a:path w="699135" h="699135">
                <a:moveTo>
                  <a:pt x="311403" y="334518"/>
                </a:moveTo>
                <a:lnTo>
                  <a:pt x="270382" y="334518"/>
                </a:lnTo>
                <a:lnTo>
                  <a:pt x="275843" y="341376"/>
                </a:lnTo>
                <a:lnTo>
                  <a:pt x="275843" y="473837"/>
                </a:lnTo>
                <a:lnTo>
                  <a:pt x="270382" y="480695"/>
                </a:lnTo>
                <a:lnTo>
                  <a:pt x="311403" y="480695"/>
                </a:lnTo>
                <a:lnTo>
                  <a:pt x="305942" y="473837"/>
                </a:lnTo>
                <a:lnTo>
                  <a:pt x="305942" y="341376"/>
                </a:lnTo>
                <a:lnTo>
                  <a:pt x="311403" y="334518"/>
                </a:lnTo>
                <a:close/>
              </a:path>
              <a:path w="699135" h="699135">
                <a:moveTo>
                  <a:pt x="370077" y="334518"/>
                </a:moveTo>
                <a:lnTo>
                  <a:pt x="327787" y="334518"/>
                </a:lnTo>
                <a:lnTo>
                  <a:pt x="334517" y="341376"/>
                </a:lnTo>
                <a:lnTo>
                  <a:pt x="334517" y="473837"/>
                </a:lnTo>
                <a:lnTo>
                  <a:pt x="327787" y="480695"/>
                </a:lnTo>
                <a:lnTo>
                  <a:pt x="370077" y="480695"/>
                </a:lnTo>
                <a:lnTo>
                  <a:pt x="363219" y="473837"/>
                </a:lnTo>
                <a:lnTo>
                  <a:pt x="363219" y="341376"/>
                </a:lnTo>
                <a:lnTo>
                  <a:pt x="370077" y="334518"/>
                </a:lnTo>
                <a:close/>
              </a:path>
              <a:path w="699135" h="699135">
                <a:moveTo>
                  <a:pt x="428751" y="334518"/>
                </a:moveTo>
                <a:lnTo>
                  <a:pt x="386461" y="334518"/>
                </a:lnTo>
                <a:lnTo>
                  <a:pt x="393318" y="341376"/>
                </a:lnTo>
                <a:lnTo>
                  <a:pt x="393318" y="473837"/>
                </a:lnTo>
                <a:lnTo>
                  <a:pt x="386461" y="480695"/>
                </a:lnTo>
                <a:lnTo>
                  <a:pt x="428751" y="480695"/>
                </a:lnTo>
                <a:lnTo>
                  <a:pt x="421893" y="473837"/>
                </a:lnTo>
                <a:lnTo>
                  <a:pt x="421893" y="341376"/>
                </a:lnTo>
                <a:lnTo>
                  <a:pt x="428751" y="334518"/>
                </a:lnTo>
                <a:close/>
              </a:path>
              <a:path w="699135" h="699135">
                <a:moveTo>
                  <a:pt x="514921" y="334518"/>
                </a:moveTo>
                <a:lnTo>
                  <a:pt x="445135" y="334518"/>
                </a:lnTo>
                <a:lnTo>
                  <a:pt x="450596" y="341376"/>
                </a:lnTo>
                <a:lnTo>
                  <a:pt x="450596" y="473837"/>
                </a:lnTo>
                <a:lnTo>
                  <a:pt x="445135" y="480695"/>
                </a:lnTo>
                <a:lnTo>
                  <a:pt x="487432" y="480695"/>
                </a:lnTo>
                <a:lnTo>
                  <a:pt x="514921" y="334518"/>
                </a:lnTo>
                <a:close/>
              </a:path>
              <a:path w="699135" h="699135">
                <a:moveTo>
                  <a:pt x="405511" y="143383"/>
                </a:moveTo>
                <a:lnTo>
                  <a:pt x="292226" y="143383"/>
                </a:lnTo>
                <a:lnTo>
                  <a:pt x="305942" y="151511"/>
                </a:lnTo>
                <a:lnTo>
                  <a:pt x="307213" y="161163"/>
                </a:lnTo>
                <a:lnTo>
                  <a:pt x="303148" y="167895"/>
                </a:lnTo>
                <a:lnTo>
                  <a:pt x="230759" y="275842"/>
                </a:lnTo>
                <a:lnTo>
                  <a:pt x="466971" y="275843"/>
                </a:lnTo>
                <a:lnTo>
                  <a:pt x="394589" y="167894"/>
                </a:lnTo>
                <a:lnTo>
                  <a:pt x="390525" y="161163"/>
                </a:lnTo>
                <a:lnTo>
                  <a:pt x="393318" y="151511"/>
                </a:lnTo>
                <a:lnTo>
                  <a:pt x="398779" y="147447"/>
                </a:lnTo>
                <a:lnTo>
                  <a:pt x="405511" y="143383"/>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7" name="object 37"/>
          <p:cNvSpPr/>
          <p:nvPr/>
        </p:nvSpPr>
        <p:spPr>
          <a:xfrm>
            <a:off x="4989958" y="3398966"/>
            <a:ext cx="514826" cy="514826"/>
          </a:xfrm>
          <a:custGeom>
            <a:avLst/>
            <a:gdLst/>
            <a:ahLst/>
            <a:cxnLst/>
            <a:rect l="l" t="t" r="r" b="b"/>
            <a:pathLst>
              <a:path w="686434" h="686435">
                <a:moveTo>
                  <a:pt x="343026" y="0"/>
                </a:moveTo>
                <a:lnTo>
                  <a:pt x="287192" y="4468"/>
                </a:lnTo>
                <a:lnTo>
                  <a:pt x="234297" y="17411"/>
                </a:lnTo>
                <a:lnTo>
                  <a:pt x="185034" y="38137"/>
                </a:lnTo>
                <a:lnTo>
                  <a:pt x="140095" y="65954"/>
                </a:lnTo>
                <a:lnTo>
                  <a:pt x="100171" y="100171"/>
                </a:lnTo>
                <a:lnTo>
                  <a:pt x="65954" y="140095"/>
                </a:lnTo>
                <a:lnTo>
                  <a:pt x="38137" y="185034"/>
                </a:lnTo>
                <a:lnTo>
                  <a:pt x="17411" y="234297"/>
                </a:lnTo>
                <a:lnTo>
                  <a:pt x="4468" y="287192"/>
                </a:lnTo>
                <a:lnTo>
                  <a:pt x="0" y="343026"/>
                </a:lnTo>
                <a:lnTo>
                  <a:pt x="1133" y="371094"/>
                </a:lnTo>
                <a:lnTo>
                  <a:pt x="9923" y="425257"/>
                </a:lnTo>
                <a:lnTo>
                  <a:pt x="26886" y="476364"/>
                </a:lnTo>
                <a:lnTo>
                  <a:pt x="51202" y="523417"/>
                </a:lnTo>
                <a:lnTo>
                  <a:pt x="82306" y="565966"/>
                </a:lnTo>
                <a:lnTo>
                  <a:pt x="119463" y="603207"/>
                </a:lnTo>
                <a:lnTo>
                  <a:pt x="161981" y="634426"/>
                </a:lnTo>
                <a:lnTo>
                  <a:pt x="209168" y="658905"/>
                </a:lnTo>
                <a:lnTo>
                  <a:pt x="260334" y="675931"/>
                </a:lnTo>
                <a:lnTo>
                  <a:pt x="314785" y="684786"/>
                </a:lnTo>
                <a:lnTo>
                  <a:pt x="343026" y="685926"/>
                </a:lnTo>
                <a:lnTo>
                  <a:pt x="371079" y="684786"/>
                </a:lnTo>
                <a:lnTo>
                  <a:pt x="425265" y="675931"/>
                </a:lnTo>
                <a:lnTo>
                  <a:pt x="476295" y="658905"/>
                </a:lnTo>
                <a:lnTo>
                  <a:pt x="523452" y="634426"/>
                </a:lnTo>
                <a:lnTo>
                  <a:pt x="566020" y="603207"/>
                </a:lnTo>
                <a:lnTo>
                  <a:pt x="603280" y="565966"/>
                </a:lnTo>
                <a:lnTo>
                  <a:pt x="634517" y="523417"/>
                </a:lnTo>
                <a:lnTo>
                  <a:pt x="654894" y="485013"/>
                </a:lnTo>
                <a:lnTo>
                  <a:pt x="519938" y="485013"/>
                </a:lnTo>
                <a:lnTo>
                  <a:pt x="336274" y="484923"/>
                </a:lnTo>
                <a:lnTo>
                  <a:pt x="313085" y="483162"/>
                </a:lnTo>
                <a:lnTo>
                  <a:pt x="274184" y="474162"/>
                </a:lnTo>
                <a:lnTo>
                  <a:pt x="232901" y="452836"/>
                </a:lnTo>
                <a:lnTo>
                  <a:pt x="205161" y="426228"/>
                </a:lnTo>
                <a:lnTo>
                  <a:pt x="199644" y="418084"/>
                </a:lnTo>
                <a:lnTo>
                  <a:pt x="199731" y="411995"/>
                </a:lnTo>
                <a:lnTo>
                  <a:pt x="213065" y="316212"/>
                </a:lnTo>
                <a:lnTo>
                  <a:pt x="136651" y="284099"/>
                </a:lnTo>
                <a:lnTo>
                  <a:pt x="131318" y="281432"/>
                </a:lnTo>
                <a:lnTo>
                  <a:pt x="128650" y="275971"/>
                </a:lnTo>
                <a:lnTo>
                  <a:pt x="128650" y="265302"/>
                </a:lnTo>
                <a:lnTo>
                  <a:pt x="132715" y="259969"/>
                </a:lnTo>
                <a:lnTo>
                  <a:pt x="138062" y="257297"/>
                </a:lnTo>
                <a:lnTo>
                  <a:pt x="337693" y="186309"/>
                </a:lnTo>
                <a:lnTo>
                  <a:pt x="340359" y="184912"/>
                </a:lnTo>
                <a:lnTo>
                  <a:pt x="647582" y="184912"/>
                </a:lnTo>
                <a:lnTo>
                  <a:pt x="634517" y="161981"/>
                </a:lnTo>
                <a:lnTo>
                  <a:pt x="603280" y="119463"/>
                </a:lnTo>
                <a:lnTo>
                  <a:pt x="566020" y="82306"/>
                </a:lnTo>
                <a:lnTo>
                  <a:pt x="523452" y="51202"/>
                </a:lnTo>
                <a:lnTo>
                  <a:pt x="476295" y="26844"/>
                </a:lnTo>
                <a:lnTo>
                  <a:pt x="425265" y="9923"/>
                </a:lnTo>
                <a:lnTo>
                  <a:pt x="371079" y="1131"/>
                </a:lnTo>
                <a:lnTo>
                  <a:pt x="343026" y="0"/>
                </a:lnTo>
                <a:close/>
              </a:path>
              <a:path w="686434" h="686435">
                <a:moveTo>
                  <a:pt x="647582" y="184912"/>
                </a:moveTo>
                <a:lnTo>
                  <a:pt x="344424" y="184912"/>
                </a:lnTo>
                <a:lnTo>
                  <a:pt x="347111" y="186316"/>
                </a:lnTo>
                <a:lnTo>
                  <a:pt x="548004" y="257301"/>
                </a:lnTo>
                <a:lnTo>
                  <a:pt x="553339" y="259969"/>
                </a:lnTo>
                <a:lnTo>
                  <a:pt x="557402" y="265302"/>
                </a:lnTo>
                <a:lnTo>
                  <a:pt x="557402" y="275971"/>
                </a:lnTo>
                <a:lnTo>
                  <a:pt x="553339" y="281432"/>
                </a:lnTo>
                <a:lnTo>
                  <a:pt x="542671" y="286776"/>
                </a:lnTo>
                <a:lnTo>
                  <a:pt x="542671" y="479679"/>
                </a:lnTo>
                <a:lnTo>
                  <a:pt x="535940" y="485013"/>
                </a:lnTo>
                <a:lnTo>
                  <a:pt x="654894" y="485013"/>
                </a:lnTo>
                <a:lnTo>
                  <a:pt x="676050" y="425257"/>
                </a:lnTo>
                <a:lnTo>
                  <a:pt x="684910" y="371094"/>
                </a:lnTo>
                <a:lnTo>
                  <a:pt x="686053" y="343026"/>
                </a:lnTo>
                <a:lnTo>
                  <a:pt x="684912" y="314785"/>
                </a:lnTo>
                <a:lnTo>
                  <a:pt x="681548" y="287192"/>
                </a:lnTo>
                <a:lnTo>
                  <a:pt x="676050" y="260334"/>
                </a:lnTo>
                <a:lnTo>
                  <a:pt x="668508" y="234297"/>
                </a:lnTo>
                <a:lnTo>
                  <a:pt x="659012" y="209168"/>
                </a:lnTo>
                <a:lnTo>
                  <a:pt x="647582" y="184912"/>
                </a:lnTo>
                <a:close/>
              </a:path>
              <a:path w="686434" h="686435">
                <a:moveTo>
                  <a:pt x="514324" y="298894"/>
                </a:moveTo>
                <a:lnTo>
                  <a:pt x="472955" y="316288"/>
                </a:lnTo>
                <a:lnTo>
                  <a:pt x="485013" y="412623"/>
                </a:lnTo>
                <a:lnTo>
                  <a:pt x="486409" y="416687"/>
                </a:lnTo>
                <a:lnTo>
                  <a:pt x="485013" y="420750"/>
                </a:lnTo>
                <a:lnTo>
                  <a:pt x="481811" y="423977"/>
                </a:lnTo>
                <a:lnTo>
                  <a:pt x="479309" y="426564"/>
                </a:lnTo>
                <a:lnTo>
                  <a:pt x="474948" y="430788"/>
                </a:lnTo>
                <a:lnTo>
                  <a:pt x="439573" y="456957"/>
                </a:lnTo>
                <a:lnTo>
                  <a:pt x="395118" y="476364"/>
                </a:lnTo>
                <a:lnTo>
                  <a:pt x="357433" y="483868"/>
                </a:lnTo>
                <a:lnTo>
                  <a:pt x="336274" y="484923"/>
                </a:lnTo>
                <a:lnTo>
                  <a:pt x="519846" y="484923"/>
                </a:lnTo>
                <a:lnTo>
                  <a:pt x="514476" y="479679"/>
                </a:lnTo>
                <a:lnTo>
                  <a:pt x="514324" y="298894"/>
                </a:lnTo>
                <a:close/>
              </a:path>
              <a:path w="686434" h="686435">
                <a:moveTo>
                  <a:pt x="239894" y="328367"/>
                </a:moveTo>
                <a:lnTo>
                  <a:pt x="230559" y="411995"/>
                </a:lnTo>
                <a:lnTo>
                  <a:pt x="234310" y="416541"/>
                </a:lnTo>
                <a:lnTo>
                  <a:pt x="239584" y="421860"/>
                </a:lnTo>
                <a:lnTo>
                  <a:pt x="278865" y="444914"/>
                </a:lnTo>
                <a:lnTo>
                  <a:pt x="331551" y="455721"/>
                </a:lnTo>
                <a:lnTo>
                  <a:pt x="354324" y="456499"/>
                </a:lnTo>
                <a:lnTo>
                  <a:pt x="371097" y="454189"/>
                </a:lnTo>
                <a:lnTo>
                  <a:pt x="414191" y="438969"/>
                </a:lnTo>
                <a:lnTo>
                  <a:pt x="450818" y="413456"/>
                </a:lnTo>
                <a:lnTo>
                  <a:pt x="455546" y="408668"/>
                </a:lnTo>
                <a:lnTo>
                  <a:pt x="450560" y="371094"/>
                </a:lnTo>
                <a:lnTo>
                  <a:pt x="338963" y="371094"/>
                </a:lnTo>
                <a:lnTo>
                  <a:pt x="336292" y="369822"/>
                </a:lnTo>
                <a:lnTo>
                  <a:pt x="239894" y="328367"/>
                </a:lnTo>
                <a:close/>
              </a:path>
              <a:path w="686434" h="686435">
                <a:moveTo>
                  <a:pt x="444880" y="328295"/>
                </a:moveTo>
                <a:lnTo>
                  <a:pt x="348360" y="369824"/>
                </a:lnTo>
                <a:lnTo>
                  <a:pt x="347091" y="371094"/>
                </a:lnTo>
                <a:lnTo>
                  <a:pt x="450560" y="371094"/>
                </a:lnTo>
                <a:lnTo>
                  <a:pt x="444880" y="328295"/>
                </a:lnTo>
                <a:close/>
              </a:path>
              <a:path w="686434" h="686435">
                <a:moveTo>
                  <a:pt x="343032" y="214378"/>
                </a:moveTo>
                <a:lnTo>
                  <a:pt x="182245" y="272034"/>
                </a:lnTo>
                <a:lnTo>
                  <a:pt x="342996" y="341616"/>
                </a:lnTo>
                <a:lnTo>
                  <a:pt x="503778" y="272047"/>
                </a:lnTo>
                <a:lnTo>
                  <a:pt x="343032" y="214378"/>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8" name="object 38"/>
          <p:cNvSpPr/>
          <p:nvPr/>
        </p:nvSpPr>
        <p:spPr>
          <a:xfrm>
            <a:off x="4989958" y="3398966"/>
            <a:ext cx="514826" cy="514826"/>
          </a:xfrm>
          <a:custGeom>
            <a:avLst/>
            <a:gdLst/>
            <a:ahLst/>
            <a:cxnLst/>
            <a:rect l="l" t="t" r="r" b="b"/>
            <a:pathLst>
              <a:path w="686434" h="686435">
                <a:moveTo>
                  <a:pt x="343026" y="0"/>
                </a:moveTo>
                <a:lnTo>
                  <a:pt x="287192" y="4468"/>
                </a:lnTo>
                <a:lnTo>
                  <a:pt x="234297" y="17411"/>
                </a:lnTo>
                <a:lnTo>
                  <a:pt x="185034" y="38137"/>
                </a:lnTo>
                <a:lnTo>
                  <a:pt x="140095" y="65954"/>
                </a:lnTo>
                <a:lnTo>
                  <a:pt x="100171" y="100171"/>
                </a:lnTo>
                <a:lnTo>
                  <a:pt x="65954" y="140095"/>
                </a:lnTo>
                <a:lnTo>
                  <a:pt x="38137" y="185034"/>
                </a:lnTo>
                <a:lnTo>
                  <a:pt x="17411" y="234297"/>
                </a:lnTo>
                <a:lnTo>
                  <a:pt x="4468" y="287192"/>
                </a:lnTo>
                <a:lnTo>
                  <a:pt x="0" y="343026"/>
                </a:lnTo>
                <a:lnTo>
                  <a:pt x="1133" y="371094"/>
                </a:lnTo>
                <a:lnTo>
                  <a:pt x="9923" y="425257"/>
                </a:lnTo>
                <a:lnTo>
                  <a:pt x="26886" y="476364"/>
                </a:lnTo>
                <a:lnTo>
                  <a:pt x="51202" y="523417"/>
                </a:lnTo>
                <a:lnTo>
                  <a:pt x="82306" y="565966"/>
                </a:lnTo>
                <a:lnTo>
                  <a:pt x="119463" y="603207"/>
                </a:lnTo>
                <a:lnTo>
                  <a:pt x="161981" y="634426"/>
                </a:lnTo>
                <a:lnTo>
                  <a:pt x="209168" y="658905"/>
                </a:lnTo>
                <a:lnTo>
                  <a:pt x="260334" y="675931"/>
                </a:lnTo>
                <a:lnTo>
                  <a:pt x="314785" y="684786"/>
                </a:lnTo>
                <a:lnTo>
                  <a:pt x="343026" y="685926"/>
                </a:lnTo>
                <a:lnTo>
                  <a:pt x="371079" y="684786"/>
                </a:lnTo>
                <a:lnTo>
                  <a:pt x="425265" y="675931"/>
                </a:lnTo>
                <a:lnTo>
                  <a:pt x="476295" y="658905"/>
                </a:lnTo>
                <a:lnTo>
                  <a:pt x="523452" y="634426"/>
                </a:lnTo>
                <a:lnTo>
                  <a:pt x="566020" y="603207"/>
                </a:lnTo>
                <a:lnTo>
                  <a:pt x="603280" y="565966"/>
                </a:lnTo>
                <a:lnTo>
                  <a:pt x="634517" y="523417"/>
                </a:lnTo>
                <a:lnTo>
                  <a:pt x="654894" y="485013"/>
                </a:lnTo>
                <a:lnTo>
                  <a:pt x="519938" y="485013"/>
                </a:lnTo>
                <a:lnTo>
                  <a:pt x="336274" y="484923"/>
                </a:lnTo>
                <a:lnTo>
                  <a:pt x="313085" y="483162"/>
                </a:lnTo>
                <a:lnTo>
                  <a:pt x="274184" y="474162"/>
                </a:lnTo>
                <a:lnTo>
                  <a:pt x="232901" y="452836"/>
                </a:lnTo>
                <a:lnTo>
                  <a:pt x="205161" y="426228"/>
                </a:lnTo>
                <a:lnTo>
                  <a:pt x="199644" y="418084"/>
                </a:lnTo>
                <a:lnTo>
                  <a:pt x="199731" y="411995"/>
                </a:lnTo>
                <a:lnTo>
                  <a:pt x="213065" y="316212"/>
                </a:lnTo>
                <a:lnTo>
                  <a:pt x="136651" y="284099"/>
                </a:lnTo>
                <a:lnTo>
                  <a:pt x="131318" y="281432"/>
                </a:lnTo>
                <a:lnTo>
                  <a:pt x="128650" y="275971"/>
                </a:lnTo>
                <a:lnTo>
                  <a:pt x="128650" y="265302"/>
                </a:lnTo>
                <a:lnTo>
                  <a:pt x="132715" y="259969"/>
                </a:lnTo>
                <a:lnTo>
                  <a:pt x="138062" y="257297"/>
                </a:lnTo>
                <a:lnTo>
                  <a:pt x="337693" y="186309"/>
                </a:lnTo>
                <a:lnTo>
                  <a:pt x="340359" y="184912"/>
                </a:lnTo>
                <a:lnTo>
                  <a:pt x="647582" y="184912"/>
                </a:lnTo>
                <a:lnTo>
                  <a:pt x="634517" y="161981"/>
                </a:lnTo>
                <a:lnTo>
                  <a:pt x="603280" y="119463"/>
                </a:lnTo>
                <a:lnTo>
                  <a:pt x="566020" y="82306"/>
                </a:lnTo>
                <a:lnTo>
                  <a:pt x="523452" y="51202"/>
                </a:lnTo>
                <a:lnTo>
                  <a:pt x="476295" y="26844"/>
                </a:lnTo>
                <a:lnTo>
                  <a:pt x="425265" y="9923"/>
                </a:lnTo>
                <a:lnTo>
                  <a:pt x="371079" y="1131"/>
                </a:lnTo>
                <a:lnTo>
                  <a:pt x="343026" y="0"/>
                </a:lnTo>
                <a:close/>
              </a:path>
              <a:path w="686434" h="686435">
                <a:moveTo>
                  <a:pt x="647582" y="184912"/>
                </a:moveTo>
                <a:lnTo>
                  <a:pt x="344424" y="184912"/>
                </a:lnTo>
                <a:lnTo>
                  <a:pt x="347111" y="186316"/>
                </a:lnTo>
                <a:lnTo>
                  <a:pt x="548004" y="257301"/>
                </a:lnTo>
                <a:lnTo>
                  <a:pt x="553339" y="259969"/>
                </a:lnTo>
                <a:lnTo>
                  <a:pt x="557402" y="265302"/>
                </a:lnTo>
                <a:lnTo>
                  <a:pt x="557402" y="275971"/>
                </a:lnTo>
                <a:lnTo>
                  <a:pt x="553339" y="281432"/>
                </a:lnTo>
                <a:lnTo>
                  <a:pt x="542671" y="286776"/>
                </a:lnTo>
                <a:lnTo>
                  <a:pt x="542671" y="479679"/>
                </a:lnTo>
                <a:lnTo>
                  <a:pt x="535940" y="485013"/>
                </a:lnTo>
                <a:lnTo>
                  <a:pt x="654894" y="485013"/>
                </a:lnTo>
                <a:lnTo>
                  <a:pt x="676050" y="425257"/>
                </a:lnTo>
                <a:lnTo>
                  <a:pt x="684910" y="371094"/>
                </a:lnTo>
                <a:lnTo>
                  <a:pt x="686053" y="343026"/>
                </a:lnTo>
                <a:lnTo>
                  <a:pt x="684912" y="314785"/>
                </a:lnTo>
                <a:lnTo>
                  <a:pt x="681548" y="287192"/>
                </a:lnTo>
                <a:lnTo>
                  <a:pt x="676050" y="260334"/>
                </a:lnTo>
                <a:lnTo>
                  <a:pt x="668508" y="234297"/>
                </a:lnTo>
                <a:lnTo>
                  <a:pt x="659012" y="209168"/>
                </a:lnTo>
                <a:lnTo>
                  <a:pt x="647582" y="184912"/>
                </a:lnTo>
                <a:close/>
              </a:path>
              <a:path w="686434" h="686435">
                <a:moveTo>
                  <a:pt x="514324" y="298894"/>
                </a:moveTo>
                <a:lnTo>
                  <a:pt x="472955" y="316288"/>
                </a:lnTo>
                <a:lnTo>
                  <a:pt x="485013" y="412623"/>
                </a:lnTo>
                <a:lnTo>
                  <a:pt x="486409" y="416687"/>
                </a:lnTo>
                <a:lnTo>
                  <a:pt x="485013" y="420750"/>
                </a:lnTo>
                <a:lnTo>
                  <a:pt x="481811" y="423977"/>
                </a:lnTo>
                <a:lnTo>
                  <a:pt x="479309" y="426564"/>
                </a:lnTo>
                <a:lnTo>
                  <a:pt x="474948" y="430788"/>
                </a:lnTo>
                <a:lnTo>
                  <a:pt x="439573" y="456957"/>
                </a:lnTo>
                <a:lnTo>
                  <a:pt x="395118" y="476364"/>
                </a:lnTo>
                <a:lnTo>
                  <a:pt x="357433" y="483868"/>
                </a:lnTo>
                <a:lnTo>
                  <a:pt x="336274" y="484923"/>
                </a:lnTo>
                <a:lnTo>
                  <a:pt x="519846" y="484923"/>
                </a:lnTo>
                <a:lnTo>
                  <a:pt x="514476" y="479679"/>
                </a:lnTo>
                <a:lnTo>
                  <a:pt x="514324" y="298894"/>
                </a:lnTo>
                <a:close/>
              </a:path>
              <a:path w="686434" h="686435">
                <a:moveTo>
                  <a:pt x="239894" y="328367"/>
                </a:moveTo>
                <a:lnTo>
                  <a:pt x="230559" y="411995"/>
                </a:lnTo>
                <a:lnTo>
                  <a:pt x="234310" y="416541"/>
                </a:lnTo>
                <a:lnTo>
                  <a:pt x="239584" y="421860"/>
                </a:lnTo>
                <a:lnTo>
                  <a:pt x="278865" y="444914"/>
                </a:lnTo>
                <a:lnTo>
                  <a:pt x="331551" y="455721"/>
                </a:lnTo>
                <a:lnTo>
                  <a:pt x="354324" y="456499"/>
                </a:lnTo>
                <a:lnTo>
                  <a:pt x="371097" y="454189"/>
                </a:lnTo>
                <a:lnTo>
                  <a:pt x="414191" y="438969"/>
                </a:lnTo>
                <a:lnTo>
                  <a:pt x="450818" y="413456"/>
                </a:lnTo>
                <a:lnTo>
                  <a:pt x="455546" y="408668"/>
                </a:lnTo>
                <a:lnTo>
                  <a:pt x="450560" y="371094"/>
                </a:lnTo>
                <a:lnTo>
                  <a:pt x="338963" y="371094"/>
                </a:lnTo>
                <a:lnTo>
                  <a:pt x="336292" y="369822"/>
                </a:lnTo>
                <a:lnTo>
                  <a:pt x="239894" y="328367"/>
                </a:lnTo>
                <a:close/>
              </a:path>
              <a:path w="686434" h="686435">
                <a:moveTo>
                  <a:pt x="444880" y="328295"/>
                </a:moveTo>
                <a:lnTo>
                  <a:pt x="348360" y="369824"/>
                </a:lnTo>
                <a:lnTo>
                  <a:pt x="347091" y="371094"/>
                </a:lnTo>
                <a:lnTo>
                  <a:pt x="450560" y="371094"/>
                </a:lnTo>
                <a:lnTo>
                  <a:pt x="444880" y="328295"/>
                </a:lnTo>
                <a:close/>
              </a:path>
              <a:path w="686434" h="686435">
                <a:moveTo>
                  <a:pt x="343032" y="214378"/>
                </a:moveTo>
                <a:lnTo>
                  <a:pt x="182245" y="272034"/>
                </a:lnTo>
                <a:lnTo>
                  <a:pt x="342996" y="341616"/>
                </a:lnTo>
                <a:lnTo>
                  <a:pt x="503778" y="272047"/>
                </a:lnTo>
                <a:lnTo>
                  <a:pt x="343032" y="214378"/>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39" name="object 39"/>
          <p:cNvSpPr/>
          <p:nvPr/>
        </p:nvSpPr>
        <p:spPr>
          <a:xfrm>
            <a:off x="5020799" y="4137152"/>
            <a:ext cx="482441" cy="482918"/>
          </a:xfrm>
          <a:custGeom>
            <a:avLst/>
            <a:gdLst/>
            <a:ahLst/>
            <a:cxnLst/>
            <a:rect l="l" t="t" r="r" b="b"/>
            <a:pathLst>
              <a:path w="643254" h="643889">
                <a:moveTo>
                  <a:pt x="347887" y="0"/>
                </a:moveTo>
                <a:lnTo>
                  <a:pt x="295102" y="0"/>
                </a:lnTo>
                <a:lnTo>
                  <a:pt x="269222" y="3809"/>
                </a:lnTo>
                <a:lnTo>
                  <a:pt x="219615" y="15239"/>
                </a:lnTo>
                <a:lnTo>
                  <a:pt x="173414" y="35559"/>
                </a:lnTo>
                <a:lnTo>
                  <a:pt x="131270" y="60959"/>
                </a:lnTo>
                <a:lnTo>
                  <a:pt x="93831" y="93979"/>
                </a:lnTo>
                <a:lnTo>
                  <a:pt x="61744" y="130809"/>
                </a:lnTo>
                <a:lnTo>
                  <a:pt x="35660" y="172719"/>
                </a:lnTo>
                <a:lnTo>
                  <a:pt x="16225" y="219709"/>
                </a:lnTo>
                <a:lnTo>
                  <a:pt x="4088" y="269239"/>
                </a:lnTo>
                <a:lnTo>
                  <a:pt x="0" y="320039"/>
                </a:lnTo>
                <a:lnTo>
                  <a:pt x="5" y="325119"/>
                </a:lnTo>
                <a:lnTo>
                  <a:pt x="4088" y="374650"/>
                </a:lnTo>
                <a:lnTo>
                  <a:pt x="16225" y="424179"/>
                </a:lnTo>
                <a:lnTo>
                  <a:pt x="35660" y="469900"/>
                </a:lnTo>
                <a:lnTo>
                  <a:pt x="61744" y="511809"/>
                </a:lnTo>
                <a:lnTo>
                  <a:pt x="93831" y="549909"/>
                </a:lnTo>
                <a:lnTo>
                  <a:pt x="131270" y="581659"/>
                </a:lnTo>
                <a:lnTo>
                  <a:pt x="173414" y="608329"/>
                </a:lnTo>
                <a:lnTo>
                  <a:pt x="219615" y="628650"/>
                </a:lnTo>
                <a:lnTo>
                  <a:pt x="269222" y="640079"/>
                </a:lnTo>
                <a:lnTo>
                  <a:pt x="295102" y="643889"/>
                </a:lnTo>
                <a:lnTo>
                  <a:pt x="347887" y="643889"/>
                </a:lnTo>
                <a:lnTo>
                  <a:pt x="398684" y="635000"/>
                </a:lnTo>
                <a:lnTo>
                  <a:pt x="446522" y="618489"/>
                </a:lnTo>
                <a:lnTo>
                  <a:pt x="490729" y="595629"/>
                </a:lnTo>
                <a:lnTo>
                  <a:pt x="530632" y="566419"/>
                </a:lnTo>
                <a:lnTo>
                  <a:pt x="565561" y="532129"/>
                </a:lnTo>
                <a:lnTo>
                  <a:pt x="572294" y="523239"/>
                </a:lnTo>
                <a:lnTo>
                  <a:pt x="306839" y="523239"/>
                </a:lnTo>
                <a:lnTo>
                  <a:pt x="278427" y="518159"/>
                </a:lnTo>
                <a:lnTo>
                  <a:pt x="239252" y="502919"/>
                </a:lnTo>
                <a:lnTo>
                  <a:pt x="205356" y="478789"/>
                </a:lnTo>
                <a:lnTo>
                  <a:pt x="178034" y="448309"/>
                </a:lnTo>
                <a:lnTo>
                  <a:pt x="158576" y="411479"/>
                </a:lnTo>
                <a:lnTo>
                  <a:pt x="148277" y="369569"/>
                </a:lnTo>
                <a:lnTo>
                  <a:pt x="147102" y="355600"/>
                </a:lnTo>
                <a:lnTo>
                  <a:pt x="147665" y="340359"/>
                </a:lnTo>
                <a:lnTo>
                  <a:pt x="155997" y="297179"/>
                </a:lnTo>
                <a:lnTo>
                  <a:pt x="173304" y="257809"/>
                </a:lnTo>
                <a:lnTo>
                  <a:pt x="198318" y="226059"/>
                </a:lnTo>
                <a:lnTo>
                  <a:pt x="229770" y="200659"/>
                </a:lnTo>
                <a:lnTo>
                  <a:pt x="266391" y="182879"/>
                </a:lnTo>
                <a:lnTo>
                  <a:pt x="306911" y="173989"/>
                </a:lnTo>
                <a:lnTo>
                  <a:pt x="307746" y="147319"/>
                </a:lnTo>
                <a:lnTo>
                  <a:pt x="273837" y="147319"/>
                </a:lnTo>
                <a:lnTo>
                  <a:pt x="267487" y="140969"/>
                </a:lnTo>
                <a:lnTo>
                  <a:pt x="267487" y="125729"/>
                </a:lnTo>
                <a:lnTo>
                  <a:pt x="273837" y="120650"/>
                </a:lnTo>
                <a:lnTo>
                  <a:pt x="572743" y="120650"/>
                </a:lnTo>
                <a:lnTo>
                  <a:pt x="565561" y="111759"/>
                </a:lnTo>
                <a:lnTo>
                  <a:pt x="530632" y="76200"/>
                </a:lnTo>
                <a:lnTo>
                  <a:pt x="490729" y="46989"/>
                </a:lnTo>
                <a:lnTo>
                  <a:pt x="446522" y="24129"/>
                </a:lnTo>
                <a:lnTo>
                  <a:pt x="398684" y="8889"/>
                </a:lnTo>
                <a:lnTo>
                  <a:pt x="373613" y="3809"/>
                </a:lnTo>
                <a:lnTo>
                  <a:pt x="347887" y="0"/>
                </a:lnTo>
                <a:close/>
              </a:path>
              <a:path w="643254" h="643889">
                <a:moveTo>
                  <a:pt x="461037" y="200659"/>
                </a:moveTo>
                <a:lnTo>
                  <a:pt x="439626" y="220979"/>
                </a:lnTo>
                <a:lnTo>
                  <a:pt x="448629" y="229869"/>
                </a:lnTo>
                <a:lnTo>
                  <a:pt x="456958" y="240029"/>
                </a:lnTo>
                <a:lnTo>
                  <a:pt x="482721" y="284479"/>
                </a:lnTo>
                <a:lnTo>
                  <a:pt x="492997" y="322579"/>
                </a:lnTo>
                <a:lnTo>
                  <a:pt x="494487" y="335279"/>
                </a:lnTo>
                <a:lnTo>
                  <a:pt x="493975" y="351789"/>
                </a:lnTo>
                <a:lnTo>
                  <a:pt x="485837" y="396239"/>
                </a:lnTo>
                <a:lnTo>
                  <a:pt x="468759" y="436879"/>
                </a:lnTo>
                <a:lnTo>
                  <a:pt x="443976" y="469900"/>
                </a:lnTo>
                <a:lnTo>
                  <a:pt x="412724" y="496569"/>
                </a:lnTo>
                <a:lnTo>
                  <a:pt x="376239" y="514350"/>
                </a:lnTo>
                <a:lnTo>
                  <a:pt x="335758" y="523239"/>
                </a:lnTo>
                <a:lnTo>
                  <a:pt x="572294" y="523239"/>
                </a:lnTo>
                <a:lnTo>
                  <a:pt x="594843" y="491489"/>
                </a:lnTo>
                <a:lnTo>
                  <a:pt x="617805" y="447039"/>
                </a:lnTo>
                <a:lnTo>
                  <a:pt x="633776" y="398779"/>
                </a:lnTo>
                <a:lnTo>
                  <a:pt x="642084" y="347979"/>
                </a:lnTo>
                <a:lnTo>
                  <a:pt x="643052" y="320039"/>
                </a:lnTo>
                <a:lnTo>
                  <a:pt x="642084" y="295909"/>
                </a:lnTo>
                <a:lnTo>
                  <a:pt x="638930" y="269239"/>
                </a:lnTo>
                <a:lnTo>
                  <a:pt x="633776" y="243839"/>
                </a:lnTo>
                <a:lnTo>
                  <a:pt x="627823" y="223519"/>
                </a:lnTo>
                <a:lnTo>
                  <a:pt x="486054" y="223519"/>
                </a:lnTo>
                <a:lnTo>
                  <a:pt x="482371" y="222250"/>
                </a:lnTo>
                <a:lnTo>
                  <a:pt x="461037" y="200659"/>
                </a:lnTo>
                <a:close/>
              </a:path>
              <a:path w="643254" h="643889">
                <a:moveTo>
                  <a:pt x="328593" y="200659"/>
                </a:moveTo>
                <a:lnTo>
                  <a:pt x="321589" y="200659"/>
                </a:lnTo>
                <a:lnTo>
                  <a:pt x="306885" y="201929"/>
                </a:lnTo>
                <a:lnTo>
                  <a:pt x="265457" y="212089"/>
                </a:lnTo>
                <a:lnTo>
                  <a:pt x="229518" y="232409"/>
                </a:lnTo>
                <a:lnTo>
                  <a:pt x="200946" y="262889"/>
                </a:lnTo>
                <a:lnTo>
                  <a:pt x="181618" y="299719"/>
                </a:lnTo>
                <a:lnTo>
                  <a:pt x="173410" y="341629"/>
                </a:lnTo>
                <a:lnTo>
                  <a:pt x="174076" y="356869"/>
                </a:lnTo>
                <a:lnTo>
                  <a:pt x="183889" y="400050"/>
                </a:lnTo>
                <a:lnTo>
                  <a:pt x="204059" y="436879"/>
                </a:lnTo>
                <a:lnTo>
                  <a:pt x="232835" y="466089"/>
                </a:lnTo>
                <a:lnTo>
                  <a:pt x="268464" y="486409"/>
                </a:lnTo>
                <a:lnTo>
                  <a:pt x="309194" y="495300"/>
                </a:lnTo>
                <a:lnTo>
                  <a:pt x="325176" y="495300"/>
                </a:lnTo>
                <a:lnTo>
                  <a:pt x="369417" y="485139"/>
                </a:lnTo>
                <a:lnTo>
                  <a:pt x="407090" y="466089"/>
                </a:lnTo>
                <a:lnTo>
                  <a:pt x="436893" y="438150"/>
                </a:lnTo>
                <a:lnTo>
                  <a:pt x="457525" y="403859"/>
                </a:lnTo>
                <a:lnTo>
                  <a:pt x="467684" y="364489"/>
                </a:lnTo>
                <a:lnTo>
                  <a:pt x="467836" y="361950"/>
                </a:lnTo>
                <a:lnTo>
                  <a:pt x="313969" y="361950"/>
                </a:lnTo>
                <a:lnTo>
                  <a:pt x="307746" y="355600"/>
                </a:lnTo>
                <a:lnTo>
                  <a:pt x="307746" y="246379"/>
                </a:lnTo>
                <a:lnTo>
                  <a:pt x="313969" y="241300"/>
                </a:lnTo>
                <a:lnTo>
                  <a:pt x="421836" y="241300"/>
                </a:lnTo>
                <a:lnTo>
                  <a:pt x="417576" y="237489"/>
                </a:lnTo>
                <a:lnTo>
                  <a:pt x="383033" y="214629"/>
                </a:lnTo>
                <a:lnTo>
                  <a:pt x="356775" y="205739"/>
                </a:lnTo>
                <a:lnTo>
                  <a:pt x="328593" y="200659"/>
                </a:lnTo>
                <a:close/>
              </a:path>
              <a:path w="643254" h="643889">
                <a:moveTo>
                  <a:pt x="421836" y="241300"/>
                </a:moveTo>
                <a:lnTo>
                  <a:pt x="329082" y="241300"/>
                </a:lnTo>
                <a:lnTo>
                  <a:pt x="334162" y="246379"/>
                </a:lnTo>
                <a:lnTo>
                  <a:pt x="334162" y="355600"/>
                </a:lnTo>
                <a:lnTo>
                  <a:pt x="329082" y="361950"/>
                </a:lnTo>
                <a:lnTo>
                  <a:pt x="467836" y="361950"/>
                </a:lnTo>
                <a:lnTo>
                  <a:pt x="468443" y="351789"/>
                </a:lnTo>
                <a:lnTo>
                  <a:pt x="468398" y="347979"/>
                </a:lnTo>
                <a:lnTo>
                  <a:pt x="462226" y="306069"/>
                </a:lnTo>
                <a:lnTo>
                  <a:pt x="444609" y="267969"/>
                </a:lnTo>
                <a:lnTo>
                  <a:pt x="427515" y="246379"/>
                </a:lnTo>
                <a:lnTo>
                  <a:pt x="421836" y="241300"/>
                </a:lnTo>
                <a:close/>
              </a:path>
              <a:path w="643254" h="643889">
                <a:moveTo>
                  <a:pt x="586160" y="138429"/>
                </a:moveTo>
                <a:lnTo>
                  <a:pt x="437159" y="138429"/>
                </a:lnTo>
                <a:lnTo>
                  <a:pt x="442112" y="143509"/>
                </a:lnTo>
                <a:lnTo>
                  <a:pt x="498616" y="200659"/>
                </a:lnTo>
                <a:lnTo>
                  <a:pt x="503707" y="205739"/>
                </a:lnTo>
                <a:lnTo>
                  <a:pt x="503707" y="214629"/>
                </a:lnTo>
                <a:lnTo>
                  <a:pt x="498627" y="219709"/>
                </a:lnTo>
                <a:lnTo>
                  <a:pt x="496214" y="222250"/>
                </a:lnTo>
                <a:lnTo>
                  <a:pt x="492404" y="223519"/>
                </a:lnTo>
                <a:lnTo>
                  <a:pt x="627823" y="223519"/>
                </a:lnTo>
                <a:lnTo>
                  <a:pt x="626706" y="219709"/>
                </a:lnTo>
                <a:lnTo>
                  <a:pt x="617805" y="195579"/>
                </a:lnTo>
                <a:lnTo>
                  <a:pt x="607156" y="172719"/>
                </a:lnTo>
                <a:lnTo>
                  <a:pt x="594843" y="151129"/>
                </a:lnTo>
                <a:lnTo>
                  <a:pt x="586160" y="138429"/>
                </a:lnTo>
                <a:close/>
              </a:path>
              <a:path w="643254" h="643889">
                <a:moveTo>
                  <a:pt x="572743" y="120650"/>
                </a:moveTo>
                <a:lnTo>
                  <a:pt x="369341" y="120650"/>
                </a:lnTo>
                <a:lnTo>
                  <a:pt x="374294" y="125729"/>
                </a:lnTo>
                <a:lnTo>
                  <a:pt x="374294" y="140969"/>
                </a:lnTo>
                <a:lnTo>
                  <a:pt x="369341" y="147319"/>
                </a:lnTo>
                <a:lnTo>
                  <a:pt x="334176" y="147319"/>
                </a:lnTo>
                <a:lnTo>
                  <a:pt x="334162" y="173989"/>
                </a:lnTo>
                <a:lnTo>
                  <a:pt x="347209" y="176529"/>
                </a:lnTo>
                <a:lnTo>
                  <a:pt x="359937" y="177800"/>
                </a:lnTo>
                <a:lnTo>
                  <a:pt x="384361" y="185419"/>
                </a:lnTo>
                <a:lnTo>
                  <a:pt x="396019" y="190500"/>
                </a:lnTo>
                <a:lnTo>
                  <a:pt x="407283" y="196850"/>
                </a:lnTo>
                <a:lnTo>
                  <a:pt x="418133" y="203200"/>
                </a:lnTo>
                <a:lnTo>
                  <a:pt x="441878" y="182879"/>
                </a:lnTo>
                <a:lnTo>
                  <a:pt x="423326" y="162559"/>
                </a:lnTo>
                <a:lnTo>
                  <a:pt x="416966" y="157479"/>
                </a:lnTo>
                <a:lnTo>
                  <a:pt x="416966" y="149859"/>
                </a:lnTo>
                <a:lnTo>
                  <a:pt x="428269" y="138429"/>
                </a:lnTo>
                <a:lnTo>
                  <a:pt x="586160" y="138429"/>
                </a:lnTo>
                <a:lnTo>
                  <a:pt x="580950" y="130809"/>
                </a:lnTo>
                <a:lnTo>
                  <a:pt x="572743" y="120650"/>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0" name="object 40"/>
          <p:cNvSpPr/>
          <p:nvPr/>
        </p:nvSpPr>
        <p:spPr>
          <a:xfrm>
            <a:off x="3647694" y="3402203"/>
            <a:ext cx="510064" cy="511493"/>
          </a:xfrm>
          <a:custGeom>
            <a:avLst/>
            <a:gdLst/>
            <a:ahLst/>
            <a:cxnLst/>
            <a:rect l="l" t="t" r="r" b="b"/>
            <a:pathLst>
              <a:path w="680085" h="681989">
                <a:moveTo>
                  <a:pt x="339725" y="0"/>
                </a:moveTo>
                <a:lnTo>
                  <a:pt x="284414" y="4438"/>
                </a:lnTo>
                <a:lnTo>
                  <a:pt x="232021" y="17296"/>
                </a:lnTo>
                <a:lnTo>
                  <a:pt x="183230" y="37887"/>
                </a:lnTo>
                <a:lnTo>
                  <a:pt x="138723" y="65523"/>
                </a:lnTo>
                <a:lnTo>
                  <a:pt x="99187" y="99520"/>
                </a:lnTo>
                <a:lnTo>
                  <a:pt x="65304" y="139189"/>
                </a:lnTo>
                <a:lnTo>
                  <a:pt x="37760" y="183846"/>
                </a:lnTo>
                <a:lnTo>
                  <a:pt x="17238" y="232802"/>
                </a:lnTo>
                <a:lnTo>
                  <a:pt x="4423" y="285371"/>
                </a:lnTo>
                <a:lnTo>
                  <a:pt x="0" y="340868"/>
                </a:lnTo>
                <a:lnTo>
                  <a:pt x="1120" y="368749"/>
                </a:lnTo>
                <a:lnTo>
                  <a:pt x="9824" y="422595"/>
                </a:lnTo>
                <a:lnTo>
                  <a:pt x="26578" y="473297"/>
                </a:lnTo>
                <a:lnTo>
                  <a:pt x="50697" y="520142"/>
                </a:lnTo>
                <a:lnTo>
                  <a:pt x="81496" y="562422"/>
                </a:lnTo>
                <a:lnTo>
                  <a:pt x="118291" y="599426"/>
                </a:lnTo>
                <a:lnTo>
                  <a:pt x="160398" y="630443"/>
                </a:lnTo>
                <a:lnTo>
                  <a:pt x="207133" y="654764"/>
                </a:lnTo>
                <a:lnTo>
                  <a:pt x="257811" y="671678"/>
                </a:lnTo>
                <a:lnTo>
                  <a:pt x="311748" y="680476"/>
                </a:lnTo>
                <a:lnTo>
                  <a:pt x="339725" y="681609"/>
                </a:lnTo>
                <a:lnTo>
                  <a:pt x="367530" y="680476"/>
                </a:lnTo>
                <a:lnTo>
                  <a:pt x="421233" y="671678"/>
                </a:lnTo>
                <a:lnTo>
                  <a:pt x="471801" y="654764"/>
                </a:lnTo>
                <a:lnTo>
                  <a:pt x="518524" y="630443"/>
                </a:lnTo>
                <a:lnTo>
                  <a:pt x="560694" y="599426"/>
                </a:lnTo>
                <a:lnTo>
                  <a:pt x="597602" y="562422"/>
                </a:lnTo>
                <a:lnTo>
                  <a:pt x="604396" y="553847"/>
                </a:lnTo>
                <a:lnTo>
                  <a:pt x="217678" y="553847"/>
                </a:lnTo>
                <a:lnTo>
                  <a:pt x="212344" y="547243"/>
                </a:lnTo>
                <a:lnTo>
                  <a:pt x="212343" y="269019"/>
                </a:lnTo>
                <a:lnTo>
                  <a:pt x="204343" y="268986"/>
                </a:lnTo>
                <a:lnTo>
                  <a:pt x="197738" y="263652"/>
                </a:lnTo>
                <a:lnTo>
                  <a:pt x="197738" y="247650"/>
                </a:lnTo>
                <a:lnTo>
                  <a:pt x="204343" y="241046"/>
                </a:lnTo>
                <a:lnTo>
                  <a:pt x="664582" y="241046"/>
                </a:lnTo>
                <a:lnTo>
                  <a:pt x="662203" y="232802"/>
                </a:lnTo>
                <a:lnTo>
                  <a:pt x="654786" y="213106"/>
                </a:lnTo>
                <a:lnTo>
                  <a:pt x="204343" y="213106"/>
                </a:lnTo>
                <a:lnTo>
                  <a:pt x="197738" y="206375"/>
                </a:lnTo>
                <a:lnTo>
                  <a:pt x="197738" y="190373"/>
                </a:lnTo>
                <a:lnTo>
                  <a:pt x="204343" y="183769"/>
                </a:lnTo>
                <a:lnTo>
                  <a:pt x="258557" y="183765"/>
                </a:lnTo>
                <a:lnTo>
                  <a:pt x="260096" y="182372"/>
                </a:lnTo>
                <a:lnTo>
                  <a:pt x="260096" y="179832"/>
                </a:lnTo>
                <a:lnTo>
                  <a:pt x="261493" y="178435"/>
                </a:lnTo>
                <a:lnTo>
                  <a:pt x="267831" y="166533"/>
                </a:lnTo>
                <a:lnTo>
                  <a:pt x="296426" y="139379"/>
                </a:lnTo>
                <a:lnTo>
                  <a:pt x="335049" y="128012"/>
                </a:lnTo>
                <a:lnTo>
                  <a:pt x="604996" y="128012"/>
                </a:lnTo>
                <a:lnTo>
                  <a:pt x="597602" y="118688"/>
                </a:lnTo>
                <a:lnTo>
                  <a:pt x="560694" y="81770"/>
                </a:lnTo>
                <a:lnTo>
                  <a:pt x="518524" y="50867"/>
                </a:lnTo>
                <a:lnTo>
                  <a:pt x="471801" y="26668"/>
                </a:lnTo>
                <a:lnTo>
                  <a:pt x="421233" y="9857"/>
                </a:lnTo>
                <a:lnTo>
                  <a:pt x="367530" y="1123"/>
                </a:lnTo>
                <a:lnTo>
                  <a:pt x="339725" y="0"/>
                </a:lnTo>
                <a:close/>
              </a:path>
              <a:path w="680085" h="681989">
                <a:moveTo>
                  <a:pt x="664582" y="241046"/>
                </a:moveTo>
                <a:lnTo>
                  <a:pt x="475107" y="241046"/>
                </a:lnTo>
                <a:lnTo>
                  <a:pt x="480441" y="247650"/>
                </a:lnTo>
                <a:lnTo>
                  <a:pt x="480441" y="263652"/>
                </a:lnTo>
                <a:lnTo>
                  <a:pt x="475107" y="268986"/>
                </a:lnTo>
                <a:lnTo>
                  <a:pt x="467233" y="268986"/>
                </a:lnTo>
                <a:lnTo>
                  <a:pt x="467233" y="547243"/>
                </a:lnTo>
                <a:lnTo>
                  <a:pt x="460502" y="553847"/>
                </a:lnTo>
                <a:lnTo>
                  <a:pt x="604396" y="553847"/>
                </a:lnTo>
                <a:lnTo>
                  <a:pt x="628540" y="520142"/>
                </a:lnTo>
                <a:lnTo>
                  <a:pt x="652799" y="473297"/>
                </a:lnTo>
                <a:lnTo>
                  <a:pt x="669671" y="422595"/>
                </a:lnTo>
                <a:lnTo>
                  <a:pt x="678446" y="368749"/>
                </a:lnTo>
                <a:lnTo>
                  <a:pt x="679577" y="340868"/>
                </a:lnTo>
                <a:lnTo>
                  <a:pt x="678446" y="312796"/>
                </a:lnTo>
                <a:lnTo>
                  <a:pt x="675115" y="285371"/>
                </a:lnTo>
                <a:lnTo>
                  <a:pt x="669671" y="258678"/>
                </a:lnTo>
                <a:lnTo>
                  <a:pt x="664582" y="241046"/>
                </a:lnTo>
                <a:close/>
              </a:path>
              <a:path w="680085" h="681989">
                <a:moveTo>
                  <a:pt x="240293" y="268986"/>
                </a:moveTo>
                <a:lnTo>
                  <a:pt x="240284" y="524637"/>
                </a:lnTo>
                <a:lnTo>
                  <a:pt x="438013" y="524637"/>
                </a:lnTo>
                <a:lnTo>
                  <a:pt x="438014" y="496570"/>
                </a:lnTo>
                <a:lnTo>
                  <a:pt x="274700" y="496570"/>
                </a:lnTo>
                <a:lnTo>
                  <a:pt x="268097" y="489966"/>
                </a:lnTo>
                <a:lnTo>
                  <a:pt x="268097" y="303530"/>
                </a:lnTo>
                <a:lnTo>
                  <a:pt x="274700" y="298196"/>
                </a:lnTo>
                <a:lnTo>
                  <a:pt x="438021" y="298196"/>
                </a:lnTo>
                <a:lnTo>
                  <a:pt x="438022" y="269017"/>
                </a:lnTo>
                <a:lnTo>
                  <a:pt x="240293" y="268986"/>
                </a:lnTo>
                <a:close/>
              </a:path>
              <a:path w="680085" h="681989">
                <a:moveTo>
                  <a:pt x="331850" y="298196"/>
                </a:moveTo>
                <a:lnTo>
                  <a:pt x="290703" y="298196"/>
                </a:lnTo>
                <a:lnTo>
                  <a:pt x="297307" y="303530"/>
                </a:lnTo>
                <a:lnTo>
                  <a:pt x="297307" y="489966"/>
                </a:lnTo>
                <a:lnTo>
                  <a:pt x="290703" y="496570"/>
                </a:lnTo>
                <a:lnTo>
                  <a:pt x="331850" y="496570"/>
                </a:lnTo>
                <a:lnTo>
                  <a:pt x="325120" y="489966"/>
                </a:lnTo>
                <a:lnTo>
                  <a:pt x="325120" y="303530"/>
                </a:lnTo>
                <a:lnTo>
                  <a:pt x="331850" y="298196"/>
                </a:lnTo>
                <a:close/>
              </a:path>
              <a:path w="680085" h="681989">
                <a:moveTo>
                  <a:pt x="387604" y="298196"/>
                </a:moveTo>
                <a:lnTo>
                  <a:pt x="347725" y="298196"/>
                </a:lnTo>
                <a:lnTo>
                  <a:pt x="353060" y="303530"/>
                </a:lnTo>
                <a:lnTo>
                  <a:pt x="353060" y="489966"/>
                </a:lnTo>
                <a:lnTo>
                  <a:pt x="347725" y="496570"/>
                </a:lnTo>
                <a:lnTo>
                  <a:pt x="387604" y="496570"/>
                </a:lnTo>
                <a:lnTo>
                  <a:pt x="382270" y="489966"/>
                </a:lnTo>
                <a:lnTo>
                  <a:pt x="382270" y="303530"/>
                </a:lnTo>
                <a:lnTo>
                  <a:pt x="387604" y="298196"/>
                </a:lnTo>
                <a:close/>
              </a:path>
              <a:path w="680085" h="681989">
                <a:moveTo>
                  <a:pt x="438021" y="298196"/>
                </a:moveTo>
                <a:lnTo>
                  <a:pt x="403479" y="298196"/>
                </a:lnTo>
                <a:lnTo>
                  <a:pt x="410083" y="303530"/>
                </a:lnTo>
                <a:lnTo>
                  <a:pt x="410083" y="489966"/>
                </a:lnTo>
                <a:lnTo>
                  <a:pt x="403479" y="496570"/>
                </a:lnTo>
                <a:lnTo>
                  <a:pt x="438014" y="496570"/>
                </a:lnTo>
                <a:lnTo>
                  <a:pt x="438021" y="298196"/>
                </a:lnTo>
                <a:close/>
              </a:path>
              <a:path w="680085" h="681989">
                <a:moveTo>
                  <a:pt x="604996" y="128012"/>
                </a:moveTo>
                <a:lnTo>
                  <a:pt x="335049" y="128012"/>
                </a:lnTo>
                <a:lnTo>
                  <a:pt x="349898" y="129015"/>
                </a:lnTo>
                <a:lnTo>
                  <a:pt x="363780" y="132023"/>
                </a:lnTo>
                <a:lnTo>
                  <a:pt x="398324" y="151642"/>
                </a:lnTo>
                <a:lnTo>
                  <a:pt x="414138" y="172122"/>
                </a:lnTo>
                <a:lnTo>
                  <a:pt x="467218" y="183765"/>
                </a:lnTo>
                <a:lnTo>
                  <a:pt x="475107" y="183769"/>
                </a:lnTo>
                <a:lnTo>
                  <a:pt x="480441" y="190373"/>
                </a:lnTo>
                <a:lnTo>
                  <a:pt x="480441" y="206375"/>
                </a:lnTo>
                <a:lnTo>
                  <a:pt x="475107" y="213106"/>
                </a:lnTo>
                <a:lnTo>
                  <a:pt x="654786" y="213106"/>
                </a:lnTo>
                <a:lnTo>
                  <a:pt x="652799" y="207829"/>
                </a:lnTo>
                <a:lnTo>
                  <a:pt x="641503" y="183765"/>
                </a:lnTo>
                <a:lnTo>
                  <a:pt x="628540" y="160937"/>
                </a:lnTo>
                <a:lnTo>
                  <a:pt x="613862" y="139189"/>
                </a:lnTo>
                <a:lnTo>
                  <a:pt x="604996" y="128012"/>
                </a:lnTo>
                <a:close/>
              </a:path>
              <a:path w="680085" h="681989">
                <a:moveTo>
                  <a:pt x="333538" y="156135"/>
                </a:moveTo>
                <a:lnTo>
                  <a:pt x="320182" y="159048"/>
                </a:lnTo>
                <a:lnTo>
                  <a:pt x="308298" y="164811"/>
                </a:lnTo>
                <a:lnTo>
                  <a:pt x="298346" y="173144"/>
                </a:lnTo>
                <a:lnTo>
                  <a:pt x="290785" y="183769"/>
                </a:lnTo>
                <a:lnTo>
                  <a:pt x="388874" y="183769"/>
                </a:lnTo>
                <a:lnTo>
                  <a:pt x="348607" y="157286"/>
                </a:lnTo>
                <a:lnTo>
                  <a:pt x="333538" y="156135"/>
                </a:lnTo>
                <a:close/>
              </a:path>
            </a:pathLst>
          </a:custGeom>
          <a:solidFill>
            <a:srgbClr val="FFFFFF"/>
          </a:solid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1" name="object 41"/>
          <p:cNvSpPr/>
          <p:nvPr/>
        </p:nvSpPr>
        <p:spPr>
          <a:xfrm>
            <a:off x="7419118" y="1340576"/>
            <a:ext cx="1724882" cy="1971293"/>
          </a:xfrm>
          <a:prstGeom prst="rect">
            <a:avLst/>
          </a:prstGeom>
          <a:blipFill>
            <a:blip r:embed="rId3" cstate="print"/>
            <a:stretch>
              <a:fillRect/>
            </a:stretch>
          </a:blipFill>
        </p:spPr>
        <p:txBody>
          <a:bodyPr wrap="square" lIns="0" tIns="0" rIns="0" bIns="0" rtlCol="0"/>
          <a:lstStyle/>
          <a:p>
            <a:endParaRPr sz="1350">
              <a:latin typeface="標楷體" panose="03000509000000000000" pitchFamily="65" charset="-120"/>
              <a:ea typeface="標楷體" panose="03000509000000000000" pitchFamily="65" charset="-120"/>
            </a:endParaRPr>
          </a:p>
        </p:txBody>
      </p:sp>
      <p:sp>
        <p:nvSpPr>
          <p:cNvPr id="42" name="文字方塊 41"/>
          <p:cNvSpPr txBox="1"/>
          <p:nvPr/>
        </p:nvSpPr>
        <p:spPr>
          <a:xfrm>
            <a:off x="808578" y="1182720"/>
            <a:ext cx="7651854" cy="707886"/>
          </a:xfrm>
          <a:prstGeom prst="rect">
            <a:avLst/>
          </a:prstGeom>
          <a:noFill/>
        </p:spPr>
        <p:txBody>
          <a:bodyPr wrap="square" rtlCol="0">
            <a:spAutoFit/>
          </a:bodyPr>
          <a:lstStyle/>
          <a:p>
            <a:r>
              <a:rPr lang="en-US" altLang="zh-TW" sz="2000" dirty="0">
                <a:solidFill>
                  <a:schemeClr val="tx2"/>
                </a:solidFill>
                <a:latin typeface="Times New Roman" panose="02020603050405020304" pitchFamily="18" charset="0"/>
                <a:cs typeface="Times New Roman" panose="02020603050405020304" pitchFamily="18" charset="0"/>
              </a:rPr>
              <a:t>Information Privacy: Connected Devices</a:t>
            </a:r>
          </a:p>
          <a:p>
            <a:r>
              <a:rPr lang="zh-TW" altLang="en-US" sz="2000" dirty="0">
                <a:solidFill>
                  <a:schemeClr val="tx2"/>
                </a:solidFill>
                <a:latin typeface="標楷體" panose="03000509000000000000" pitchFamily="65" charset="-120"/>
                <a:ea typeface="標楷體" panose="03000509000000000000" pitchFamily="65" charset="-120"/>
              </a:rPr>
              <a:t>資訊隱私</a:t>
            </a:r>
            <a:r>
              <a:rPr lang="en-US" altLang="zh-TW" sz="2000" dirty="0">
                <a:solidFill>
                  <a:schemeClr val="tx2"/>
                </a:solidFill>
                <a:latin typeface="標楷體" panose="03000509000000000000" pitchFamily="65" charset="-120"/>
                <a:ea typeface="標楷體" panose="03000509000000000000" pitchFamily="65" charset="-120"/>
              </a:rPr>
              <a:t>:</a:t>
            </a:r>
            <a:r>
              <a:rPr lang="zh-TW" altLang="en-US" sz="2000" dirty="0">
                <a:solidFill>
                  <a:schemeClr val="tx2"/>
                </a:solidFill>
                <a:latin typeface="標楷體" panose="03000509000000000000" pitchFamily="65" charset="-120"/>
                <a:ea typeface="標楷體" panose="03000509000000000000" pitchFamily="65" charset="-120"/>
              </a:rPr>
              <a:t>聯網裝置 生效時間：</a:t>
            </a:r>
            <a:r>
              <a:rPr lang="en-US" altLang="zh-TW" sz="2000" dirty="0">
                <a:solidFill>
                  <a:schemeClr val="tx2"/>
                </a:solidFill>
                <a:latin typeface="標楷體" panose="03000509000000000000" pitchFamily="65" charset="-120"/>
                <a:ea typeface="標楷體" panose="03000509000000000000" pitchFamily="65" charset="-120"/>
              </a:rPr>
              <a:t>2020</a:t>
            </a:r>
            <a:r>
              <a:rPr lang="zh-TW" altLang="en-US" sz="2000" dirty="0">
                <a:solidFill>
                  <a:schemeClr val="tx2"/>
                </a:solidFill>
                <a:latin typeface="標楷體" panose="03000509000000000000" pitchFamily="65" charset="-120"/>
                <a:ea typeface="標楷體" panose="03000509000000000000" pitchFamily="65" charset="-120"/>
              </a:rPr>
              <a:t>年</a:t>
            </a:r>
            <a:r>
              <a:rPr lang="en-US" altLang="zh-TW" sz="2000" dirty="0">
                <a:solidFill>
                  <a:schemeClr val="tx2"/>
                </a:solidFill>
                <a:latin typeface="標楷體" panose="03000509000000000000" pitchFamily="65" charset="-120"/>
                <a:ea typeface="標楷體" panose="03000509000000000000" pitchFamily="65" charset="-120"/>
              </a:rPr>
              <a:t>01</a:t>
            </a:r>
            <a:r>
              <a:rPr lang="zh-TW" altLang="en-US" sz="2000" dirty="0">
                <a:solidFill>
                  <a:schemeClr val="tx2"/>
                </a:solidFill>
                <a:latin typeface="標楷體" panose="03000509000000000000" pitchFamily="65" charset="-120"/>
                <a:ea typeface="標楷體" panose="03000509000000000000" pitchFamily="65" charset="-120"/>
              </a:rPr>
              <a:t>月</a:t>
            </a:r>
            <a:r>
              <a:rPr lang="en-US" altLang="zh-TW" sz="2000" dirty="0">
                <a:solidFill>
                  <a:schemeClr val="tx2"/>
                </a:solidFill>
                <a:latin typeface="標楷體" panose="03000509000000000000" pitchFamily="65" charset="-120"/>
                <a:ea typeface="標楷體" panose="03000509000000000000" pitchFamily="65" charset="-120"/>
              </a:rPr>
              <a:t>01</a:t>
            </a:r>
            <a:r>
              <a:rPr lang="zh-TW" altLang="en-US" sz="2000" dirty="0">
                <a:solidFill>
                  <a:schemeClr val="tx2"/>
                </a:solidFill>
                <a:latin typeface="標楷體" panose="03000509000000000000" pitchFamily="65" charset="-120"/>
                <a:ea typeface="標楷體" panose="03000509000000000000" pitchFamily="65" charset="-120"/>
              </a:rPr>
              <a:t>日</a:t>
            </a:r>
            <a:endParaRPr lang="zh-TW" altLang="en-US" sz="2000" dirty="0">
              <a:latin typeface="標楷體" panose="03000509000000000000" pitchFamily="65" charset="-120"/>
              <a:ea typeface="標楷體" panose="03000509000000000000" pitchFamily="65" charset="-120"/>
            </a:endParaRPr>
          </a:p>
        </p:txBody>
      </p:sp>
      <p:sp>
        <p:nvSpPr>
          <p:cNvPr id="44" name="投影片編號版面配置區 3"/>
          <p:cNvSpPr>
            <a:spLocks noGrp="1"/>
          </p:cNvSpPr>
          <p:nvPr>
            <p:ph type="sldNum" sz="quarter" idx="4294967295"/>
          </p:nvPr>
        </p:nvSpPr>
        <p:spPr>
          <a:xfrm>
            <a:off x="7013575" y="6597352"/>
            <a:ext cx="2133600" cy="215900"/>
          </a:xfrm>
          <a:prstGeom prst="rect">
            <a:avLst/>
          </a:prstGeom>
        </p:spPr>
        <p:txBody>
          <a:bodyPr/>
          <a:lstStyle/>
          <a:p>
            <a:pPr algn="r"/>
            <a:fld id="{1D79D9C9-1E4F-4E91-BD47-8FAAE515FF0F}" type="slidenum">
              <a:rPr lang="en-US" altLang="zh-TW" sz="1400" smtClean="0"/>
              <a:pPr algn="r"/>
              <a:t>84</a:t>
            </a:fld>
            <a:endParaRPr lang="en-US" altLang="zh-TW" sz="1400" dirty="0"/>
          </a:p>
        </p:txBody>
      </p:sp>
    </p:spTree>
    <p:extLst>
      <p:ext uri="{BB962C8B-B14F-4D97-AF65-F5344CB8AC3E}">
        <p14:creationId xmlns:p14="http://schemas.microsoft.com/office/powerpoint/2010/main" val="1945073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755576" y="2780928"/>
            <a:ext cx="7632848" cy="1224136"/>
          </a:xfrm>
        </p:spPr>
        <p:txBody>
          <a:bodyPr/>
          <a:lstStyle/>
          <a:p>
            <a:pPr marL="0" indent="0" algn="ctr">
              <a:buNone/>
            </a:pPr>
            <a:r>
              <a:rPr lang="zh-TW" altLang="en-US" sz="5400" b="1" dirty="0" smtClean="0">
                <a:latin typeface="Times New Roman" panose="02020603050405020304" pitchFamily="18" charset="0"/>
                <a:ea typeface="標楷體" panose="03000509000000000000" pitchFamily="65" charset="-120"/>
                <a:cs typeface="Times New Roman" panose="02020603050405020304" pitchFamily="18" charset="0"/>
              </a:rPr>
              <a:t>資通安全實務分享</a:t>
            </a:r>
            <a:endParaRPr lang="zh-TW" altLang="en-US" sz="54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4294967295"/>
          </p:nvPr>
        </p:nvSpPr>
        <p:spPr/>
        <p:txBody>
          <a:bodyPr/>
          <a:lstStyle/>
          <a:p>
            <a:pPr>
              <a:defRPr/>
            </a:pPr>
            <a:endParaRPr lang="en-US" altLang="zh-TW" dirty="0">
              <a:solidFill>
                <a:srgbClr val="000000"/>
              </a:solidFill>
            </a:endParaRPr>
          </a:p>
        </p:txBody>
      </p:sp>
    </p:spTree>
    <p:extLst>
      <p:ext uri="{BB962C8B-B14F-4D97-AF65-F5344CB8AC3E}">
        <p14:creationId xmlns:p14="http://schemas.microsoft.com/office/powerpoint/2010/main" val="16956364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a:xfrm>
            <a:off x="395536" y="53752"/>
            <a:ext cx="8229600" cy="1143000"/>
          </a:xfrm>
        </p:spPr>
        <p:txBody>
          <a:bodyPr/>
          <a:lstStyle/>
          <a:p>
            <a:pPr eaLnBrk="1" hangingPunct="1">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美國 </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IT-ISAC</a:t>
            </a:r>
          </a:p>
        </p:txBody>
      </p:sp>
      <p:sp>
        <p:nvSpPr>
          <p:cNvPr id="487427" name="Rectangle 3"/>
          <p:cNvSpPr>
            <a:spLocks noGrp="1" noChangeArrowheads="1"/>
          </p:cNvSpPr>
          <p:nvPr>
            <p:ph type="body" idx="1"/>
          </p:nvPr>
        </p:nvSpPr>
        <p:spPr>
          <a:xfrm>
            <a:off x="712788" y="1157064"/>
            <a:ext cx="7772400" cy="4648200"/>
          </a:xfrm>
        </p:spPr>
        <p:txBody>
          <a:bodyPr/>
          <a:lstStyle/>
          <a:p>
            <a:pPr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緣起</a:t>
            </a:r>
          </a:p>
          <a:p>
            <a:pPr lvl="1" eaLnBrk="1" hangingPunct="1">
              <a:defRPr/>
            </a:pP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2001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年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月由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19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家公司（</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ATT</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IBM</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CA</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HP</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Intel</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KPMG</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Oracle</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Microsoft</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Cisco</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RSA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等）集資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75</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萬美金，作為委由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ISS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執行的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4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年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IT-ISAC</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計畫的第一年經費（</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ISS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提供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X-Force DB</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p>
          <a:p>
            <a:pPr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由 </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IT </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產業的資安專家所組成的可信賴社群組織</a:t>
            </a:r>
          </a:p>
          <a:p>
            <a:pPr lvl="1" eaLnBrk="1" hangingPunct="1">
              <a:defRPr/>
            </a:pP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找出可能危害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IT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基礎建設的弱點與威脅（實體與網際空間）</a:t>
            </a:r>
          </a:p>
          <a:p>
            <a:pPr lvl="1" eaLnBrk="1" hangingPunct="1">
              <a:defRPr/>
            </a:pP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分享最佳防護實務 </a:t>
            </a:r>
          </a:p>
          <a:p>
            <a:pPr lvl="1" eaLnBrk="1" hangingPunct="1">
              <a:defRPr/>
            </a:pP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與其他產業的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ISAC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交流</a:t>
            </a:r>
          </a:p>
          <a:p>
            <a:pPr lvl="1" eaLnBrk="1" hangingPunct="1">
              <a:defRPr/>
            </a:pP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建立系統化且受保護的資訊交換與協調機制</a:t>
            </a:r>
          </a:p>
          <a:p>
            <a:pPr eaLnBrk="1" hangingPunct="1">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24x7 IT-ISAC Operations Center</a:t>
            </a:r>
          </a:p>
          <a:p>
            <a:pPr lvl="1" eaLnBrk="1" hangingPunct="1">
              <a:defRPr/>
            </a:pP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讓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IT-ISAC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會員（或會員自有的維運中心）提交或接收資安、攻擊事件、天災等資訊</a:t>
            </a:r>
          </a:p>
          <a:p>
            <a:pPr lvl="1" eaLnBrk="1" hangingPunct="1">
              <a:defRPr/>
            </a:pP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蒐集、分析多個來源的威脅或弱點資訊（包括會員提交者）並提供分析結果與對策</a:t>
            </a:r>
          </a:p>
          <a:p>
            <a:pPr lvl="1" eaLnBrk="1" hangingPunct="1">
              <a:defRPr/>
            </a:pP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資訊交換與分享</a:t>
            </a:r>
          </a:p>
          <a:p>
            <a:pPr lvl="2" eaLnBrk="1" hangingPunct="1">
              <a:defRPr/>
            </a:pPr>
            <a:r>
              <a:rPr lang="zh-TW" altLang="en-US" sz="1500" dirty="0" smtClean="0">
                <a:latin typeface="Times New Roman" panose="02020603050405020304" pitchFamily="18" charset="0"/>
                <a:ea typeface="標楷體" panose="03000509000000000000" pitchFamily="65" charset="-120"/>
                <a:cs typeface="Times New Roman" panose="02020603050405020304" pitchFamily="18" charset="0"/>
              </a:rPr>
              <a:t>透過安全性網站與安全性</a:t>
            </a:r>
            <a:r>
              <a:rPr lang="en-US" altLang="zh-TW" sz="1500" dirty="0" smtClean="0">
                <a:latin typeface="Times New Roman" panose="02020603050405020304" pitchFamily="18" charset="0"/>
                <a:ea typeface="標楷體" panose="03000509000000000000" pitchFamily="65" charset="-120"/>
                <a:cs typeface="Times New Roman" panose="02020603050405020304" pitchFamily="18" charset="0"/>
              </a:rPr>
              <a:t>E-mail </a:t>
            </a:r>
            <a:r>
              <a:rPr lang="zh-TW" altLang="en-US" sz="1500" dirty="0" smtClean="0">
                <a:latin typeface="Times New Roman" panose="02020603050405020304" pitchFamily="18" charset="0"/>
                <a:ea typeface="標楷體" panose="03000509000000000000" pitchFamily="65" charset="-120"/>
                <a:cs typeface="Times New Roman" panose="02020603050405020304" pitchFamily="18" charset="0"/>
              </a:rPr>
              <a:t>發佈警訊</a:t>
            </a:r>
          </a:p>
          <a:p>
            <a:pPr lvl="2" eaLnBrk="1" hangingPunct="1">
              <a:defRPr/>
            </a:pPr>
            <a:r>
              <a:rPr lang="zh-TW" altLang="en-US" sz="1500" dirty="0" smtClean="0">
                <a:latin typeface="Times New Roman" panose="02020603050405020304" pitchFamily="18" charset="0"/>
                <a:ea typeface="標楷體" panose="03000509000000000000" pitchFamily="65" charset="-120"/>
                <a:cs typeface="Times New Roman" panose="02020603050405020304" pitchFamily="18" charset="0"/>
              </a:rPr>
              <a:t>透過定期 </a:t>
            </a:r>
            <a:r>
              <a:rPr lang="en-US" altLang="zh-TW" sz="1500" dirty="0" smtClean="0">
                <a:latin typeface="Times New Roman" panose="02020603050405020304" pitchFamily="18" charset="0"/>
                <a:ea typeface="標楷體" panose="03000509000000000000" pitchFamily="65" charset="-120"/>
                <a:cs typeface="Times New Roman" panose="02020603050405020304" pitchFamily="18" charset="0"/>
              </a:rPr>
              <a:t>conference call </a:t>
            </a:r>
            <a:r>
              <a:rPr lang="zh-TW" altLang="en-US" sz="1500" dirty="0" smtClean="0">
                <a:latin typeface="Times New Roman" panose="02020603050405020304" pitchFamily="18" charset="0"/>
                <a:ea typeface="標楷體" panose="03000509000000000000" pitchFamily="65" charset="-120"/>
                <a:cs typeface="Times New Roman" panose="02020603050405020304" pitchFamily="18" charset="0"/>
              </a:rPr>
              <a:t>與會員交換資訊</a:t>
            </a:r>
          </a:p>
          <a:p>
            <a:pPr lvl="2" eaLnBrk="1" hangingPunct="1">
              <a:defRPr/>
            </a:pPr>
            <a:r>
              <a:rPr lang="zh-TW" altLang="en-US" sz="1500" dirty="0" smtClean="0">
                <a:latin typeface="Times New Roman" panose="02020603050405020304" pitchFamily="18" charset="0"/>
                <a:ea typeface="標楷體" panose="03000509000000000000" pitchFamily="65" charset="-120"/>
                <a:cs typeface="Times New Roman" panose="02020603050405020304" pitchFamily="18" charset="0"/>
              </a:rPr>
              <a:t>可讓各會員公司之專家互相交換未公開的威脅與事件資訊</a:t>
            </a:r>
          </a:p>
          <a:p>
            <a:pPr lvl="2" eaLnBrk="1" hangingPunct="1">
              <a:defRPr/>
            </a:pPr>
            <a:r>
              <a:rPr lang="zh-TW" altLang="en-US" sz="1500" dirty="0" smtClean="0">
                <a:latin typeface="Times New Roman" panose="02020603050405020304" pitchFamily="18" charset="0"/>
                <a:ea typeface="標楷體" panose="03000509000000000000" pitchFamily="65" charset="-120"/>
                <a:cs typeface="Times New Roman" panose="02020603050405020304" pitchFamily="18" charset="0"/>
              </a:rPr>
              <a:t>過濾與核准後的資訊與國土安全部分享</a:t>
            </a:r>
          </a:p>
        </p:txBody>
      </p:sp>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86</a:t>
            </a:fld>
            <a:endParaRPr lang="en-US" altLang="zh-TW" dirty="0"/>
          </a:p>
        </p:txBody>
      </p:sp>
    </p:spTree>
    <p:extLst>
      <p:ext uri="{BB962C8B-B14F-4D97-AF65-F5344CB8AC3E}">
        <p14:creationId xmlns:p14="http://schemas.microsoft.com/office/powerpoint/2010/main" val="4269792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5" name="Rectangle 3"/>
          <p:cNvSpPr>
            <a:spLocks noGrp="1" noChangeArrowheads="1"/>
          </p:cNvSpPr>
          <p:nvPr>
            <p:ph type="title"/>
          </p:nvPr>
        </p:nvSpPr>
        <p:spPr>
          <a:xfrm>
            <a:off x="683568" y="333375"/>
            <a:ext cx="7772400" cy="539750"/>
          </a:xfrm>
        </p:spPr>
        <p:txBody>
          <a:bodyPr>
            <a:noAutofit/>
          </a:bodyPr>
          <a:lstStyle/>
          <a:p>
            <a:pPr eaLnBrk="1" hangingPunct="1">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美國 </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IT-ISAC </a:t>
            </a: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網站</a:t>
            </a:r>
          </a:p>
        </p:txBody>
      </p:sp>
      <p:grpSp>
        <p:nvGrpSpPr>
          <p:cNvPr id="4" name="群組 3"/>
          <p:cNvGrpSpPr/>
          <p:nvPr/>
        </p:nvGrpSpPr>
        <p:grpSpPr>
          <a:xfrm>
            <a:off x="1115616" y="1340768"/>
            <a:ext cx="6954044" cy="5246787"/>
            <a:chOff x="671513" y="981075"/>
            <a:chExt cx="7545387" cy="5678488"/>
          </a:xfrm>
        </p:grpSpPr>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981075"/>
              <a:ext cx="7545387"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3" name="群組 2"/>
            <p:cNvGrpSpPr/>
            <p:nvPr/>
          </p:nvGrpSpPr>
          <p:grpSpPr>
            <a:xfrm>
              <a:off x="677863" y="2614613"/>
              <a:ext cx="6988175" cy="4044950"/>
              <a:chOff x="677863" y="2614613"/>
              <a:chExt cx="6988175" cy="4044950"/>
            </a:xfrm>
          </p:grpSpPr>
          <p:sp>
            <p:nvSpPr>
              <p:cNvPr id="43013" name="Rectangle 4"/>
              <p:cNvSpPr>
                <a:spLocks noChangeArrowheads="1"/>
              </p:cNvSpPr>
              <p:nvPr/>
            </p:nvSpPr>
            <p:spPr bwMode="auto">
              <a:xfrm>
                <a:off x="677863" y="5003800"/>
                <a:ext cx="1169987" cy="16557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endParaRPr lang="zh-TW" altLang="en-US"/>
              </a:p>
            </p:txBody>
          </p:sp>
          <p:sp>
            <p:nvSpPr>
              <p:cNvPr id="43014" name="Rectangle 5"/>
              <p:cNvSpPr>
                <a:spLocks noChangeArrowheads="1"/>
              </p:cNvSpPr>
              <p:nvPr/>
            </p:nvSpPr>
            <p:spPr bwMode="auto">
              <a:xfrm>
                <a:off x="746125" y="2614613"/>
                <a:ext cx="1089025" cy="21209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endParaRPr lang="zh-TW" altLang="en-US"/>
              </a:p>
            </p:txBody>
          </p:sp>
          <p:sp>
            <p:nvSpPr>
              <p:cNvPr id="43015" name="Rectangle 6"/>
              <p:cNvSpPr>
                <a:spLocks noChangeArrowheads="1"/>
              </p:cNvSpPr>
              <p:nvPr/>
            </p:nvSpPr>
            <p:spPr bwMode="auto">
              <a:xfrm>
                <a:off x="5216525" y="3206750"/>
                <a:ext cx="1106488" cy="15113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endParaRPr lang="zh-TW" altLang="en-US"/>
              </a:p>
            </p:txBody>
          </p:sp>
          <p:sp>
            <p:nvSpPr>
              <p:cNvPr id="43016" name="Rectangle 7"/>
              <p:cNvSpPr>
                <a:spLocks noChangeArrowheads="1"/>
              </p:cNvSpPr>
              <p:nvPr/>
            </p:nvSpPr>
            <p:spPr bwMode="auto">
              <a:xfrm>
                <a:off x="6999288" y="2692400"/>
                <a:ext cx="666750" cy="19208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endParaRPr lang="zh-TW" altLang="en-US"/>
              </a:p>
            </p:txBody>
          </p:sp>
        </p:grpSp>
      </p:grpSp>
      <p:sp>
        <p:nvSpPr>
          <p:cNvPr id="5" name="投影片編號版面配置區 4"/>
          <p:cNvSpPr>
            <a:spLocks noGrp="1"/>
          </p:cNvSpPr>
          <p:nvPr>
            <p:ph type="sldNum" sz="quarter" idx="4294967295"/>
          </p:nvPr>
        </p:nvSpPr>
        <p:spPr/>
        <p:txBody>
          <a:bodyPr/>
          <a:lstStyle/>
          <a:p>
            <a:pPr>
              <a:defRPr/>
            </a:pPr>
            <a:endParaRPr lang="en-US" altLang="zh-TW" dirty="0">
              <a:solidFill>
                <a:srgbClr val="000000"/>
              </a:solidFill>
            </a:endParaRPr>
          </a:p>
        </p:txBody>
      </p:sp>
      <p:sp>
        <p:nvSpPr>
          <p:cNvPr id="11"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87</a:t>
            </a:fld>
            <a:endParaRPr lang="en-US" altLang="zh-TW" dirty="0"/>
          </a:p>
        </p:txBody>
      </p:sp>
    </p:spTree>
    <p:extLst>
      <p:ext uri="{BB962C8B-B14F-4D97-AF65-F5344CB8AC3E}">
        <p14:creationId xmlns:p14="http://schemas.microsoft.com/office/powerpoint/2010/main" val="1964841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a:xfrm>
            <a:off x="230832" y="188640"/>
            <a:ext cx="8229600" cy="808037"/>
          </a:xfrm>
        </p:spPr>
        <p:txBody>
          <a:bodyPr/>
          <a:lstStyle/>
          <a:p>
            <a:pPr>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美國 </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IT-ISAC </a:t>
            </a: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現有會員</a:t>
            </a:r>
          </a:p>
        </p:txBody>
      </p:sp>
      <p:pic>
        <p:nvPicPr>
          <p:cNvPr id="1024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94" y="1268760"/>
            <a:ext cx="4800669" cy="547260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0242" name="Object 2"/>
          <p:cNvGraphicFramePr>
            <a:graphicFrameLocks noGrp="1" noChangeAspect="1"/>
          </p:cNvGraphicFramePr>
          <p:nvPr>
            <p:ph idx="1"/>
            <p:extLst/>
          </p:nvPr>
        </p:nvGraphicFramePr>
        <p:xfrm>
          <a:off x="5767388" y="1306488"/>
          <a:ext cx="2976562" cy="3922712"/>
        </p:xfrm>
        <a:graphic>
          <a:graphicData uri="http://schemas.openxmlformats.org/presentationml/2006/ole">
            <mc:AlternateContent xmlns:mc="http://schemas.openxmlformats.org/markup-compatibility/2006">
              <mc:Choice xmlns:v="urn:schemas-microsoft-com:vml" Requires="v">
                <p:oleObj spid="_x0000_s3090" r:id="rId5" imgW="1897143" imgH="2681905" progId="">
                  <p:embed/>
                </p:oleObj>
              </mc:Choice>
              <mc:Fallback>
                <p:oleObj r:id="rId5" imgW="1897143" imgH="2681905" progId="">
                  <p:embed/>
                  <p:pic>
                    <p:nvPicPr>
                      <p:cNvPr id="1024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7388" y="1306488"/>
                        <a:ext cx="2976562" cy="3922712"/>
                      </a:xfrm>
                      <a:prstGeom prst="rect">
                        <a:avLst/>
                      </a:prstGeom>
                      <a:noFill/>
                      <a:ln w="9525" cap="flat" cmpd="sng" algn="ctr">
                        <a:solidFill>
                          <a:schemeClr val="tx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6"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88</a:t>
            </a:fld>
            <a:endParaRPr lang="en-US" altLang="zh-TW" dirty="0"/>
          </a:p>
        </p:txBody>
      </p:sp>
    </p:spTree>
    <p:extLst>
      <p:ext uri="{BB962C8B-B14F-4D97-AF65-F5344CB8AC3E}">
        <p14:creationId xmlns:p14="http://schemas.microsoft.com/office/powerpoint/2010/main" val="2657829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a:xfrm>
            <a:off x="518864" y="222250"/>
            <a:ext cx="8229600" cy="736600"/>
          </a:xfrm>
        </p:spPr>
        <p:txBody>
          <a:bodyPr/>
          <a:lstStyle/>
          <a:p>
            <a:pPr>
              <a:defRPr/>
            </a:pP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IT-ISAC </a:t>
            </a: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會員權利</a:t>
            </a:r>
          </a:p>
        </p:txBody>
      </p:sp>
      <p:grpSp>
        <p:nvGrpSpPr>
          <p:cNvPr id="11269" name="Group 7"/>
          <p:cNvGrpSpPr>
            <a:grpSpLocks/>
          </p:cNvGrpSpPr>
          <p:nvPr/>
        </p:nvGrpSpPr>
        <p:grpSpPr bwMode="auto">
          <a:xfrm>
            <a:off x="827584" y="1268760"/>
            <a:ext cx="7570167" cy="5282282"/>
            <a:chOff x="316" y="428"/>
            <a:chExt cx="5163" cy="3744"/>
          </a:xfrm>
        </p:grpSpPr>
        <p:grpSp>
          <p:nvGrpSpPr>
            <p:cNvPr id="11270" name="Group 2"/>
            <p:cNvGrpSpPr>
              <a:grpSpLocks/>
            </p:cNvGrpSpPr>
            <p:nvPr/>
          </p:nvGrpSpPr>
          <p:grpSpPr bwMode="auto">
            <a:xfrm>
              <a:off x="316" y="428"/>
              <a:ext cx="5163" cy="3744"/>
              <a:chOff x="739" y="428"/>
              <a:chExt cx="3960" cy="3350"/>
            </a:xfrm>
          </p:grpSpPr>
          <p:pic>
            <p:nvPicPr>
              <p:cNvPr id="1127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 y="428"/>
                <a:ext cx="3960" cy="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11266" name="Object 2"/>
              <p:cNvGraphicFramePr>
                <a:graphicFrameLocks noChangeAspect="1"/>
              </p:cNvGraphicFramePr>
              <p:nvPr/>
            </p:nvGraphicFramePr>
            <p:xfrm>
              <a:off x="744" y="2957"/>
              <a:ext cx="3940" cy="821"/>
            </p:xfrm>
            <a:graphic>
              <a:graphicData uri="http://schemas.openxmlformats.org/presentationml/2006/ole">
                <mc:AlternateContent xmlns:mc="http://schemas.openxmlformats.org/markup-compatibility/2006">
                  <mc:Choice xmlns:v="urn:schemas-microsoft-com:vml" Requires="v">
                    <p:oleObj spid="_x0000_s4113" r:id="rId5" imgW="6255238" imgH="1302857" progId="">
                      <p:embed/>
                    </p:oleObj>
                  </mc:Choice>
                  <mc:Fallback>
                    <p:oleObj r:id="rId5" imgW="6255238" imgH="1302857" progId="">
                      <p:embed/>
                      <p:pic>
                        <p:nvPicPr>
                          <p:cNvPr id="1126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 y="2957"/>
                            <a:ext cx="3940" cy="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271" name="Rectangle 6"/>
            <p:cNvSpPr>
              <a:spLocks noChangeArrowheads="1"/>
            </p:cNvSpPr>
            <p:nvPr/>
          </p:nvSpPr>
          <p:spPr bwMode="auto">
            <a:xfrm>
              <a:off x="488" y="2816"/>
              <a:ext cx="2303" cy="53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endParaRPr lang="zh-TW" altLang="en-US"/>
            </a:p>
          </p:txBody>
        </p:sp>
      </p:grpSp>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9"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89</a:t>
            </a:fld>
            <a:endParaRPr lang="en-US" altLang="zh-TW" dirty="0"/>
          </a:p>
        </p:txBody>
      </p:sp>
    </p:spTree>
    <p:extLst>
      <p:ext uri="{BB962C8B-B14F-4D97-AF65-F5344CB8AC3E}">
        <p14:creationId xmlns:p14="http://schemas.microsoft.com/office/powerpoint/2010/main" val="3269588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294967295"/>
          </p:nvPr>
        </p:nvSpPr>
        <p:spPr>
          <a:xfrm>
            <a:off x="8647272" y="6407944"/>
            <a:ext cx="365760" cy="365125"/>
          </a:xfrm>
          <a:prstGeom prst="rect">
            <a:avLst/>
          </a:prstGeom>
        </p:spPr>
        <p:txBody>
          <a:bodyPr/>
          <a:lstStyle/>
          <a:p>
            <a:fld id="{3E045B75-5240-41B0-A7DC-8940F814183E}" type="slidenum">
              <a:rPr lang="zh-TW" altLang="en-US" smtClean="0"/>
              <a:t>9</a:t>
            </a:fld>
            <a:endParaRPr lang="zh-TW" altLang="en-US"/>
          </a:p>
        </p:txBody>
      </p:sp>
      <p:sp>
        <p:nvSpPr>
          <p:cNvPr id="4" name="標題 3"/>
          <p:cNvSpPr>
            <a:spLocks noGrp="1"/>
          </p:cNvSpPr>
          <p:nvPr>
            <p:ph type="title"/>
          </p:nvPr>
        </p:nvSpPr>
        <p:spPr/>
        <p:txBody>
          <a:bodyPr/>
          <a:lstStyle/>
          <a:p>
            <a:r>
              <a:rPr lang="zh-TW" altLang="en-US"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法案結構</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1624" y="1266825"/>
            <a:ext cx="7820752" cy="4859338"/>
          </a:xfrm>
        </p:spPr>
      </p:pic>
    </p:spTree>
    <p:extLst>
      <p:ext uri="{BB962C8B-B14F-4D97-AF65-F5344CB8AC3E}">
        <p14:creationId xmlns:p14="http://schemas.microsoft.com/office/powerpoint/2010/main" val="2900530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755576" y="115888"/>
            <a:ext cx="7772400" cy="765175"/>
          </a:xfrm>
        </p:spPr>
        <p:txBody>
          <a:bodyPr/>
          <a:lstStyle/>
          <a:p>
            <a:pPr eaLnBrk="1" hangingPunct="1">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美國資訊分享與分析中心（</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ISAC</a:t>
            </a: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）現況</a:t>
            </a:r>
          </a:p>
        </p:txBody>
      </p:sp>
      <p:sp>
        <p:nvSpPr>
          <p:cNvPr id="477187" name="Rectangle 3"/>
          <p:cNvSpPr>
            <a:spLocks noGrp="1" noChangeArrowheads="1"/>
          </p:cNvSpPr>
          <p:nvPr>
            <p:ph type="body" idx="1"/>
          </p:nvPr>
        </p:nvSpPr>
        <p:spPr>
          <a:xfrm>
            <a:off x="433388" y="1196752"/>
            <a:ext cx="8235950" cy="5616575"/>
          </a:xfrm>
        </p:spPr>
        <p:txBody>
          <a:bodyPr/>
          <a:lstStyle/>
          <a:p>
            <a:pPr eaLnBrk="1" hangingPunct="1">
              <a:lnSpc>
                <a:spcPct val="95000"/>
              </a:lnSpc>
              <a:defRPr/>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重要民生基礎建設的 </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ISAC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，涵蓋金融、電力、能源、運輸等產業</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IT ISAC </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Chemical Industry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Electricity Sector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Energy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Emergency Management and Response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Multi-State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Communication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Financial Services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Health Care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The Highway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Surface Transportation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Public Transportation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Water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Supply Chain ISAC</a:t>
            </a:r>
          </a:p>
          <a:p>
            <a:pPr lvl="1" eaLnBrk="1" hangingPunct="1">
              <a:lnSpc>
                <a:spcPct val="95000"/>
              </a:lnSpc>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Real Estate ISAC</a:t>
            </a:r>
          </a:p>
        </p:txBody>
      </p:sp>
      <p:pic>
        <p:nvPicPr>
          <p:cNvPr id="3789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75" y="3341688"/>
            <a:ext cx="3700463"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7894" name="Rectangle 5"/>
          <p:cNvSpPr>
            <a:spLocks noChangeArrowheads="1"/>
          </p:cNvSpPr>
          <p:nvPr/>
        </p:nvSpPr>
        <p:spPr bwMode="auto">
          <a:xfrm>
            <a:off x="856581" y="1556792"/>
            <a:ext cx="1627187" cy="328612"/>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新細明體" charset="-120"/>
              </a:defRPr>
            </a:lvl1pPr>
            <a:lvl2pPr marL="742950" indent="-285750" eaLnBrk="0" hangingPunct="0">
              <a:defRPr kumimoji="1" sz="2400">
                <a:solidFill>
                  <a:schemeClr val="tx1"/>
                </a:solidFill>
                <a:latin typeface="Times New Roman" pitchFamily="18" charset="0"/>
                <a:ea typeface="新細明體" charset="-120"/>
              </a:defRPr>
            </a:lvl2pPr>
            <a:lvl3pPr marL="1143000" indent="-228600" eaLnBrk="0" hangingPunct="0">
              <a:defRPr kumimoji="1" sz="2400">
                <a:solidFill>
                  <a:schemeClr val="tx1"/>
                </a:solidFill>
                <a:latin typeface="Times New Roman" pitchFamily="18" charset="0"/>
                <a:ea typeface="新細明體" charset="-120"/>
              </a:defRPr>
            </a:lvl3pPr>
            <a:lvl4pPr marL="1600200" indent="-228600" eaLnBrk="0" hangingPunct="0">
              <a:defRPr kumimoji="1" sz="2400">
                <a:solidFill>
                  <a:schemeClr val="tx1"/>
                </a:solidFill>
                <a:latin typeface="Times New Roman" pitchFamily="18" charset="0"/>
                <a:ea typeface="新細明體" charset="-120"/>
              </a:defRPr>
            </a:lvl4pPr>
            <a:lvl5pPr marL="2057400" indent="-228600" eaLnBrk="0" hangingPunct="0">
              <a:defRPr kumimoji="1" sz="2400">
                <a:solidFill>
                  <a:schemeClr val="tx1"/>
                </a:solidFill>
                <a:latin typeface="Times New Roman" pitchFamily="18" charset="0"/>
                <a:ea typeface="新細明體" charset="-120"/>
              </a:defRPr>
            </a:lvl5pPr>
            <a:lvl6pPr marL="2514600" indent="-228600" eaLnBrk="0" fontAlgn="base" hangingPunct="0">
              <a:spcBef>
                <a:spcPct val="0"/>
              </a:spcBef>
              <a:spcAft>
                <a:spcPct val="0"/>
              </a:spcAft>
              <a:defRPr kumimoji="1" sz="2400">
                <a:solidFill>
                  <a:schemeClr val="tx1"/>
                </a:solidFill>
                <a:latin typeface="Times New Roman" pitchFamily="18" charset="0"/>
                <a:ea typeface="新細明體" charset="-120"/>
              </a:defRPr>
            </a:lvl6pPr>
            <a:lvl7pPr marL="2971800" indent="-228600" eaLnBrk="0" fontAlgn="base" hangingPunct="0">
              <a:spcBef>
                <a:spcPct val="0"/>
              </a:spcBef>
              <a:spcAft>
                <a:spcPct val="0"/>
              </a:spcAft>
              <a:defRPr kumimoji="1" sz="2400">
                <a:solidFill>
                  <a:schemeClr val="tx1"/>
                </a:solidFill>
                <a:latin typeface="Times New Roman" pitchFamily="18" charset="0"/>
                <a:ea typeface="新細明體" charset="-120"/>
              </a:defRPr>
            </a:lvl7pPr>
            <a:lvl8pPr marL="3429000" indent="-228600" eaLnBrk="0" fontAlgn="base" hangingPunct="0">
              <a:spcBef>
                <a:spcPct val="0"/>
              </a:spcBef>
              <a:spcAft>
                <a:spcPct val="0"/>
              </a:spcAft>
              <a:defRPr kumimoji="1" sz="2400">
                <a:solidFill>
                  <a:schemeClr val="tx1"/>
                </a:solidFill>
                <a:latin typeface="Times New Roman" pitchFamily="18" charset="0"/>
                <a:ea typeface="新細明體" charset="-120"/>
              </a:defRPr>
            </a:lvl8pPr>
            <a:lvl9pPr marL="3886200" indent="-228600" eaLnBrk="0" fontAlgn="base" hangingPunct="0">
              <a:spcBef>
                <a:spcPct val="0"/>
              </a:spcBef>
              <a:spcAft>
                <a:spcPct val="0"/>
              </a:spcAft>
              <a:defRPr kumimoji="1" sz="2400">
                <a:solidFill>
                  <a:schemeClr val="tx1"/>
                </a:solidFill>
                <a:latin typeface="Times New Roman" pitchFamily="18" charset="0"/>
                <a:ea typeface="新細明體" charset="-120"/>
              </a:defRPr>
            </a:lvl9pPr>
          </a:lstStyle>
          <a:p>
            <a:pPr eaLnBrk="1" hangingPunct="1"/>
            <a:endParaRPr lang="zh-TW" altLang="en-US"/>
          </a:p>
        </p:txBody>
      </p:sp>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7"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90</a:t>
            </a:fld>
            <a:endParaRPr lang="en-US" altLang="zh-TW" dirty="0"/>
          </a:p>
        </p:txBody>
      </p:sp>
    </p:spTree>
    <p:extLst>
      <p:ext uri="{BB962C8B-B14F-4D97-AF65-F5344CB8AC3E}">
        <p14:creationId xmlns:p14="http://schemas.microsoft.com/office/powerpoint/2010/main" val="3736545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會員參與及權利義務</a:t>
            </a:r>
          </a:p>
        </p:txBody>
      </p:sp>
      <p:sp>
        <p:nvSpPr>
          <p:cNvPr id="481283" name="Rectangle 3"/>
          <p:cNvSpPr>
            <a:spLocks noGrp="1" noChangeArrowheads="1"/>
          </p:cNvSpPr>
          <p:nvPr>
            <p:ph type="body" idx="1"/>
          </p:nvPr>
        </p:nvSpPr>
        <p:spPr>
          <a:xfrm>
            <a:off x="341313" y="1301080"/>
            <a:ext cx="4186237" cy="4648200"/>
          </a:xfrm>
        </p:spPr>
        <p:txBody>
          <a:bodyPr/>
          <a:lstStyle/>
          <a:p>
            <a:pPr eaLnBrk="1" hangingPunct="1">
              <a:lnSpc>
                <a:spcPct val="80000"/>
              </a:lnSpc>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美國的 </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ISAC </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均為民間組織，部分</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ISAC</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由政府贊助經費</a:t>
            </a:r>
          </a:p>
          <a:p>
            <a:pPr lvl="1" eaLnBrk="1" hangingPunct="1">
              <a:lnSpc>
                <a:spcPct val="80000"/>
              </a:lnSpc>
              <a:defRPr/>
            </a:pP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IT-ISAC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由資訊大廠出資合組（會員交年費）</a:t>
            </a:r>
          </a:p>
          <a:p>
            <a:pPr lvl="1" eaLnBrk="1" hangingPunct="1">
              <a:lnSpc>
                <a:spcPct val="80000"/>
              </a:lnSpc>
              <a:defRPr/>
            </a:pP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FS-ISAC</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由金融業者和周邊廠商付費以支持維運（會員交年費）</a:t>
            </a:r>
          </a:p>
          <a:p>
            <a:pPr lvl="1" eaLnBrk="1" hangingPunct="1">
              <a:lnSpc>
                <a:spcPct val="80000"/>
              </a:lnSpc>
              <a:defRPr/>
            </a:pP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Highway ISAC</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由美國卡車協會維運（政府資助，會員免費）</a:t>
            </a:r>
          </a:p>
          <a:p>
            <a:pPr lvl="1" eaLnBrk="1" hangingPunct="1">
              <a:lnSpc>
                <a:spcPct val="80000"/>
              </a:lnSpc>
              <a:defRPr/>
            </a:pP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PT-ISAC</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由美國大眾運輸協會維運（政府資助，會員免費）</a:t>
            </a:r>
          </a:p>
          <a:p>
            <a:pPr lvl="1" eaLnBrk="1" hangingPunct="1">
              <a:lnSpc>
                <a:spcPct val="80000"/>
              </a:lnSpc>
              <a:defRPr/>
            </a:pP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WW-ISAC</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由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VeriSign </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公司自營（會員交年費）</a:t>
            </a:r>
          </a:p>
          <a:p>
            <a:pPr eaLnBrk="1" hangingPunct="1">
              <a:lnSpc>
                <a:spcPct val="80000"/>
              </a:lnSpc>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會員結構</a:t>
            </a:r>
          </a:p>
          <a:p>
            <a:pPr lvl="1" eaLnBrk="1" hangingPunct="1">
              <a:lnSpc>
                <a:spcPct val="80000"/>
              </a:lnSpc>
              <a:defRPr/>
            </a:pP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各領域之業者、公協會、學術及研究單位、供應商</a:t>
            </a:r>
          </a:p>
          <a:p>
            <a:pPr lvl="1" eaLnBrk="1" hangingPunct="1">
              <a:lnSpc>
                <a:spcPct val="80000"/>
              </a:lnSpc>
              <a:defRPr/>
            </a:pP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會員分級，每一級的權利義務不同</a:t>
            </a:r>
          </a:p>
        </p:txBody>
      </p:sp>
      <p:sp>
        <p:nvSpPr>
          <p:cNvPr id="481284" name="Rectangle 4"/>
          <p:cNvSpPr>
            <a:spLocks noChangeArrowheads="1"/>
          </p:cNvSpPr>
          <p:nvPr/>
        </p:nvSpPr>
        <p:spPr bwMode="auto">
          <a:xfrm>
            <a:off x="4606925" y="1301080"/>
            <a:ext cx="4217988" cy="4648200"/>
          </a:xfrm>
          <a:prstGeom prst="rect">
            <a:avLst/>
          </a:prstGeom>
          <a:noFill/>
          <a:ln w="9525">
            <a:noFill/>
            <a:miter lim="800000"/>
            <a:headEnd/>
            <a:tailEnd/>
          </a:ln>
          <a:effectLst/>
        </p:spPr>
        <p:txBody>
          <a:bodyPr/>
          <a:lstStyle/>
          <a:p>
            <a:pPr marL="342900" indent="-342900">
              <a:lnSpc>
                <a:spcPct val="80000"/>
              </a:lnSpc>
              <a:spcBef>
                <a:spcPct val="20000"/>
              </a:spcBef>
              <a:buClr>
                <a:srgbClr val="84BC20"/>
              </a:buClr>
              <a:buSzPct val="120000"/>
              <a:buFont typeface="Arial" charset="0"/>
              <a:buChar char="•"/>
              <a:defRPr/>
            </a:pPr>
            <a:r>
              <a:rPr lang="en-US" altLang="zh-TW" sz="1800" b="1" dirty="0">
                <a:effectLst>
                  <a:outerShdw blurRad="38100" dist="38100" dir="2700000" algn="tl">
                    <a:srgbClr val="C0C0C0"/>
                  </a:outerShdw>
                </a:effectLst>
                <a:ea typeface="標楷體" pitchFamily="65" charset="-120"/>
              </a:rPr>
              <a:t>ISAC </a:t>
            </a:r>
            <a:r>
              <a:rPr lang="zh-TW" altLang="en-US" sz="1800" b="1" dirty="0">
                <a:effectLst>
                  <a:outerShdw blurRad="38100" dist="38100" dir="2700000" algn="tl">
                    <a:srgbClr val="C0C0C0"/>
                  </a:outerShdw>
                </a:effectLst>
                <a:ea typeface="標楷體" pitchFamily="65" charset="-120"/>
              </a:rPr>
              <a:t>提供給會員的服務（以金融 </a:t>
            </a:r>
            <a:r>
              <a:rPr lang="en-US" altLang="zh-TW" sz="1800" b="1" dirty="0">
                <a:effectLst>
                  <a:outerShdw blurRad="38100" dist="38100" dir="2700000" algn="tl">
                    <a:srgbClr val="C0C0C0"/>
                  </a:outerShdw>
                </a:effectLst>
                <a:ea typeface="標楷體" pitchFamily="65" charset="-120"/>
              </a:rPr>
              <a:t>ISAC </a:t>
            </a:r>
            <a:r>
              <a:rPr lang="zh-TW" altLang="en-US" sz="1800" b="1" dirty="0">
                <a:effectLst>
                  <a:outerShdw blurRad="38100" dist="38100" dir="2700000" algn="tl">
                    <a:srgbClr val="C0C0C0"/>
                  </a:outerShdw>
                </a:effectLst>
                <a:ea typeface="標楷體" pitchFamily="65" charset="-120"/>
              </a:rPr>
              <a:t>為例）</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會員可以有兩個 </a:t>
            </a:r>
            <a:r>
              <a:rPr lang="en-US" altLang="zh-TW" sz="1600" b="1" dirty="0">
                <a:solidFill>
                  <a:srgbClr val="000099"/>
                </a:solidFill>
                <a:ea typeface="標楷體" pitchFamily="65" charset="-120"/>
              </a:rPr>
              <a:t>e-mail </a:t>
            </a:r>
            <a:r>
              <a:rPr lang="zh-TW" altLang="en-US" sz="1600" b="1" dirty="0">
                <a:solidFill>
                  <a:srgbClr val="000099"/>
                </a:solidFill>
                <a:ea typeface="標楷體" pitchFamily="65" charset="-120"/>
              </a:rPr>
              <a:t>警訊通報窗口</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災難發生時提供國土安全部和國庫署發出的警訊</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提供緊急事故或災難的 </a:t>
            </a:r>
            <a:r>
              <a:rPr lang="en-US" altLang="zh-TW" sz="1600" b="1" dirty="0">
                <a:solidFill>
                  <a:srgbClr val="000099"/>
                </a:solidFill>
                <a:ea typeface="標楷體" pitchFamily="65" charset="-120"/>
              </a:rPr>
              <a:t>e-mail </a:t>
            </a:r>
            <a:r>
              <a:rPr lang="zh-TW" altLang="en-US" sz="1600" b="1" dirty="0">
                <a:solidFill>
                  <a:srgbClr val="000099"/>
                </a:solidFill>
                <a:ea typeface="標楷體" pitchFamily="65" charset="-120"/>
              </a:rPr>
              <a:t>警訊</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匿名事故通報</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參與產業市場調查</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參加會員聚會</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簽入網站的會員區存取資訊</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存取金融</a:t>
            </a:r>
            <a:r>
              <a:rPr lang="en-US" altLang="zh-TW" sz="1600" b="1" dirty="0">
                <a:solidFill>
                  <a:srgbClr val="000099"/>
                </a:solidFill>
                <a:ea typeface="標楷體" pitchFamily="65" charset="-120"/>
              </a:rPr>
              <a:t>ISAC</a:t>
            </a:r>
            <a:r>
              <a:rPr lang="zh-TW" altLang="en-US" sz="1600" b="1" dirty="0">
                <a:solidFill>
                  <a:srgbClr val="000099"/>
                </a:solidFill>
                <a:ea typeface="標楷體" pitchFamily="65" charset="-120"/>
              </a:rPr>
              <a:t>的</a:t>
            </a:r>
            <a:r>
              <a:rPr lang="en-US" altLang="zh-TW" sz="1600" b="1" dirty="0">
                <a:solidFill>
                  <a:srgbClr val="000099"/>
                </a:solidFill>
                <a:ea typeface="標楷體" pitchFamily="65" charset="-120"/>
              </a:rPr>
              <a:t>watch desk</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參加危機管理相關 </a:t>
            </a:r>
            <a:r>
              <a:rPr lang="en-US" altLang="zh-TW" sz="1600" b="1" dirty="0">
                <a:solidFill>
                  <a:srgbClr val="000099"/>
                </a:solidFill>
                <a:ea typeface="標楷體" pitchFamily="65" charset="-120"/>
              </a:rPr>
              <a:t>conference call</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參加雙週 </a:t>
            </a:r>
            <a:r>
              <a:rPr lang="en-US" altLang="zh-TW" sz="1600" b="1" dirty="0">
                <a:solidFill>
                  <a:srgbClr val="000099"/>
                </a:solidFill>
                <a:ea typeface="標楷體" pitchFamily="65" charset="-120"/>
              </a:rPr>
              <a:t>teleconference</a:t>
            </a:r>
          </a:p>
          <a:p>
            <a:pPr marL="742950" lvl="1" indent="-285750">
              <a:lnSpc>
                <a:spcPct val="80000"/>
              </a:lnSpc>
              <a:spcBef>
                <a:spcPct val="20000"/>
              </a:spcBef>
              <a:buClr>
                <a:srgbClr val="84BC20"/>
              </a:buClr>
              <a:buFont typeface="Arial" charset="0"/>
              <a:buChar char="–"/>
              <a:defRPr/>
            </a:pPr>
            <a:r>
              <a:rPr lang="zh-TW" altLang="en-US" sz="1600" b="1" dirty="0">
                <a:solidFill>
                  <a:srgbClr val="000099"/>
                </a:solidFill>
                <a:ea typeface="標楷體" pitchFamily="65" charset="-120"/>
              </a:rPr>
              <a:t>參加最佳實務討論區</a:t>
            </a:r>
          </a:p>
        </p:txBody>
      </p:sp>
      <p:pic>
        <p:nvPicPr>
          <p:cNvPr id="399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5108575"/>
            <a:ext cx="421957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7"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91</a:t>
            </a:fld>
            <a:endParaRPr lang="en-US" altLang="zh-TW" dirty="0"/>
          </a:p>
        </p:txBody>
      </p:sp>
    </p:spTree>
    <p:extLst>
      <p:ext uri="{BB962C8B-B14F-4D97-AF65-F5344CB8AC3E}">
        <p14:creationId xmlns:p14="http://schemas.microsoft.com/office/powerpoint/2010/main" val="3775734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pPr>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網路釣魚資訊分享</a:t>
            </a:r>
          </a:p>
        </p:txBody>
      </p:sp>
      <p:sp>
        <p:nvSpPr>
          <p:cNvPr id="499715" name="Rectangle 3"/>
          <p:cNvSpPr>
            <a:spLocks noGrp="1" noChangeArrowheads="1"/>
          </p:cNvSpPr>
          <p:nvPr>
            <p:ph type="body" idx="1"/>
          </p:nvPr>
        </p:nvSpPr>
        <p:spPr>
          <a:xfrm>
            <a:off x="684213" y="1141413"/>
            <a:ext cx="6103937" cy="4827587"/>
          </a:xfrm>
        </p:spPr>
        <p:txBody>
          <a:bodyPr/>
          <a:lstStyle/>
          <a:p>
            <a:pPr eaLnBrk="1" hangingPunct="1">
              <a:defRPr/>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國內網際網路三類入口網路之資安事件處理</a:t>
            </a:r>
          </a:p>
          <a:p>
            <a:pPr lvl="1"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政府服務網路，由國家電腦事件處理中心（</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Taiwan National Computer Emergency Response Team, TWNCERT</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）負責</a:t>
            </a:r>
          </a:p>
          <a:p>
            <a:pPr lvl="1"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學術網路，由臺灣學術網路危機處理中心（</a:t>
            </a:r>
            <a:r>
              <a:rPr lang="en-US" altLang="zh-TW" sz="1800" dirty="0" err="1" smtClean="0">
                <a:latin typeface="Times New Roman" panose="02020603050405020304" pitchFamily="18" charset="0"/>
                <a:ea typeface="標楷體" panose="03000509000000000000" pitchFamily="65" charset="-120"/>
                <a:cs typeface="Times New Roman" panose="02020603050405020304" pitchFamily="18" charset="0"/>
              </a:rPr>
              <a:t>TANet</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 Computer Emergency Response Team, </a:t>
            </a:r>
            <a:r>
              <a:rPr lang="en-US" altLang="zh-TW" sz="1800" dirty="0" err="1" smtClean="0">
                <a:latin typeface="Times New Roman" panose="02020603050405020304" pitchFamily="18" charset="0"/>
                <a:ea typeface="標楷體" panose="03000509000000000000" pitchFamily="65" charset="-120"/>
                <a:cs typeface="Times New Roman" panose="02020603050405020304" pitchFamily="18" charset="0"/>
              </a:rPr>
              <a:t>TANet</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 CERT</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）負責</a:t>
            </a:r>
          </a:p>
          <a:p>
            <a:pPr lvl="1"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電信服務網路，由通傳會之</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NCC-CERT</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負責</a:t>
            </a:r>
          </a:p>
          <a:p>
            <a:pPr eaLnBrk="1" hangingPunct="1">
              <a:defRPr/>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為有效解決多樣化、複雜的網路攻擊或犯罪的威脅，</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TWCERT/CC </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於 </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99</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9</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月成立「台灣資安策略聯盟」</a:t>
            </a:r>
          </a:p>
          <a:p>
            <a:pPr lvl="1"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跨單位的合作聯防，包括台灣各領域的</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CERT</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（包括</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TWNCERT, </a:t>
            </a:r>
            <a:r>
              <a:rPr lang="en-US" altLang="zh-TW" sz="1800" dirty="0" err="1" smtClean="0">
                <a:latin typeface="Times New Roman" panose="02020603050405020304" pitchFamily="18" charset="0"/>
                <a:ea typeface="標楷體" panose="03000509000000000000" pitchFamily="65" charset="-120"/>
                <a:cs typeface="Times New Roman" panose="02020603050405020304" pitchFamily="18" charset="0"/>
              </a:rPr>
              <a:t>TANet</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 CERT</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NCC-CERT</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en-US" sz="1800" dirty="0" err="1" smtClean="0">
                <a:latin typeface="Times New Roman" panose="02020603050405020304" pitchFamily="18" charset="0"/>
                <a:ea typeface="標楷體" panose="03000509000000000000" pitchFamily="65" charset="-120"/>
                <a:cs typeface="Times New Roman" panose="02020603050405020304" pitchFamily="18" charset="0"/>
              </a:rPr>
              <a:t>網際網路接取服務業者（Internet</a:t>
            </a:r>
            <a:r>
              <a:rPr lang="en-US" altLang="en-US" sz="1800" dirty="0" smtClean="0">
                <a:latin typeface="Times New Roman" panose="02020603050405020304" pitchFamily="18" charset="0"/>
                <a:ea typeface="標楷體" panose="03000509000000000000" pitchFamily="65" charset="-120"/>
                <a:cs typeface="Times New Roman" panose="02020603050405020304" pitchFamily="18" charset="0"/>
              </a:rPr>
              <a:t> Access Service </a:t>
            </a:r>
            <a:r>
              <a:rPr lang="en-US" altLang="en-US" sz="1800" dirty="0" err="1" smtClean="0">
                <a:latin typeface="Times New Roman" panose="02020603050405020304" pitchFamily="18" charset="0"/>
                <a:ea typeface="標楷體" panose="03000509000000000000" pitchFamily="65" charset="-120"/>
                <a:cs typeface="Times New Roman" panose="02020603050405020304" pitchFamily="18" charset="0"/>
              </a:rPr>
              <a:t>Provider，IASP</a:t>
            </a:r>
            <a:r>
              <a:rPr lang="en-US" altLang="en-US" sz="18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、政府部門及資安業者等</a:t>
            </a:r>
          </a:p>
          <a:p>
            <a:pPr lvl="1"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建立「網路釣魚通報單一窗口」</a:t>
            </a:r>
          </a:p>
          <a:p>
            <a:pPr eaLnBrk="1" hangingPunct="1">
              <a:defRPr/>
            </a:pP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4037" name="Picture 5" descr="phishin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713" y="2284413"/>
            <a:ext cx="2382837"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4294967295"/>
          </p:nvPr>
        </p:nvSpPr>
        <p:spPr/>
        <p:txBody>
          <a:bodyPr/>
          <a:lstStyle/>
          <a:p>
            <a:pPr>
              <a:defRPr/>
            </a:pPr>
            <a:endParaRPr lang="en-US" altLang="zh-TW" dirty="0">
              <a:solidFill>
                <a:srgbClr val="000000"/>
              </a:solidFill>
            </a:endParaRPr>
          </a:p>
        </p:txBody>
      </p:sp>
      <p:sp>
        <p:nvSpPr>
          <p:cNvPr id="6"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92</a:t>
            </a:fld>
            <a:endParaRPr lang="en-US" altLang="zh-TW" dirty="0"/>
          </a:p>
        </p:txBody>
      </p:sp>
    </p:spTree>
    <p:extLst>
      <p:ext uri="{BB962C8B-B14F-4D97-AF65-F5344CB8AC3E}">
        <p14:creationId xmlns:p14="http://schemas.microsoft.com/office/powerpoint/2010/main" val="2297195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760040" y="115888"/>
            <a:ext cx="7772400" cy="838200"/>
          </a:xfrm>
        </p:spPr>
        <p:txBody>
          <a:bodyPr/>
          <a:lstStyle/>
          <a:p>
            <a:pPr>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網路釣魚資訊分享</a:t>
            </a:r>
          </a:p>
        </p:txBody>
      </p:sp>
      <p:sp>
        <p:nvSpPr>
          <p:cNvPr id="500740" name="Rectangle 4"/>
          <p:cNvSpPr>
            <a:spLocks noGrp="1" noChangeArrowheads="1"/>
          </p:cNvSpPr>
          <p:nvPr>
            <p:ph type="body" sz="half" idx="1"/>
          </p:nvPr>
        </p:nvSpPr>
        <p:spPr>
          <a:xfrm>
            <a:off x="631825" y="1193700"/>
            <a:ext cx="7712075" cy="4827588"/>
          </a:xfrm>
        </p:spPr>
        <p:txBody>
          <a:bodyPr/>
          <a:lstStyle/>
          <a:p>
            <a:pPr eaLnBrk="1" hangingPunct="1">
              <a:defRPr/>
            </a:pP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http://newsletter.certcc.org.tw/epaper/201102/tech1_3.html</a:t>
            </a:r>
          </a:p>
        </p:txBody>
      </p:sp>
      <p:graphicFrame>
        <p:nvGraphicFramePr>
          <p:cNvPr id="12290" name="Object 2"/>
          <p:cNvGraphicFramePr>
            <a:graphicFrameLocks noGrp="1" noChangeAspect="1"/>
          </p:cNvGraphicFramePr>
          <p:nvPr>
            <p:ph sz="half" idx="2"/>
            <p:extLst/>
          </p:nvPr>
        </p:nvGraphicFramePr>
        <p:xfrm>
          <a:off x="989013" y="1596280"/>
          <a:ext cx="7407275" cy="5145088"/>
        </p:xfrm>
        <a:graphic>
          <a:graphicData uri="http://schemas.openxmlformats.org/presentationml/2006/ole">
            <mc:AlternateContent xmlns:mc="http://schemas.openxmlformats.org/markup-compatibility/2006">
              <mc:Choice xmlns:v="urn:schemas-microsoft-com:vml" Requires="v">
                <p:oleObj spid="_x0000_s5137" r:id="rId4" imgW="5803048" imgH="4030481" progId="">
                  <p:embed/>
                </p:oleObj>
              </mc:Choice>
              <mc:Fallback>
                <p:oleObj r:id="rId4" imgW="5803048" imgH="4030481" progId="">
                  <p:embed/>
                  <p:pic>
                    <p:nvPicPr>
                      <p:cNvPr id="122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013" y="1596280"/>
                        <a:ext cx="7407275"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投影片編號版面配置區 3"/>
          <p:cNvSpPr txBox="1">
            <a:spLocks/>
          </p:cNvSpPr>
          <p:nvPr/>
        </p:nvSpPr>
        <p:spPr bwMode="auto">
          <a:xfrm>
            <a:off x="7013575" y="6597352"/>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TW"/>
            </a:defPPr>
            <a:lvl1pPr algn="r" rtl="0" fontAlgn="base">
              <a:spcBef>
                <a:spcPct val="0"/>
              </a:spcBef>
              <a:spcAft>
                <a:spcPct val="0"/>
              </a:spcAft>
              <a:defRPr kumimoji="1" sz="1200" kern="1200">
                <a:solidFill>
                  <a:srgbClr val="0000FF"/>
                </a:solidFill>
                <a:latin typeface="Times New Roman" pitchFamily="18" charset="0"/>
                <a:ea typeface="標楷體" pitchFamily="65" charset="-120"/>
                <a:cs typeface="+mn-cs"/>
              </a:defRPr>
            </a:lvl1pPr>
            <a:lvl2pPr marL="457200" algn="l" rtl="0" fontAlgn="base">
              <a:spcBef>
                <a:spcPct val="0"/>
              </a:spcBef>
              <a:spcAft>
                <a:spcPct val="0"/>
              </a:spcAft>
              <a:defRPr kumimoji="1" sz="2800"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sz="2800"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sz="2800"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sz="2800" kern="1200">
                <a:solidFill>
                  <a:schemeClr val="tx1"/>
                </a:solidFill>
                <a:latin typeface="Arial" charset="0"/>
                <a:ea typeface="標楷體" pitchFamily="65" charset="-120"/>
                <a:cs typeface="+mn-cs"/>
              </a:defRPr>
            </a:lvl5pPr>
            <a:lvl6pPr marL="2286000" algn="l" defTabSz="914400" rtl="0" eaLnBrk="1" latinLnBrk="0" hangingPunct="1">
              <a:defRPr kumimoji="1" sz="2800" kern="1200">
                <a:solidFill>
                  <a:schemeClr val="tx1"/>
                </a:solidFill>
                <a:latin typeface="Arial" charset="0"/>
                <a:ea typeface="標楷體" pitchFamily="65" charset="-120"/>
                <a:cs typeface="+mn-cs"/>
              </a:defRPr>
            </a:lvl6pPr>
            <a:lvl7pPr marL="2743200" algn="l" defTabSz="914400" rtl="0" eaLnBrk="1" latinLnBrk="0" hangingPunct="1">
              <a:defRPr kumimoji="1" sz="2800" kern="1200">
                <a:solidFill>
                  <a:schemeClr val="tx1"/>
                </a:solidFill>
                <a:latin typeface="Arial" charset="0"/>
                <a:ea typeface="標楷體" pitchFamily="65" charset="-120"/>
                <a:cs typeface="+mn-cs"/>
              </a:defRPr>
            </a:lvl7pPr>
            <a:lvl8pPr marL="3200400" algn="l" defTabSz="914400" rtl="0" eaLnBrk="1" latinLnBrk="0" hangingPunct="1">
              <a:defRPr kumimoji="1" sz="2800" kern="1200">
                <a:solidFill>
                  <a:schemeClr val="tx1"/>
                </a:solidFill>
                <a:latin typeface="Arial" charset="0"/>
                <a:ea typeface="標楷體" pitchFamily="65" charset="-120"/>
                <a:cs typeface="+mn-cs"/>
              </a:defRPr>
            </a:lvl8pPr>
            <a:lvl9pPr marL="3657600" algn="l" defTabSz="914400" rtl="0" eaLnBrk="1" latinLnBrk="0" hangingPunct="1">
              <a:defRPr kumimoji="1" sz="2800" kern="1200">
                <a:solidFill>
                  <a:schemeClr val="tx1"/>
                </a:solidFill>
                <a:latin typeface="Arial" charset="0"/>
                <a:ea typeface="標楷體" pitchFamily="65" charset="-120"/>
                <a:cs typeface="+mn-cs"/>
              </a:defRPr>
            </a:lvl9pPr>
          </a:lstStyle>
          <a:p>
            <a:fld id="{1D79D9C9-1E4F-4E91-BD47-8FAAE515FF0F}" type="slidenum">
              <a:rPr lang="en-US" altLang="zh-TW" smtClean="0"/>
              <a:pPr/>
              <a:t>93</a:t>
            </a:fld>
            <a:endParaRPr lang="en-US" altLang="zh-TW" dirty="0"/>
          </a:p>
        </p:txBody>
      </p:sp>
    </p:spTree>
    <p:extLst>
      <p:ext uri="{BB962C8B-B14F-4D97-AF65-F5344CB8AC3E}">
        <p14:creationId xmlns:p14="http://schemas.microsoft.com/office/powerpoint/2010/main" val="536615187"/>
      </p:ext>
    </p:extLst>
  </p:cSld>
  <p:clrMapOvr>
    <a:masterClrMapping/>
  </p:clrMapOvr>
  <p:transition>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760040" y="115888"/>
            <a:ext cx="7772400" cy="838200"/>
          </a:xfrm>
        </p:spPr>
        <p:txBody>
          <a:bodyPr/>
          <a:lstStyle/>
          <a:p>
            <a:pPr>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資安事件</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一</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0740" name="Rectangle 4"/>
          <p:cNvSpPr>
            <a:spLocks noGrp="1" noChangeArrowheads="1"/>
          </p:cNvSpPr>
          <p:nvPr>
            <p:ph type="body" sz="half" idx="1"/>
          </p:nvPr>
        </p:nvSpPr>
        <p:spPr>
          <a:xfrm>
            <a:off x="631825" y="1193700"/>
            <a:ext cx="7712075" cy="4827588"/>
          </a:xfrm>
        </p:spPr>
        <p:txBody>
          <a:bodyPr/>
          <a:lstStyle/>
          <a:p>
            <a:pPr algn="just" eaLnBrk="1" hangingPunct="1">
              <a:defRPr/>
            </a:pP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中國笨鳥公司</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Elasticsearch</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資料庫配置不當，洩漏全球</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2.14</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億</a:t>
            </a:r>
            <a:r>
              <a:rPr lang="zh-TW" altLang="en-US" sz="1750" dirty="0" smtClean="0">
                <a:latin typeface="Times New Roman" panose="02020603050405020304" pitchFamily="18" charset="0"/>
                <a:ea typeface="標楷體" panose="03000509000000000000" pitchFamily="65" charset="-120"/>
                <a:cs typeface="Times New Roman" panose="02020603050405020304" pitchFamily="18" charset="0"/>
              </a:rPr>
              <a:t>人個</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資</a:t>
            </a:r>
          </a:p>
          <a:p>
            <a:pPr lvl="1" algn="just" eaLnBrk="1" hangingPunct="1">
              <a:defRPr/>
            </a:pP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資安研究機構</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Safety Detectives</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揭露，隸屬於中國業者笨鳥公司</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Socialarks</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之</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Elasticsearch</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資料庫，因其內容未經加密且無須驗證即可存取，導致全球逾</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2.14</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億社交媒體使用者之個人身分資訊外洩。</a:t>
            </a:r>
          </a:p>
          <a:p>
            <a:pPr lvl="1" algn="just" eaLnBrk="1" hangingPunct="1">
              <a:defRPr/>
            </a:pPr>
            <a:r>
              <a:rPr lang="zh-TW" altLang="en-US" sz="1750" dirty="0" smtClean="0">
                <a:latin typeface="Times New Roman" panose="02020603050405020304" pitchFamily="18" charset="0"/>
                <a:ea typeface="標楷體" panose="03000509000000000000" pitchFamily="65" charset="-120"/>
                <a:cs typeface="Times New Roman" panose="02020603050405020304" pitchFamily="18" charset="0"/>
              </a:rPr>
              <a:t>笨</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鳥公司為</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2014</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年成立之行銷業者，總部位於深圳，專門提供國際貿易解決方案，聲稱可協助客戶挖掘潛在客戶與尋找目標客戶，並將其轉化為訂單。該公司於</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2020</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月亦發生數據資料外洩事件，導致</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億</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Facebook</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LinkedIn</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Instagram</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使用者之個人身分資訊外洩。</a:t>
            </a:r>
          </a:p>
          <a:p>
            <a:pPr lvl="1" algn="just" eaLnBrk="1" hangingPunct="1">
              <a:defRPr/>
            </a:pPr>
            <a:r>
              <a:rPr lang="zh-TW" altLang="en-US" sz="1750" dirty="0" smtClean="0">
                <a:latin typeface="Times New Roman" panose="02020603050405020304" pitchFamily="18" charset="0"/>
                <a:ea typeface="標楷體" panose="03000509000000000000" pitchFamily="65" charset="-120"/>
                <a:cs typeface="Times New Roman" panose="02020603050405020304" pitchFamily="18" charset="0"/>
              </a:rPr>
              <a:t>此次</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所洩漏之</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2.14</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億個人檔案中，逾</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1.3</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億為</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Facebook</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使用者，逾</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6,600</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萬為</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LinkedIn</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使用者，以及逾</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1,000</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萬為</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Instagram</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使用者，個人檔案資料內容包括使用者姓名、電子郵件位址、電話號碼、居住地及照片等資訊。</a:t>
            </a:r>
          </a:p>
          <a:p>
            <a:pPr lvl="1" algn="just" eaLnBrk="1" hangingPunct="1">
              <a:defRPr/>
            </a:pPr>
            <a:r>
              <a:rPr lang="en-US" altLang="zh-TW" sz="1750" dirty="0" smtClean="0">
                <a:latin typeface="Times New Roman" panose="02020603050405020304" pitchFamily="18" charset="0"/>
                <a:ea typeface="標楷體" panose="03000509000000000000" pitchFamily="65" charset="-120"/>
                <a:cs typeface="Times New Roman" panose="02020603050405020304" pitchFamily="18" charset="0"/>
              </a:rPr>
              <a:t>Safety </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Detectives</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推測，笨鳥公司可能透過資料抓取</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(Data Scraping)</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方式，從社交媒體平台取得相關數據資料。資料抓取係指從多種資源中取得數據資料，主要由網頁開發人員、商業分析師及企業等基於市場研究之目的而進行。</a:t>
            </a:r>
          </a:p>
          <a:p>
            <a:pPr lvl="1" algn="just" eaLnBrk="1" hangingPunct="1">
              <a:defRPr/>
            </a:pPr>
            <a:r>
              <a:rPr lang="zh-TW" altLang="en-US" sz="1750" dirty="0" smtClean="0">
                <a:latin typeface="Times New Roman" panose="02020603050405020304" pitchFamily="18" charset="0"/>
                <a:ea typeface="標楷體" panose="03000509000000000000" pitchFamily="65" charset="-120"/>
                <a:cs typeface="Times New Roman" panose="02020603050405020304" pitchFamily="18" charset="0"/>
              </a:rPr>
              <a:t>此外</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，此次外洩資料中亦包括社交媒體平台未公開之資訊，如私人電話號碼與電子郵件位址等，目前尚未得知笨鳥公司如何取得相關資料。</a:t>
            </a: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94</a:t>
            </a:fld>
            <a:endParaRPr lang="en-US" altLang="zh-TW" dirty="0"/>
          </a:p>
        </p:txBody>
      </p:sp>
    </p:spTree>
    <p:extLst>
      <p:ext uri="{BB962C8B-B14F-4D97-AF65-F5344CB8AC3E}">
        <p14:creationId xmlns:p14="http://schemas.microsoft.com/office/powerpoint/2010/main" val="3366412855"/>
      </p:ext>
    </p:extLst>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760040" y="115888"/>
            <a:ext cx="7772400" cy="838200"/>
          </a:xfrm>
        </p:spPr>
        <p:txBody>
          <a:bodyPr/>
          <a:lstStyle/>
          <a:p>
            <a:pPr>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資安事件</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三</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0740" name="Rectangle 4"/>
          <p:cNvSpPr>
            <a:spLocks noGrp="1" noChangeArrowheads="1"/>
          </p:cNvSpPr>
          <p:nvPr>
            <p:ph type="body" sz="half" idx="1"/>
          </p:nvPr>
        </p:nvSpPr>
        <p:spPr>
          <a:xfrm>
            <a:off x="631825" y="1193700"/>
            <a:ext cx="7712075" cy="4827588"/>
          </a:xfrm>
        </p:spPr>
        <p:txBody>
          <a:bodyPr/>
          <a:lstStyle/>
          <a:p>
            <a:pPr algn="just" eaLnBrk="1" hangingPunct="1">
              <a:defRP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俄羅斯駭客發展詐騙攻擊服務</a:t>
            </a:r>
          </a:p>
          <a:p>
            <a:pPr lvl="1" algn="just" eaLnBrk="1" hangingPunct="1">
              <a:defRP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俄羅斯資安業者</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Group IB</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揭露，由俄羅斯駭客發起之網路犯罪行動</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Classiscam</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，目前已發展為詐騙攻擊服務</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(Scam-as-a-Service)</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，為詐騙人員提供自動化詐騙服務，截至</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2020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年止，該服務之總收入已超過</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650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萬美元。</a:t>
            </a:r>
          </a:p>
          <a:p>
            <a:pPr lvl="1" algn="just" eaLnBrk="1" hangingPunct="1">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Group </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IB</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最早於</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2019</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年初發現</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Classiscam</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攻擊行動，當時僅活躍於俄羅斯線上市集與廣告中，然而至</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2020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年，俄羅斯駭客將其製作為</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Telegram</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聊天機器人</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Chatbot</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，藉此出售自動化詐騙服務。僅需向該聊天機器人提供誘餌產品連結，便可自動生成完整之網路釣魚工具包，內容包括釣魚網站連結、付款連結及退款連結等。</a:t>
            </a:r>
          </a:p>
          <a:p>
            <a:pPr lvl="1" algn="just" eaLnBrk="1" hangingPunct="1">
              <a:defRPr/>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Group </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IB</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於</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2020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年夏天發現</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280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個</a:t>
            </a:r>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Classiscam</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攻擊行動之詐騙網站，並予以封鎖，同年</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12</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月發現</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3000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個詐騙網站，不到半年期間，詐騙網站數量已增加超過</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倍，因此</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Group IB</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認為，駭客先於俄羅斯進行實驗，確定攻擊手法可行後，才擴大攻擊範圍至歐洲地區。</a:t>
            </a:r>
          </a:p>
          <a:p>
            <a:pPr lvl="1" algn="just"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截至</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2020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年止，</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Group IB</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已發現超過</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40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個聊天機器人，每個機器人為不同詐騙集團服務，其中超過</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個詐騙集團鎖定範圍為歐洲，包括保加利亞、捷克、法國、波蘭及羅馬尼亞等，其餘</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個詐騙集團則是針對俄羅斯。</a:t>
            </a: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95</a:t>
            </a:fld>
            <a:endParaRPr lang="en-US" altLang="zh-TW" dirty="0"/>
          </a:p>
        </p:txBody>
      </p:sp>
    </p:spTree>
    <p:extLst>
      <p:ext uri="{BB962C8B-B14F-4D97-AF65-F5344CB8AC3E}">
        <p14:creationId xmlns:p14="http://schemas.microsoft.com/office/powerpoint/2010/main" val="3780941972"/>
      </p:ext>
    </p:extLst>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760040" y="115888"/>
            <a:ext cx="7772400" cy="838200"/>
          </a:xfrm>
        </p:spPr>
        <p:txBody>
          <a:bodyPr/>
          <a:lstStyle/>
          <a:p>
            <a:pPr>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資安事件</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四</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0740" name="Rectangle 4"/>
          <p:cNvSpPr>
            <a:spLocks noGrp="1" noChangeArrowheads="1"/>
          </p:cNvSpPr>
          <p:nvPr>
            <p:ph type="body" sz="half" idx="1"/>
          </p:nvPr>
        </p:nvSpPr>
        <p:spPr>
          <a:xfrm>
            <a:off x="631825" y="1193700"/>
            <a:ext cx="7712075" cy="4827588"/>
          </a:xfrm>
        </p:spPr>
        <p:txBody>
          <a:bodyPr/>
          <a:lstStyle/>
          <a:p>
            <a:pPr algn="just" eaLnBrk="1" hangingPunct="1">
              <a:defRPr/>
            </a:pP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歐洲刑警組織與</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國警方合作瓦解</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a:t>
            </a:r>
          </a:p>
          <a:p>
            <a:pPr lvl="1" algn="just" eaLnBrk="1" hangingPunct="1">
              <a:defRPr/>
            </a:pP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歐洲刑警組織</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(Europol)</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、歐洲司法組織</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Eurojust</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、荷蘭、德國、美國、英國、法國、立陶宛、加拿大及烏克蘭等</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國，合作瓦解</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a:t>
            </a:r>
          </a:p>
          <a:p>
            <a:pPr lvl="1" algn="just" eaLnBrk="1" hangingPunct="1">
              <a:defRPr/>
            </a:pPr>
            <a:r>
              <a:rPr lang="zh-TW" altLang="en-US" sz="1750" dirty="0" smtClean="0">
                <a:latin typeface="Times New Roman" panose="02020603050405020304" pitchFamily="18" charset="0"/>
                <a:ea typeface="標楷體" panose="03000509000000000000" pitchFamily="65" charset="-120"/>
                <a:cs typeface="Times New Roman" panose="02020603050405020304" pitchFamily="18" charset="0"/>
              </a:rPr>
              <a:t>歐洲</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刑警組織指出，</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殭屍網路之基礎設施涉及全球各地數百台伺服器，各具有不同功能，用於管理受害電腦、散布</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殭屍網路及提供其他犯罪組織服務，同時該殭屍網路之架構極具彈性，可避免因執法單位介入導致運作中斷的情形，因此增加執法單位瓦解其基礎設施之難度。</a:t>
            </a:r>
          </a:p>
          <a:p>
            <a:pPr lvl="1" algn="just" eaLnBrk="1" hangingPunct="1">
              <a:defRPr/>
            </a:pPr>
            <a:r>
              <a:rPr lang="zh-TW" altLang="en-US" sz="1750" dirty="0" smtClean="0">
                <a:latin typeface="Times New Roman" panose="02020603050405020304" pitchFamily="18" charset="0"/>
                <a:ea typeface="標楷體" panose="03000509000000000000" pitchFamily="65" charset="-120"/>
                <a:cs typeface="Times New Roman" panose="02020603050405020304" pitchFamily="18" charset="0"/>
              </a:rPr>
              <a:t>為</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瓦解</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殭屍網路，執法單位制定有效策略，取得</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殭屍網路之基礎設施控制權，已受</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殭屍網路感染之電腦，會被重新導向連線至由執法單位控管之基礎設施。此外，根據外媒報導指出，</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殭屍網路有</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台主要控制伺服器，其中有</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台位於荷蘭境內，荷蘭執法單位取得控制權後，以</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殭屍網路更新檔方式，置入控制伺服器，透過其更新機制，派送至所有受感染電腦，將於</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25</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日自動執行程式，移除</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a:t>
            </a:r>
          </a:p>
          <a:p>
            <a:pPr lvl="1" algn="just" eaLnBrk="1" hangingPunct="1">
              <a:defRPr/>
            </a:pPr>
            <a:r>
              <a:rPr lang="zh-TW" altLang="en-US" sz="1750" dirty="0" smtClean="0">
                <a:latin typeface="Times New Roman" panose="02020603050405020304" pitchFamily="18" charset="0"/>
                <a:ea typeface="標楷體" panose="03000509000000000000" pitchFamily="65" charset="-120"/>
                <a:cs typeface="Times New Roman" panose="02020603050405020304" pitchFamily="18" charset="0"/>
              </a:rPr>
              <a:t>對於</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延遲移除</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殭屍網路，資安廠商</a:t>
            </a:r>
            <a:r>
              <a:rPr lang="en-US" altLang="zh-TW" sz="1750" dirty="0">
                <a:latin typeface="Times New Roman" panose="02020603050405020304" pitchFamily="18" charset="0"/>
                <a:ea typeface="標楷體" panose="03000509000000000000" pitchFamily="65" charset="-120"/>
                <a:cs typeface="Times New Roman" panose="02020603050405020304" pitchFamily="18" charset="0"/>
              </a:rPr>
              <a:t>Binary Defense</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說明此行動雖可阻止駭客組織利用</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殭屍網路持續竊取企業之機密資料，惟已受駭組織須清查外洩之數據資料與是否遭植入其他惡意程式，若移除</a:t>
            </a:r>
            <a:r>
              <a:rPr lang="en-US" altLang="zh-TW" sz="1750" dirty="0" err="1">
                <a:latin typeface="Times New Roman" panose="02020603050405020304" pitchFamily="18" charset="0"/>
                <a:ea typeface="標楷體" panose="03000509000000000000" pitchFamily="65" charset="-120"/>
                <a:cs typeface="Times New Roman" panose="02020603050405020304" pitchFamily="18" charset="0"/>
              </a:rPr>
              <a:t>Emotet</a:t>
            </a:r>
            <a:r>
              <a:rPr lang="zh-TW" altLang="en-US" sz="1750" dirty="0">
                <a:latin typeface="Times New Roman" panose="02020603050405020304" pitchFamily="18" charset="0"/>
                <a:ea typeface="標楷體" panose="03000509000000000000" pitchFamily="65" charset="-120"/>
                <a:cs typeface="Times New Roman" panose="02020603050405020304" pitchFamily="18" charset="0"/>
              </a:rPr>
              <a:t>殭屍網路，將會增加調查難度。</a:t>
            </a:r>
          </a:p>
          <a:p>
            <a:pPr lvl="2" algn="just" eaLnBrk="1" hangingPunct="1">
              <a:defRPr/>
            </a:pP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96</a:t>
            </a:fld>
            <a:endParaRPr lang="en-US" altLang="zh-TW" dirty="0"/>
          </a:p>
        </p:txBody>
      </p:sp>
    </p:spTree>
    <p:extLst>
      <p:ext uri="{BB962C8B-B14F-4D97-AF65-F5344CB8AC3E}">
        <p14:creationId xmlns:p14="http://schemas.microsoft.com/office/powerpoint/2010/main" val="1499307818"/>
      </p:ext>
    </p:extLst>
  </p:cSld>
  <p:clrMapOvr>
    <a:masterClrMapping/>
  </p:clrMapOvr>
  <p:transition>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760040" y="115888"/>
            <a:ext cx="7772400" cy="838200"/>
          </a:xfrm>
        </p:spPr>
        <p:txBody>
          <a:bodyPr/>
          <a:lstStyle/>
          <a:p>
            <a:pPr>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資安事件</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五</a:t>
            </a:r>
            <a:r>
              <a:rPr lang="en-US" altLang="zh-TW"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0740" name="Rectangle 4"/>
          <p:cNvSpPr>
            <a:spLocks noGrp="1" noChangeArrowheads="1"/>
          </p:cNvSpPr>
          <p:nvPr>
            <p:ph type="body" sz="half" idx="1"/>
          </p:nvPr>
        </p:nvSpPr>
        <p:spPr>
          <a:xfrm>
            <a:off x="631825" y="1193700"/>
            <a:ext cx="7712075" cy="4827588"/>
          </a:xfrm>
        </p:spPr>
        <p:txBody>
          <a:bodyPr/>
          <a:lstStyle/>
          <a:p>
            <a:pPr algn="just" eaLnBrk="1" hangingPunct="1">
              <a:defRP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美國佛羅里達州淨水處理廠遭駭客入侵</a:t>
            </a:r>
          </a:p>
          <a:p>
            <a:pPr lvl="1" algn="just" eaLnBrk="1" hangingPunct="1">
              <a:defRP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美國佛羅里達州淨水處理廠遭不明駭客入侵，試圖調高水中氫氧化鈉</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(Sodium Hydroxide)</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濃度，所幸員工及時發現。</a:t>
            </a:r>
          </a:p>
          <a:p>
            <a:pPr lvl="1" algn="just"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佛羅里達</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州警方說明，佛羅里達州轄下奧德馬爾</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(Oldsmar)</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市淨水處理廠員工於</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日發現，內部電腦遭不明駭客透過桌面共享軟體</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TeamViewer</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連線存取，試圖將水中氫氧化鈉濃度從正常之</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100 ppm</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調高至</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11,100 ppm</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，該員工立即將其修正為正常值，並通報主管。氫氧化鈉為高腐蝕性強鹼，於淨水過程中添加可中和酸醶質與去除金屬離子，若人體攝入較高濃度氫氧化鈉，會造成呼吸道腫脹、痙攣及肺部發炎等。</a:t>
            </a:r>
          </a:p>
          <a:p>
            <a:pPr lvl="1" algn="just" eaLnBrk="1" hangingPunct="1">
              <a:defRPr/>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根據</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調查，事件起因包括使用微軟已停止支援之作業系統</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Windows 7</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、允許遠端使用桌面共享軟體</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TeamViewer</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、未安裝防火牆防護及共用密碼等不安全使用行為。該淨水處理廠使用</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32-bit Windows 7</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作業系統電腦，且皆與</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SCADA</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系統連結，並將遠端桌面軟體</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TeamViewer</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安裝於其中</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台用以檢查系統狀態與問題排除之電腦。此外，所有電腦共享同一組遠端存取帳密，並於未安裝防火牆防護之情況下，直接與網際網路連結。</a:t>
            </a:r>
          </a:p>
          <a:p>
            <a:pPr lvl="2" algn="just" eaLnBrk="1" hangingPunct="1">
              <a:defRPr/>
            </a:pPr>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97</a:t>
            </a:fld>
            <a:endParaRPr lang="en-US" altLang="zh-TW" dirty="0"/>
          </a:p>
        </p:txBody>
      </p:sp>
    </p:spTree>
    <p:extLst>
      <p:ext uri="{BB962C8B-B14F-4D97-AF65-F5344CB8AC3E}">
        <p14:creationId xmlns:p14="http://schemas.microsoft.com/office/powerpoint/2010/main" val="1138801795"/>
      </p:ext>
    </p:extLst>
  </p:cSld>
  <p:clrMapOvr>
    <a:masterClrMapping/>
  </p:clrMapOvr>
  <p:transition>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760040" y="115888"/>
            <a:ext cx="7772400" cy="838200"/>
          </a:xfrm>
        </p:spPr>
        <p:txBody>
          <a:bodyPr/>
          <a:lstStyle/>
          <a:p>
            <a:pPr>
              <a:defRPr/>
            </a:pPr>
            <a:r>
              <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資安事件</a:t>
            </a:r>
            <a:r>
              <a:rPr lang="en-US" altLang="zh-TW" sz="3500"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3500"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六</a:t>
            </a:r>
            <a:r>
              <a:rPr lang="en-US" altLang="zh-TW" sz="3500" b="1" dirty="0" smtClean="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500" b="1" dirty="0">
              <a:solidFill>
                <a:schemeClr val="accent2"/>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0740" name="Rectangle 4"/>
          <p:cNvSpPr>
            <a:spLocks noGrp="1" noChangeArrowheads="1"/>
          </p:cNvSpPr>
          <p:nvPr>
            <p:ph type="body" sz="half" idx="1"/>
          </p:nvPr>
        </p:nvSpPr>
        <p:spPr>
          <a:xfrm>
            <a:off x="631825" y="1193700"/>
            <a:ext cx="7712075" cy="4827588"/>
          </a:xfrm>
        </p:spPr>
        <p:txBody>
          <a:bodyPr/>
          <a:lstStyle/>
          <a:p>
            <a:pPr algn="just" eaLnBrk="1" hangingPunct="1">
              <a:defRPr/>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全球</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關鍵</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基礎設施網路</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攻擊</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defRP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2010</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年伊朗核濃縮計劃的震網</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Stuxnet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攻擊，病慣控制並破壞伊朗核能設施的離心機設備，使其運作失控、高溫自毀，同時不斷向主控機房監控回傳「設備正常運轉」的假指令</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defRP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2015</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年烏克蘭電網攻擊，世界上首次因駭客而停電的重大資安事件，關廳客使用惡意軟體</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BlackEnergy</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遠端控制電網系統，導致伊萬諾</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弗蘭科夫斯克州數十萬戶大停電，雖然六小時後恢復供電，但後續經濟損失卻難以估計</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defRPr/>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2021</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年美國最大燃油運輸管道營運商</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Colonial Pipeline</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的勒索軟體攻擊，導致人們因擔心燃料短缺而囤積汽油，也因其必須快速恢復基本服務的壓力，使該公司成為勒索軟體犯罪分子的主要目標</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defRPr/>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上述案例都</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有</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其強大之破壞力</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，對</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一般平民百姓造成重大影響而產生民生問題</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故</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企業</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組織和政府</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產生</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承擔「</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必須</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迅速恢復系統正常</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」之</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巨大壓力</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投影片編號版面配置區 3"/>
          <p:cNvSpPr>
            <a:spLocks noGrp="1"/>
          </p:cNvSpPr>
          <p:nvPr>
            <p:ph type="sldNum" sz="quarter" idx="10"/>
          </p:nvPr>
        </p:nvSpPr>
        <p:spPr>
          <a:xfrm>
            <a:off x="7013575" y="6597352"/>
            <a:ext cx="2133600" cy="215900"/>
          </a:xfrm>
        </p:spPr>
        <p:txBody>
          <a:bodyPr/>
          <a:lstStyle/>
          <a:p>
            <a:fld id="{1D79D9C9-1E4F-4E91-BD47-8FAAE515FF0F}" type="slidenum">
              <a:rPr lang="en-US" altLang="zh-TW" smtClean="0"/>
              <a:pPr/>
              <a:t>98</a:t>
            </a:fld>
            <a:endParaRPr lang="en-US" altLang="zh-TW" dirty="0"/>
          </a:p>
        </p:txBody>
      </p:sp>
    </p:spTree>
    <p:extLst>
      <p:ext uri="{BB962C8B-B14F-4D97-AF65-F5344CB8AC3E}">
        <p14:creationId xmlns:p14="http://schemas.microsoft.com/office/powerpoint/2010/main" val="651892512"/>
      </p:ext>
    </p:extLst>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idx="1"/>
          </p:nvPr>
        </p:nvSpPr>
        <p:spPr>
          <a:xfrm>
            <a:off x="722313" y="2564904"/>
            <a:ext cx="7772400" cy="1553964"/>
          </a:xfrm>
        </p:spPr>
        <p:txBody>
          <a:bodyPr/>
          <a:lstStyle/>
          <a:p>
            <a:pPr algn="ctr">
              <a:spcBef>
                <a:spcPct val="0"/>
              </a:spcBef>
            </a:pPr>
            <a:r>
              <a:rPr lang="zh-TW" altLang="en-US" sz="4400" b="1" dirty="0" smtClean="0">
                <a:latin typeface="Times New Roman" panose="02020603050405020304" pitchFamily="18" charset="0"/>
                <a:ea typeface="標楷體" panose="03000509000000000000" pitchFamily="65" charset="-120"/>
                <a:cs typeface="Times New Roman" panose="02020603050405020304" pitchFamily="18" charset="0"/>
              </a:rPr>
              <a:t>問題討論</a:t>
            </a:r>
            <a:endParaRPr lang="zh-TW" altLang="en-US" sz="44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D79D9C9-1E4F-4E91-BD47-8FAAE515FF0F}" type="slidenum">
              <a:rPr lang="en-US" altLang="zh-TW" smtClean="0"/>
              <a:pPr/>
              <a:t>99</a:t>
            </a:fld>
            <a:endParaRPr lang="en-US" altLang="zh-TW"/>
          </a:p>
        </p:txBody>
      </p:sp>
    </p:spTree>
    <p:extLst>
      <p:ext uri="{BB962C8B-B14F-4D97-AF65-F5344CB8AC3E}">
        <p14:creationId xmlns:p14="http://schemas.microsoft.com/office/powerpoint/2010/main" val="1461304455"/>
      </p:ext>
    </p:extLst>
  </p:cSld>
  <p:clrMapOvr>
    <a:masterClrMapping/>
  </p:clrMapOvr>
  <p:timing>
    <p:tnLst>
      <p:par>
        <p:cTn id="1" dur="indefinite" restart="never" nodeType="tmRoot"/>
      </p:par>
    </p:tnLst>
  </p:timing>
</p:sld>
</file>

<file path=ppt/theme/theme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71458</TotalTime>
  <Words>11263</Words>
  <Application>Microsoft Office PowerPoint</Application>
  <PresentationFormat>如螢幕大小 (4:3)</PresentationFormat>
  <Paragraphs>1144</Paragraphs>
  <Slides>99</Slides>
  <Notes>99</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0</vt:i4>
      </vt:variant>
      <vt:variant>
        <vt:lpstr>投影片標題</vt:lpstr>
      </vt:variant>
      <vt:variant>
        <vt:i4>99</vt:i4>
      </vt:variant>
    </vt:vector>
  </HeadingPairs>
  <TitlesOfParts>
    <vt:vector size="110" baseType="lpstr">
      <vt:lpstr>微軟正黑體</vt:lpstr>
      <vt:lpstr>微軟正黑體</vt:lpstr>
      <vt:lpstr>新細明體</vt:lpstr>
      <vt:lpstr>標楷體</vt:lpstr>
      <vt:lpstr>Arial</vt:lpstr>
      <vt:lpstr>Calibri</vt:lpstr>
      <vt:lpstr>Times New Roman</vt:lpstr>
      <vt:lpstr>Verdana</vt:lpstr>
      <vt:lpstr>Wingdings</vt:lpstr>
      <vt:lpstr>Wingdings 2</vt:lpstr>
      <vt:lpstr>預設簡報設計</vt:lpstr>
      <vt:lpstr>國內外資安法</vt:lpstr>
      <vt:lpstr>大綱</vt:lpstr>
      <vt:lpstr>PowerPoint 簡報</vt:lpstr>
      <vt:lpstr>PowerPoint 簡報</vt:lpstr>
      <vt:lpstr>PowerPoint 簡報</vt:lpstr>
      <vt:lpstr>PowerPoint 簡報</vt:lpstr>
      <vt:lpstr>立法歷程</vt:lpstr>
      <vt:lpstr>立法目的及規範對象</vt:lpstr>
      <vt:lpstr>法案結構</vt:lpstr>
      <vt:lpstr>資安管理法架構</vt:lpstr>
      <vt:lpstr>資安管理體系</vt:lpstr>
      <vt:lpstr>各級政府機關角色</vt:lpstr>
      <vt:lpstr>法規適用先後</vt:lpstr>
      <vt:lpstr>角色與權責</vt:lpstr>
      <vt:lpstr>資通安全責任等級</vt:lpstr>
      <vt:lpstr>施行細則</vt:lpstr>
      <vt:lpstr>資通安全責任等級分級辦法</vt:lpstr>
      <vt:lpstr>資通安全責任等級分級原則</vt:lpstr>
      <vt:lpstr>分級作業辦法應辦事項-管理面</vt:lpstr>
      <vt:lpstr>分級作業辦法應辦事項-技術面</vt:lpstr>
      <vt:lpstr>分級作業辦法應辦事項-技術面</vt:lpstr>
      <vt:lpstr>分級作業辦法應辦事項-認知與訓練</vt:lpstr>
      <vt:lpstr>分級作業辦法應辦事項-D、E級</vt:lpstr>
      <vt:lpstr>資通安全事件通報及應變辦法</vt:lpstr>
      <vt:lpstr>資通安全事件分級</vt:lpstr>
      <vt:lpstr>事件通報流程-公務機關</vt:lpstr>
      <vt:lpstr>事件通報流程-特定非公務機關</vt:lpstr>
      <vt:lpstr>特定非公務機關資通安全維護計畫稽核辦法 </vt:lpstr>
      <vt:lpstr>稽核程序</vt:lpstr>
      <vt:lpstr>資通安全情資分享辦法 </vt:lpstr>
      <vt:lpstr>資通安全情資分享辦法 </vt:lpstr>
      <vt:lpstr>情資分享之內容</vt:lpstr>
      <vt:lpstr>情資分享之對象</vt:lpstr>
      <vt:lpstr>公務機關所屬人員資通安全事項獎懲辦法 </vt:lpstr>
      <vt:lpstr>第一章 總則</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第二章 公務機關資通安全管理</vt:lpstr>
      <vt:lpstr>PowerPoint 簡報</vt:lpstr>
      <vt:lpstr>PowerPoint 簡報</vt:lpstr>
      <vt:lpstr>PowerPoint 簡報</vt:lpstr>
      <vt:lpstr>PowerPoint 簡報</vt:lpstr>
      <vt:lpstr>PowerPoint 簡報</vt:lpstr>
      <vt:lpstr>資通安全管理法規範重點</vt:lpstr>
      <vt:lpstr>規範對象</vt:lpstr>
      <vt:lpstr>電子簽章與認證</vt:lpstr>
      <vt:lpstr>資安國家標準</vt:lpstr>
      <vt:lpstr>資訊揭露法規</vt:lpstr>
      <vt:lpstr>隱私權</vt:lpstr>
      <vt:lpstr>資訊系統分類分級與鑑別機制</vt:lpstr>
      <vt:lpstr>資訊系統分類分級與鑑別機制</vt:lpstr>
      <vt:lpstr>PowerPoint 簡報</vt:lpstr>
      <vt:lpstr>全球主要國家數位科技風險法規</vt:lpstr>
      <vt:lpstr>美國聯邦資訊安全管理法緣起</vt:lpstr>
      <vt:lpstr>美國聯邦資訊安全管理法發展</vt:lpstr>
      <vt:lpstr>聯邦資訊安全法初探</vt:lpstr>
      <vt:lpstr>通資訊系統安全推動計畫機制示意圖</vt:lpstr>
      <vt:lpstr>FISMA內容</vt:lpstr>
      <vt:lpstr>資訊安全管理定義</vt:lpstr>
      <vt:lpstr>資訊安全管理定義(續)</vt:lpstr>
      <vt:lpstr>管理與預算辦公室之責任</vt:lpstr>
      <vt:lpstr>聯邦各個機關/構之責任</vt:lpstr>
      <vt:lpstr>資訊安全管理實作評鑑</vt:lpstr>
      <vt:lpstr>FISMA要求</vt:lpstr>
      <vt:lpstr>NIST之定位</vt:lpstr>
      <vt:lpstr>根基於風險管理的ISMS之框架</vt:lpstr>
      <vt:lpstr>NIST法名詞修正</vt:lpstr>
      <vt:lpstr>中共網路安全法</vt:lpstr>
      <vt:lpstr>新加坡Cybersecurity Act</vt:lpstr>
      <vt:lpstr>菲律賓National Cybersecurity Plan</vt:lpstr>
      <vt:lpstr>越南網路安全法</vt:lpstr>
      <vt:lpstr>歐盟GDPR框架概述</vt:lpstr>
      <vt:lpstr>各國隱私法規發展趨勢</vt:lpstr>
      <vt:lpstr>加州SB-327</vt:lpstr>
      <vt:lpstr>PowerPoint 簡報</vt:lpstr>
      <vt:lpstr>美國 IT-ISAC</vt:lpstr>
      <vt:lpstr>美國 IT-ISAC 網站</vt:lpstr>
      <vt:lpstr>美國 IT-ISAC 現有會員</vt:lpstr>
      <vt:lpstr>IT-ISAC 會員權利</vt:lpstr>
      <vt:lpstr>美國資訊分享與分析中心（ISAC）現況</vt:lpstr>
      <vt:lpstr>會員參與及權利義務</vt:lpstr>
      <vt:lpstr>網路釣魚資訊分享</vt:lpstr>
      <vt:lpstr>網路釣魚資訊分享</vt:lpstr>
      <vt:lpstr>資安事件(一)</vt:lpstr>
      <vt:lpstr>資安事件(三)</vt:lpstr>
      <vt:lpstr>資安事件(四)</vt:lpstr>
      <vt:lpstr>資安事件(五)</vt:lpstr>
      <vt:lpstr>資安事件(六)</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Jerry Liang</dc:creator>
  <cp:lastModifiedBy>`</cp:lastModifiedBy>
  <cp:revision>1351</cp:revision>
  <cp:lastPrinted>2020-02-03T01:35:36Z</cp:lastPrinted>
  <dcterms:created xsi:type="dcterms:W3CDTF">2005-08-11T05:16:19Z</dcterms:created>
  <dcterms:modified xsi:type="dcterms:W3CDTF">2022-12-29T10:37:20Z</dcterms:modified>
</cp:coreProperties>
</file>